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3" r:id="rId2"/>
    <p:sldMasterId id="2147483652" r:id="rId3"/>
    <p:sldMasterId id="2147483650" r:id="rId4"/>
    <p:sldMasterId id="2147483649" r:id="rId5"/>
  </p:sldMasterIdLst>
  <p:notesMasterIdLst>
    <p:notesMasterId r:id="rId34"/>
  </p:notesMasterIdLst>
  <p:handoutMasterIdLst>
    <p:handoutMasterId r:id="rId35"/>
  </p:handoutMasterIdLst>
  <p:sldIdLst>
    <p:sldId id="710" r:id="rId6"/>
    <p:sldId id="713" r:id="rId7"/>
    <p:sldId id="765" r:id="rId8"/>
    <p:sldId id="800" r:id="rId9"/>
    <p:sldId id="808" r:id="rId10"/>
    <p:sldId id="784" r:id="rId11"/>
    <p:sldId id="806" r:id="rId12"/>
    <p:sldId id="807" r:id="rId13"/>
    <p:sldId id="796" r:id="rId14"/>
    <p:sldId id="811" r:id="rId15"/>
    <p:sldId id="829" r:id="rId16"/>
    <p:sldId id="812" r:id="rId17"/>
    <p:sldId id="786" r:id="rId18"/>
    <p:sldId id="815" r:id="rId19"/>
    <p:sldId id="827" r:id="rId20"/>
    <p:sldId id="828" r:id="rId21"/>
    <p:sldId id="816" r:id="rId22"/>
    <p:sldId id="813" r:id="rId23"/>
    <p:sldId id="819" r:id="rId24"/>
    <p:sldId id="818" r:id="rId25"/>
    <p:sldId id="821" r:id="rId26"/>
    <p:sldId id="822" r:id="rId27"/>
    <p:sldId id="801" r:id="rId28"/>
    <p:sldId id="825" r:id="rId29"/>
    <p:sldId id="823" r:id="rId30"/>
    <p:sldId id="826" r:id="rId31"/>
    <p:sldId id="723" r:id="rId32"/>
    <p:sldId id="824"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4B7"/>
    <a:srgbClr val="263FA8"/>
    <a:srgbClr val="FF0000"/>
    <a:srgbClr val="FCFDD7"/>
    <a:srgbClr val="161C9A"/>
    <a:srgbClr val="131987"/>
    <a:srgbClr val="181FA8"/>
    <a:srgbClr val="1C24C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42" autoAdjust="0"/>
    <p:restoredTop sz="94684" autoAdjust="0"/>
  </p:normalViewPr>
  <p:slideViewPr>
    <p:cSldViewPr snapToGrid="0">
      <p:cViewPr>
        <p:scale>
          <a:sx n="100" d="100"/>
          <a:sy n="100" d="100"/>
        </p:scale>
        <p:origin x="-894"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48" y="72"/>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95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95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95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6C575E-DD22-4FFC-A764-B296D732A2F2}"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DD51B7-891F-41D0-86AD-D543A8C7230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2AF6D7-83E1-40B0-8437-C931C2BE6015}" type="slidenum">
              <a:rPr lang="en-US"/>
              <a:pPr/>
              <a:t>1</a:t>
            </a:fld>
            <a:endParaRPr lang="en-US"/>
          </a:p>
        </p:txBody>
      </p:sp>
      <p:sp>
        <p:nvSpPr>
          <p:cNvPr id="1987586" name="Rectangle 2"/>
          <p:cNvSpPr>
            <a:spLocks noGrp="1" noRot="1" noChangeAspect="1" noChangeArrowheads="1" noTextEdit="1"/>
          </p:cNvSpPr>
          <p:nvPr>
            <p:ph type="sldImg"/>
          </p:nvPr>
        </p:nvSpPr>
        <p:spPr>
          <a:ln/>
        </p:spPr>
      </p:sp>
      <p:sp>
        <p:nvSpPr>
          <p:cNvPr id="1987587" name="Rectangle 3"/>
          <p:cNvSpPr>
            <a:spLocks noGrp="1" noChangeArrowheads="1"/>
          </p:cNvSpPr>
          <p:nvPr>
            <p:ph type="body" idx="1"/>
          </p:nvPr>
        </p:nvSpPr>
        <p:spPr/>
        <p:txBody>
          <a:bodyPr/>
          <a:lstStyle/>
          <a:p>
            <a:r>
              <a:rPr lang="en-GB" sz="1400" b="1">
                <a:solidFill>
                  <a:srgbClr val="FF0000"/>
                </a:solidFill>
              </a:rPr>
              <a:t>Courtesy:</a:t>
            </a:r>
          </a:p>
          <a:p>
            <a:endParaRPr lang="en-GB" sz="1400" b="1">
              <a:solidFill>
                <a:srgbClr val="FF0000"/>
              </a:solidFill>
            </a:endParaRPr>
          </a:p>
          <a:p>
            <a:r>
              <a:rPr lang="en-GB"/>
              <a:t>Professor Modelski, our Guests, and members of the Region 8 Committee:</a:t>
            </a:r>
          </a:p>
          <a:p>
            <a:endParaRPr lang="en-GB"/>
          </a:p>
          <a:p>
            <a:r>
              <a:rPr lang="en-GB"/>
              <a:t>This presentation supports the written Report given by the Region 8 Treasurer on Page …. of your Agenda book.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78CEEC-7705-414A-8F4C-4ABE2A07F136}" type="slidenum">
              <a:rPr lang="en-US"/>
              <a:pPr/>
              <a:t>10</a:t>
            </a:fld>
            <a:endParaRPr lang="en-US"/>
          </a:p>
        </p:txBody>
      </p:sp>
      <p:sp>
        <p:nvSpPr>
          <p:cNvPr id="2226178" name="Rectangle 2"/>
          <p:cNvSpPr>
            <a:spLocks noGrp="1" noRot="1" noChangeAspect="1" noChangeArrowheads="1" noTextEdit="1"/>
          </p:cNvSpPr>
          <p:nvPr>
            <p:ph type="sldImg"/>
          </p:nvPr>
        </p:nvSpPr>
        <p:spPr>
          <a:xfrm>
            <a:off x="1166813" y="712788"/>
            <a:ext cx="4560887" cy="3421062"/>
          </a:xfrm>
          <a:ln/>
        </p:spPr>
      </p:sp>
      <p:sp>
        <p:nvSpPr>
          <p:cNvPr id="2226179" name="Rectangle 3"/>
          <p:cNvSpPr>
            <a:spLocks noGrp="1" noChangeArrowheads="1"/>
          </p:cNvSpPr>
          <p:nvPr>
            <p:ph type="body" idx="1"/>
          </p:nvPr>
        </p:nvSpPr>
        <p:spPr>
          <a:xfrm>
            <a:off x="939800" y="4348163"/>
            <a:ext cx="5014913" cy="4135437"/>
          </a:xfrm>
        </p:spPr>
        <p:txBody>
          <a:bodyPr/>
          <a:lstStyle/>
          <a:p>
            <a:r>
              <a:rPr lang="en-GB"/>
              <a:t>My apology to Martin for any misrepresentation that was implied by the original figures.</a:t>
            </a:r>
          </a:p>
          <a:p>
            <a:endParaRPr lang="en-GB"/>
          </a:p>
          <a:p>
            <a:r>
              <a:rPr lang="en-GB" sz="1600" b="1">
                <a:solidFill>
                  <a:srgbClr val="FF0000"/>
                </a:solidFill>
              </a:rPr>
              <a:t>Are there any questions on these particular expenditures?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4AC36C-777E-4814-9354-82D5D5492491}" type="slidenum">
              <a:rPr lang="en-US"/>
              <a:pPr/>
              <a:t>11</a:t>
            </a:fld>
            <a:endParaRPr lang="en-US"/>
          </a:p>
        </p:txBody>
      </p:sp>
      <p:sp>
        <p:nvSpPr>
          <p:cNvPr id="2236418" name="Rectangle 2"/>
          <p:cNvSpPr>
            <a:spLocks noGrp="1" noRot="1" noChangeAspect="1" noChangeArrowheads="1" noTextEdit="1"/>
          </p:cNvSpPr>
          <p:nvPr>
            <p:ph type="sldImg"/>
          </p:nvPr>
        </p:nvSpPr>
        <p:spPr>
          <a:ln/>
        </p:spPr>
      </p:sp>
      <p:sp>
        <p:nvSpPr>
          <p:cNvPr id="2236419" name="Rectangle 3"/>
          <p:cNvSpPr>
            <a:spLocks noGrp="1" noChangeArrowheads="1"/>
          </p:cNvSpPr>
          <p:nvPr>
            <p:ph type="body" idx="1"/>
          </p:nvPr>
        </p:nvSpPr>
        <p:spPr>
          <a:xfrm>
            <a:off x="914400" y="4581525"/>
            <a:ext cx="5029200" cy="4086225"/>
          </a:xfrm>
        </p:spPr>
        <p:txBody>
          <a:bodyPr/>
          <a:lstStyle/>
          <a:p>
            <a:r>
              <a:rPr lang="en-GB" sz="1400" b="1">
                <a:solidFill>
                  <a:srgbClr val="FF0000"/>
                </a:solidFill>
              </a:rPr>
              <a:t>Let us Summarise then the results for Region 8:</a:t>
            </a:r>
            <a:br>
              <a:rPr lang="en-GB" sz="1400" b="1">
                <a:solidFill>
                  <a:srgbClr val="FF0000"/>
                </a:solidFill>
              </a:rPr>
            </a:br>
            <a:endParaRPr lang="en-GB" sz="1400" b="1">
              <a:solidFill>
                <a:srgbClr val="FF0000"/>
              </a:solidFill>
            </a:endParaRPr>
          </a:p>
          <a:p>
            <a:r>
              <a:rPr lang="en-GB" sz="1400" b="1"/>
              <a:t>Pick out main points on Income:</a:t>
            </a:r>
          </a:p>
          <a:p>
            <a:r>
              <a:rPr lang="en-GB"/>
              <a:t>Actual exceeds Budget</a:t>
            </a:r>
          </a:p>
          <a:p>
            <a:r>
              <a:rPr lang="en-GB"/>
              <a:t>VCF (Donations) still nor recovered from the events of 2007</a:t>
            </a:r>
          </a:p>
          <a:p>
            <a:r>
              <a:rPr lang="en-GB"/>
              <a:t>Bank interest decreasing because of reduced cash held &amp; reduced interest rates</a:t>
            </a:r>
            <a:br>
              <a:rPr lang="en-GB"/>
            </a:br>
            <a:r>
              <a:rPr lang="en-GB"/>
              <a:t/>
            </a:r>
            <a:br>
              <a:rPr lang="en-GB"/>
            </a:br>
            <a:r>
              <a:rPr lang="en-GB" sz="1400" b="1"/>
              <a:t>Pick out main points on Expenditures:</a:t>
            </a:r>
          </a:p>
          <a:p>
            <a:r>
              <a:rPr lang="en-GB"/>
              <a:t>The major expenditures have been discussed</a:t>
            </a:r>
          </a:p>
          <a:p>
            <a:r>
              <a:rPr lang="en-GB"/>
              <a:t>In general lower expenditure from Vice Chair budgets to support Sections’ Congress, except for Students with Student Branch Congress and the Paper Contest</a:t>
            </a:r>
          </a:p>
          <a:p>
            <a:r>
              <a:rPr lang="en-GB"/>
              <a:t>In 2008 we made advanced payments for some future Committee Meetings</a:t>
            </a:r>
          </a:p>
          <a:p>
            <a:endParaRPr lang="en-GB"/>
          </a:p>
          <a:p>
            <a:r>
              <a:rPr lang="en-GB" sz="1400" b="1"/>
              <a:t>The Profit and Loss result shows the deficit owing to the Cost budget and to the Investment Account.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B40484-2976-4B1A-AEEB-92D91A9670F3}" type="slidenum">
              <a:rPr lang="en-US"/>
              <a:pPr/>
              <a:t>12</a:t>
            </a:fld>
            <a:endParaRPr lang="en-US"/>
          </a:p>
        </p:txBody>
      </p:sp>
      <p:sp>
        <p:nvSpPr>
          <p:cNvPr id="2228226" name="Rectangle 2"/>
          <p:cNvSpPr>
            <a:spLocks noGrp="1" noRot="1" noChangeAspect="1" noChangeArrowheads="1" noTextEdit="1"/>
          </p:cNvSpPr>
          <p:nvPr>
            <p:ph type="sldImg"/>
          </p:nvPr>
        </p:nvSpPr>
        <p:spPr>
          <a:xfrm>
            <a:off x="1166813" y="712788"/>
            <a:ext cx="4560887" cy="3421062"/>
          </a:xfrm>
          <a:ln/>
        </p:spPr>
      </p:sp>
      <p:sp>
        <p:nvSpPr>
          <p:cNvPr id="2228227" name="Rectangle 3"/>
          <p:cNvSpPr>
            <a:spLocks noGrp="1" noChangeArrowheads="1"/>
          </p:cNvSpPr>
          <p:nvPr>
            <p:ph type="body" idx="1"/>
          </p:nvPr>
        </p:nvSpPr>
        <p:spPr>
          <a:xfrm>
            <a:off x="939800" y="4348163"/>
            <a:ext cx="5014913" cy="4135437"/>
          </a:xfrm>
        </p:spPr>
        <p:txBody>
          <a:bodyPr/>
          <a:lstStyle/>
          <a:p>
            <a:endParaRPr lang="en-GB"/>
          </a:p>
          <a:p>
            <a:r>
              <a:rPr lang="en-GB" sz="1400" b="1">
                <a:solidFill>
                  <a:srgbClr val="FF0000"/>
                </a:solidFill>
              </a:rPr>
              <a:t>Region 8 has, compared with the other Regions of IEEE, in the past had a significant interest in the IEEE managed Long Term Investment Fund.</a:t>
            </a:r>
          </a:p>
          <a:p>
            <a:endParaRPr lang="en-GB" sz="1400" b="1">
              <a:solidFill>
                <a:srgbClr val="FF0000"/>
              </a:solidFill>
            </a:endParaRPr>
          </a:p>
          <a:p>
            <a:r>
              <a:rPr lang="en-GB" sz="1400"/>
              <a:t>The events in the global financial market since last September have been unprecedented. Stock and Credit Market conditions continue to be extremely volatile. This turbulence is expected to continue for some time. </a:t>
            </a:r>
          </a:p>
          <a:p>
            <a:endParaRPr lang="en-GB" sz="1400"/>
          </a:p>
          <a:p>
            <a:r>
              <a:rPr lang="en-GB" sz="1400" b="1">
                <a:solidFill>
                  <a:srgbClr val="FF0000"/>
                </a:solidFill>
              </a:rPr>
              <a:t>As a result Region 8 has experienced a significant decline in its investment interests.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D3AC34-F62E-41DE-8C17-F872567F4BD2}" type="slidenum">
              <a:rPr lang="en-US"/>
              <a:pPr/>
              <a:t>13</a:t>
            </a:fld>
            <a:endParaRPr lang="en-US"/>
          </a:p>
        </p:txBody>
      </p:sp>
      <p:sp>
        <p:nvSpPr>
          <p:cNvPr id="2131970" name="Rectangle 2"/>
          <p:cNvSpPr>
            <a:spLocks noGrp="1" noRot="1" noChangeAspect="1" noChangeArrowheads="1" noTextEdit="1"/>
          </p:cNvSpPr>
          <p:nvPr>
            <p:ph type="sldImg"/>
          </p:nvPr>
        </p:nvSpPr>
        <p:spPr>
          <a:ln/>
        </p:spPr>
      </p:sp>
      <p:sp>
        <p:nvSpPr>
          <p:cNvPr id="2131971" name="Rectangle 3"/>
          <p:cNvSpPr>
            <a:spLocks noGrp="1" noChangeArrowheads="1"/>
          </p:cNvSpPr>
          <p:nvPr>
            <p:ph type="body" idx="1"/>
          </p:nvPr>
        </p:nvSpPr>
        <p:spPr>
          <a:xfrm>
            <a:off x="619125" y="4276725"/>
            <a:ext cx="5753100" cy="4619625"/>
          </a:xfrm>
        </p:spPr>
        <p:txBody>
          <a:bodyPr/>
          <a:lstStyle/>
          <a:p>
            <a:pPr marL="228600" indent="-228600">
              <a:lnSpc>
                <a:spcPct val="90000"/>
              </a:lnSpc>
            </a:pPr>
            <a:r>
              <a:rPr lang="en-GB" sz="1600" b="1">
                <a:solidFill>
                  <a:srgbClr val="FF0000"/>
                </a:solidFill>
              </a:rPr>
              <a:t>Looking at the upper graphic:</a:t>
            </a:r>
          </a:p>
          <a:p>
            <a:pPr marL="228600" indent="-228600">
              <a:lnSpc>
                <a:spcPct val="75000"/>
              </a:lnSpc>
            </a:pPr>
            <a:endParaRPr lang="en-GB" sz="1400" b="1"/>
          </a:p>
          <a:p>
            <a:pPr marL="228600" indent="-228600">
              <a:lnSpc>
                <a:spcPct val="90000"/>
              </a:lnSpc>
              <a:buFontTx/>
              <a:buAutoNum type="arabicPeriod"/>
            </a:pPr>
            <a:r>
              <a:rPr lang="en-GB" sz="1400" b="1"/>
              <a:t>The </a:t>
            </a:r>
            <a:r>
              <a:rPr lang="en-GB" sz="1400" b="1">
                <a:solidFill>
                  <a:srgbClr val="FF0000"/>
                </a:solidFill>
              </a:rPr>
              <a:t>pink’ish line</a:t>
            </a:r>
            <a:r>
              <a:rPr lang="en-GB" sz="1400" b="1"/>
              <a:t> indicates the fund’s year-to-date performance. The </a:t>
            </a:r>
            <a:r>
              <a:rPr lang="en-GB" sz="1400" b="1">
                <a:solidFill>
                  <a:srgbClr val="181FA8"/>
                </a:solidFill>
              </a:rPr>
              <a:t>blue’ish</a:t>
            </a:r>
            <a:r>
              <a:rPr lang="en-GB" sz="1400" b="1"/>
              <a:t> line indicates performance against a market index.</a:t>
            </a:r>
          </a:p>
          <a:p>
            <a:pPr marL="228600" indent="-228600">
              <a:lnSpc>
                <a:spcPct val="75000"/>
              </a:lnSpc>
            </a:pPr>
            <a:endParaRPr lang="en-GB" sz="1400" b="1"/>
          </a:p>
          <a:p>
            <a:pPr marL="228600" indent="-228600">
              <a:lnSpc>
                <a:spcPct val="90000"/>
              </a:lnSpc>
              <a:buFontTx/>
              <a:buAutoNum type="arabicPeriod" startAt="2"/>
            </a:pPr>
            <a:r>
              <a:rPr lang="en-GB" sz="1400" b="1"/>
              <a:t>The </a:t>
            </a:r>
            <a:r>
              <a:rPr lang="en-GB" sz="1400" b="1" u="sng"/>
              <a:t>black</a:t>
            </a:r>
            <a:r>
              <a:rPr lang="en-GB" sz="1400" b="1"/>
              <a:t> and </a:t>
            </a:r>
            <a:r>
              <a:rPr lang="en-GB" sz="1400" b="1" u="sng"/>
              <a:t>yellow</a:t>
            </a:r>
            <a:r>
              <a:rPr lang="en-GB" sz="1400" b="1"/>
              <a:t> lines indicate month-to-date performance.</a:t>
            </a:r>
          </a:p>
          <a:p>
            <a:pPr marL="228600" indent="-228600">
              <a:lnSpc>
                <a:spcPct val="75000"/>
              </a:lnSpc>
            </a:pPr>
            <a:endParaRPr lang="en-GB" sz="1400" b="1"/>
          </a:p>
          <a:p>
            <a:pPr marL="228600" indent="-228600">
              <a:lnSpc>
                <a:spcPct val="90000"/>
              </a:lnSpc>
            </a:pPr>
            <a:r>
              <a:rPr lang="en-GB" sz="1400" b="1"/>
              <a:t>	The data is to the right of the graphics and the presentation is in your Agenda book.</a:t>
            </a:r>
          </a:p>
          <a:p>
            <a:pPr marL="228600" indent="-228600">
              <a:lnSpc>
                <a:spcPct val="75000"/>
              </a:lnSpc>
            </a:pPr>
            <a:endParaRPr lang="en-GB" sz="1400" b="1"/>
          </a:p>
          <a:p>
            <a:pPr marL="228600" indent="-228600">
              <a:lnSpc>
                <a:spcPct val="90000"/>
              </a:lnSpc>
            </a:pPr>
            <a:r>
              <a:rPr lang="en-GB" sz="1600" b="1">
                <a:solidFill>
                  <a:srgbClr val="FF0000"/>
                </a:solidFill>
              </a:rPr>
              <a:t>Looking at the lower graphic:</a:t>
            </a:r>
          </a:p>
          <a:p>
            <a:pPr marL="228600" indent="-228600">
              <a:lnSpc>
                <a:spcPct val="75000"/>
              </a:lnSpc>
            </a:pPr>
            <a:endParaRPr lang="en-GB" sz="1600" b="1">
              <a:solidFill>
                <a:srgbClr val="FF0000"/>
              </a:solidFill>
            </a:endParaRPr>
          </a:p>
          <a:p>
            <a:pPr marL="228600" indent="-228600">
              <a:lnSpc>
                <a:spcPct val="90000"/>
              </a:lnSpc>
              <a:buFontTx/>
              <a:buAutoNum type="arabicPeriod"/>
            </a:pPr>
            <a:r>
              <a:rPr lang="en-GB" sz="1400" b="1"/>
              <a:t>In general the performance of the IEEE Long term Investment Fund has been positive. </a:t>
            </a:r>
            <a:r>
              <a:rPr lang="en-GB" sz="1400"/>
              <a:t>(Some ground was lost during the 2002 to 2003 era).</a:t>
            </a:r>
            <a:br>
              <a:rPr lang="en-GB" sz="1400"/>
            </a:br>
            <a:r>
              <a:rPr lang="en-GB" sz="1400"/>
              <a:t/>
            </a:r>
            <a:br>
              <a:rPr lang="en-GB" sz="1400"/>
            </a:br>
            <a:r>
              <a:rPr lang="en-GB" sz="1400"/>
              <a:t>$10,000 invested over 16 years would now be worth $60,000</a:t>
            </a:r>
          </a:p>
          <a:p>
            <a:pPr marL="228600" indent="-228600">
              <a:lnSpc>
                <a:spcPct val="75000"/>
              </a:lnSpc>
            </a:pPr>
            <a:endParaRPr lang="en-GB" sz="1400"/>
          </a:p>
          <a:p>
            <a:pPr marL="228600" indent="-228600">
              <a:lnSpc>
                <a:spcPct val="90000"/>
              </a:lnSpc>
            </a:pPr>
            <a:r>
              <a:rPr lang="en-GB" sz="1400"/>
              <a:t>	Since the purchase price of each Share has dropped we can afford to buy more. This should give us an increased benefit when the market recovers.</a:t>
            </a:r>
          </a:p>
          <a:p>
            <a:pPr marL="228600" indent="-228600">
              <a:lnSpc>
                <a:spcPct val="90000"/>
              </a:lnSpc>
            </a:pPr>
            <a:endParaRPr lang="en-GB" sz="1400"/>
          </a:p>
          <a:p>
            <a:pPr marL="228600" indent="-228600">
              <a:lnSpc>
                <a:spcPct val="90000"/>
              </a:lnSpc>
            </a:pPr>
            <a:endParaRPr lang="en-GB" sz="1400" b="1">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4AC36C-777E-4814-9354-82D5D5492491}" type="slidenum">
              <a:rPr lang="en-US"/>
              <a:pPr/>
              <a:t>14</a:t>
            </a:fld>
            <a:endParaRPr lang="en-US"/>
          </a:p>
        </p:txBody>
      </p:sp>
      <p:sp>
        <p:nvSpPr>
          <p:cNvPr id="2236418" name="Rectangle 2"/>
          <p:cNvSpPr>
            <a:spLocks noGrp="1" noRot="1" noChangeAspect="1" noChangeArrowheads="1" noTextEdit="1"/>
          </p:cNvSpPr>
          <p:nvPr>
            <p:ph type="sldImg"/>
          </p:nvPr>
        </p:nvSpPr>
        <p:spPr>
          <a:ln/>
        </p:spPr>
      </p:sp>
      <p:sp>
        <p:nvSpPr>
          <p:cNvPr id="2236419" name="Rectangle 3"/>
          <p:cNvSpPr>
            <a:spLocks noGrp="1" noChangeArrowheads="1"/>
          </p:cNvSpPr>
          <p:nvPr>
            <p:ph type="body" idx="1"/>
          </p:nvPr>
        </p:nvSpPr>
        <p:spPr>
          <a:xfrm>
            <a:off x="914400" y="4581525"/>
            <a:ext cx="5029200" cy="4086225"/>
          </a:xfrm>
        </p:spPr>
        <p:txBody>
          <a:bodyPr/>
          <a:lstStyle/>
          <a:p>
            <a:r>
              <a:rPr lang="en-GB" sz="1400" b="1">
                <a:solidFill>
                  <a:srgbClr val="FF0000"/>
                </a:solidFill>
              </a:rPr>
              <a:t>Let us Summarise then the results for Region 8:</a:t>
            </a:r>
            <a:br>
              <a:rPr lang="en-GB" sz="1400" b="1">
                <a:solidFill>
                  <a:srgbClr val="FF0000"/>
                </a:solidFill>
              </a:rPr>
            </a:br>
            <a:endParaRPr lang="en-GB" sz="1400" b="1">
              <a:solidFill>
                <a:srgbClr val="FF0000"/>
              </a:solidFill>
            </a:endParaRPr>
          </a:p>
          <a:p>
            <a:r>
              <a:rPr lang="en-GB" sz="1400" b="1"/>
              <a:t>Pick out main points on Income:</a:t>
            </a:r>
          </a:p>
          <a:p>
            <a:r>
              <a:rPr lang="en-GB"/>
              <a:t>Actual exceeds Budget</a:t>
            </a:r>
          </a:p>
          <a:p>
            <a:r>
              <a:rPr lang="en-GB"/>
              <a:t>VCF (Donations) still nor recovered from the events of 2007</a:t>
            </a:r>
          </a:p>
          <a:p>
            <a:r>
              <a:rPr lang="en-GB"/>
              <a:t>Bank interest decreasing because of reduced cash held &amp; reduced interest rates</a:t>
            </a:r>
            <a:br>
              <a:rPr lang="en-GB"/>
            </a:br>
            <a:r>
              <a:rPr lang="en-GB"/>
              <a:t/>
            </a:r>
            <a:br>
              <a:rPr lang="en-GB"/>
            </a:br>
            <a:r>
              <a:rPr lang="en-GB" sz="1400" b="1"/>
              <a:t>Pick out main points on Expenditures:</a:t>
            </a:r>
          </a:p>
          <a:p>
            <a:r>
              <a:rPr lang="en-GB"/>
              <a:t>The major expenditures have been discussed</a:t>
            </a:r>
          </a:p>
          <a:p>
            <a:r>
              <a:rPr lang="en-GB"/>
              <a:t>In general lower expenditure from Vice Chair budgets to support Sections’ Congress, except for Students with Student Branch Congress and the Paper Contest</a:t>
            </a:r>
          </a:p>
          <a:p>
            <a:r>
              <a:rPr lang="en-GB"/>
              <a:t>In 2008 we made advanced payments for some future Committee Meetings</a:t>
            </a:r>
          </a:p>
          <a:p>
            <a:endParaRPr lang="en-GB"/>
          </a:p>
          <a:p>
            <a:r>
              <a:rPr lang="en-GB" sz="1400" b="1"/>
              <a:t>The Profit and Loss result shows the deficit owing to the Cost budget and to the Investment Account.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4AC36C-777E-4814-9354-82D5D5492491}" type="slidenum">
              <a:rPr lang="en-US"/>
              <a:pPr/>
              <a:t>15</a:t>
            </a:fld>
            <a:endParaRPr lang="en-US"/>
          </a:p>
        </p:txBody>
      </p:sp>
      <p:sp>
        <p:nvSpPr>
          <p:cNvPr id="2236418" name="Rectangle 2"/>
          <p:cNvSpPr>
            <a:spLocks noGrp="1" noRot="1" noChangeAspect="1" noChangeArrowheads="1" noTextEdit="1"/>
          </p:cNvSpPr>
          <p:nvPr>
            <p:ph type="sldImg"/>
          </p:nvPr>
        </p:nvSpPr>
        <p:spPr>
          <a:ln/>
        </p:spPr>
      </p:sp>
      <p:sp>
        <p:nvSpPr>
          <p:cNvPr id="2236419" name="Rectangle 3"/>
          <p:cNvSpPr>
            <a:spLocks noGrp="1" noChangeArrowheads="1"/>
          </p:cNvSpPr>
          <p:nvPr>
            <p:ph type="body" idx="1"/>
          </p:nvPr>
        </p:nvSpPr>
        <p:spPr>
          <a:xfrm>
            <a:off x="914400" y="4581525"/>
            <a:ext cx="5029200" cy="4086225"/>
          </a:xfrm>
        </p:spPr>
        <p:txBody>
          <a:bodyPr/>
          <a:lstStyle/>
          <a:p>
            <a:r>
              <a:rPr lang="en-GB" sz="1400" b="1">
                <a:solidFill>
                  <a:srgbClr val="FF0000"/>
                </a:solidFill>
              </a:rPr>
              <a:t>Let us Summarise then the results for Region 8:</a:t>
            </a:r>
            <a:br>
              <a:rPr lang="en-GB" sz="1400" b="1">
                <a:solidFill>
                  <a:srgbClr val="FF0000"/>
                </a:solidFill>
              </a:rPr>
            </a:br>
            <a:endParaRPr lang="en-GB" sz="1400" b="1">
              <a:solidFill>
                <a:srgbClr val="FF0000"/>
              </a:solidFill>
            </a:endParaRPr>
          </a:p>
          <a:p>
            <a:r>
              <a:rPr lang="en-GB" sz="1400" b="1"/>
              <a:t>Pick out main points on Income:</a:t>
            </a:r>
          </a:p>
          <a:p>
            <a:r>
              <a:rPr lang="en-GB"/>
              <a:t>Actual exceeds Budget</a:t>
            </a:r>
          </a:p>
          <a:p>
            <a:r>
              <a:rPr lang="en-GB"/>
              <a:t>VCF (Donations) still nor recovered from the events of 2007</a:t>
            </a:r>
          </a:p>
          <a:p>
            <a:r>
              <a:rPr lang="en-GB"/>
              <a:t>Bank interest decreasing because of reduced cash held &amp; reduced interest rates</a:t>
            </a:r>
            <a:br>
              <a:rPr lang="en-GB"/>
            </a:br>
            <a:r>
              <a:rPr lang="en-GB"/>
              <a:t/>
            </a:r>
            <a:br>
              <a:rPr lang="en-GB"/>
            </a:br>
            <a:r>
              <a:rPr lang="en-GB" sz="1400" b="1"/>
              <a:t>Pick out main points on Expenditures:</a:t>
            </a:r>
          </a:p>
          <a:p>
            <a:r>
              <a:rPr lang="en-GB"/>
              <a:t>The major expenditures have been discussed</a:t>
            </a:r>
          </a:p>
          <a:p>
            <a:r>
              <a:rPr lang="en-GB"/>
              <a:t>In general lower expenditure from Vice Chair budgets to support Sections’ Congress, except for Students with Student Branch Congress and the Paper Contest</a:t>
            </a:r>
          </a:p>
          <a:p>
            <a:r>
              <a:rPr lang="en-GB"/>
              <a:t>In 2008 we made advanced payments for some future Committee Meetings</a:t>
            </a:r>
          </a:p>
          <a:p>
            <a:endParaRPr lang="en-GB"/>
          </a:p>
          <a:p>
            <a:r>
              <a:rPr lang="en-GB" sz="1400" b="1"/>
              <a:t>The Profit and Loss result shows the deficit owing to the Cost budget and to the Investment Account.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4AC36C-777E-4814-9354-82D5D5492491}" type="slidenum">
              <a:rPr lang="en-US"/>
              <a:pPr/>
              <a:t>16</a:t>
            </a:fld>
            <a:endParaRPr lang="en-US"/>
          </a:p>
        </p:txBody>
      </p:sp>
      <p:sp>
        <p:nvSpPr>
          <p:cNvPr id="2236418" name="Rectangle 2"/>
          <p:cNvSpPr>
            <a:spLocks noGrp="1" noRot="1" noChangeAspect="1" noChangeArrowheads="1" noTextEdit="1"/>
          </p:cNvSpPr>
          <p:nvPr>
            <p:ph type="sldImg"/>
          </p:nvPr>
        </p:nvSpPr>
        <p:spPr>
          <a:ln/>
        </p:spPr>
      </p:sp>
      <p:sp>
        <p:nvSpPr>
          <p:cNvPr id="2236419" name="Rectangle 3"/>
          <p:cNvSpPr>
            <a:spLocks noGrp="1" noChangeArrowheads="1"/>
          </p:cNvSpPr>
          <p:nvPr>
            <p:ph type="body" idx="1"/>
          </p:nvPr>
        </p:nvSpPr>
        <p:spPr>
          <a:xfrm>
            <a:off x="914400" y="4581525"/>
            <a:ext cx="5029200" cy="4086225"/>
          </a:xfrm>
        </p:spPr>
        <p:txBody>
          <a:bodyPr/>
          <a:lstStyle/>
          <a:p>
            <a:r>
              <a:rPr lang="en-GB" sz="1400" b="1">
                <a:solidFill>
                  <a:srgbClr val="FF0000"/>
                </a:solidFill>
              </a:rPr>
              <a:t>Let us Summarise then the results for Region 8:</a:t>
            </a:r>
            <a:br>
              <a:rPr lang="en-GB" sz="1400" b="1">
                <a:solidFill>
                  <a:srgbClr val="FF0000"/>
                </a:solidFill>
              </a:rPr>
            </a:br>
            <a:endParaRPr lang="en-GB" sz="1400" b="1">
              <a:solidFill>
                <a:srgbClr val="FF0000"/>
              </a:solidFill>
            </a:endParaRPr>
          </a:p>
          <a:p>
            <a:r>
              <a:rPr lang="en-GB" sz="1400" b="1"/>
              <a:t>Pick out main points on Income:</a:t>
            </a:r>
          </a:p>
          <a:p>
            <a:r>
              <a:rPr lang="en-GB"/>
              <a:t>Actual exceeds Budget</a:t>
            </a:r>
          </a:p>
          <a:p>
            <a:r>
              <a:rPr lang="en-GB"/>
              <a:t>VCF (Donations) still nor recovered from the events of 2007</a:t>
            </a:r>
          </a:p>
          <a:p>
            <a:r>
              <a:rPr lang="en-GB"/>
              <a:t>Bank interest decreasing because of reduced cash held &amp; reduced interest rates</a:t>
            </a:r>
            <a:br>
              <a:rPr lang="en-GB"/>
            </a:br>
            <a:r>
              <a:rPr lang="en-GB"/>
              <a:t/>
            </a:r>
            <a:br>
              <a:rPr lang="en-GB"/>
            </a:br>
            <a:r>
              <a:rPr lang="en-GB" sz="1400" b="1"/>
              <a:t>Pick out main points on Expenditures:</a:t>
            </a:r>
          </a:p>
          <a:p>
            <a:r>
              <a:rPr lang="en-GB"/>
              <a:t>The major expenditures have been discussed</a:t>
            </a:r>
          </a:p>
          <a:p>
            <a:r>
              <a:rPr lang="en-GB"/>
              <a:t>In general lower expenditure from Vice Chair budgets to support Sections’ Congress, except for Students with Student Branch Congress and the Paper Contest</a:t>
            </a:r>
          </a:p>
          <a:p>
            <a:r>
              <a:rPr lang="en-GB"/>
              <a:t>In 2008 we made advanced payments for some future Committee Meetings</a:t>
            </a:r>
          </a:p>
          <a:p>
            <a:endParaRPr lang="en-GB"/>
          </a:p>
          <a:p>
            <a:r>
              <a:rPr lang="en-GB" sz="1400" b="1"/>
              <a:t>The Profit and Loss result shows the deficit owing to the Cost budget and to the Investment Account.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4DB6EE-DB7B-4E97-B64C-F1D0E69CBB67}" type="slidenum">
              <a:rPr lang="en-US"/>
              <a:pPr/>
              <a:t>17</a:t>
            </a:fld>
            <a:endParaRPr lang="en-US"/>
          </a:p>
        </p:txBody>
      </p:sp>
      <p:sp>
        <p:nvSpPr>
          <p:cNvPr id="2238466" name="Rectangle 2"/>
          <p:cNvSpPr>
            <a:spLocks noGrp="1" noRot="1" noChangeAspect="1" noChangeArrowheads="1" noTextEdit="1"/>
          </p:cNvSpPr>
          <p:nvPr>
            <p:ph type="sldImg"/>
          </p:nvPr>
        </p:nvSpPr>
        <p:spPr>
          <a:ln/>
        </p:spPr>
      </p:sp>
      <p:sp>
        <p:nvSpPr>
          <p:cNvPr id="2238467" name="Rectangle 3"/>
          <p:cNvSpPr>
            <a:spLocks noGrp="1" noChangeArrowheads="1"/>
          </p:cNvSpPr>
          <p:nvPr>
            <p:ph type="body" idx="1"/>
          </p:nvPr>
        </p:nvSpPr>
        <p:spPr>
          <a:xfrm>
            <a:off x="914400" y="4581525"/>
            <a:ext cx="5029200" cy="4086225"/>
          </a:xfrm>
        </p:spPr>
        <p:txBody>
          <a:bodyPr/>
          <a:lstStyle/>
          <a:p>
            <a:endParaRPr lang="en-GB"/>
          </a:p>
          <a:p>
            <a:endParaRPr lang="en-GB"/>
          </a:p>
          <a:p>
            <a:r>
              <a:rPr lang="en-GB" sz="1600" b="1">
                <a:solidFill>
                  <a:srgbClr val="FF0000"/>
                </a:solidFill>
              </a:rPr>
              <a:t>As at the end of the last year (after a revaluation of the currencies held) Region 8 had a Net Worth of just under $600,000</a:t>
            </a:r>
          </a:p>
          <a:p>
            <a:endParaRPr lang="en-GB" sz="1600" b="1">
              <a:solidFill>
                <a:srgbClr val="FF0000"/>
              </a:solidFill>
            </a:endParaRPr>
          </a:p>
          <a:p>
            <a:r>
              <a:rPr lang="en-GB" sz="1600" b="1">
                <a:solidFill>
                  <a:srgbClr val="FF0000"/>
                </a:solidFill>
              </a:rPr>
              <a:t>Are there any question?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62C986-3EFB-4A22-B095-61AE9BBA4F42}" type="slidenum">
              <a:rPr lang="en-US"/>
              <a:pPr/>
              <a:t>18</a:t>
            </a:fld>
            <a:endParaRPr lang="en-US"/>
          </a:p>
        </p:txBody>
      </p:sp>
      <p:sp>
        <p:nvSpPr>
          <p:cNvPr id="2230274" name="Rectangle 2"/>
          <p:cNvSpPr>
            <a:spLocks noGrp="1" noRot="1" noChangeAspect="1" noChangeArrowheads="1" noTextEdit="1"/>
          </p:cNvSpPr>
          <p:nvPr>
            <p:ph type="sldImg"/>
          </p:nvPr>
        </p:nvSpPr>
        <p:spPr>
          <a:xfrm>
            <a:off x="1166813" y="712788"/>
            <a:ext cx="4560887" cy="3421062"/>
          </a:xfrm>
          <a:ln/>
        </p:spPr>
      </p:sp>
      <p:sp>
        <p:nvSpPr>
          <p:cNvPr id="2230275" name="Rectangle 3"/>
          <p:cNvSpPr>
            <a:spLocks noGrp="1" noChangeArrowheads="1"/>
          </p:cNvSpPr>
          <p:nvPr>
            <p:ph type="body" idx="1"/>
          </p:nvPr>
        </p:nvSpPr>
        <p:spPr>
          <a:xfrm>
            <a:off x="939800" y="4348163"/>
            <a:ext cx="5014913" cy="4135437"/>
          </a:xfrm>
        </p:spPr>
        <p:txBody>
          <a:bodyPr/>
          <a:lstStyle/>
          <a:p>
            <a:endParaRPr lang="en-GB" sz="1400" b="1">
              <a:solidFill>
                <a:srgbClr val="FF0000"/>
              </a:solidFill>
            </a:endParaRPr>
          </a:p>
          <a:p>
            <a:r>
              <a:rPr lang="en-GB" sz="1400" b="1">
                <a:solidFill>
                  <a:srgbClr val="FF0000"/>
                </a:solidFill>
              </a:rPr>
              <a:t>Why is Cash flow important to Region 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10A3EBF-FD6B-4453-AA79-77896E173531}" type="slidenum">
              <a:rPr lang="en-US"/>
              <a:pPr/>
              <a:t>19</a:t>
            </a:fld>
            <a:endParaRPr lang="en-US"/>
          </a:p>
        </p:txBody>
      </p:sp>
      <p:sp>
        <p:nvSpPr>
          <p:cNvPr id="2246658" name="Rectangle 2"/>
          <p:cNvSpPr>
            <a:spLocks noGrp="1" noRot="1" noChangeAspect="1" noChangeArrowheads="1" noTextEdit="1"/>
          </p:cNvSpPr>
          <p:nvPr>
            <p:ph type="sldImg"/>
          </p:nvPr>
        </p:nvSpPr>
        <p:spPr>
          <a:ln/>
        </p:spPr>
      </p:sp>
      <p:sp>
        <p:nvSpPr>
          <p:cNvPr id="2246659" name="Rectangle 3"/>
          <p:cNvSpPr>
            <a:spLocks noGrp="1" noChangeArrowheads="1"/>
          </p:cNvSpPr>
          <p:nvPr>
            <p:ph type="body" idx="1"/>
          </p:nvPr>
        </p:nvSpPr>
        <p:spPr>
          <a:xfrm>
            <a:off x="914400" y="4581525"/>
            <a:ext cx="5029200" cy="4086225"/>
          </a:xfrm>
        </p:spPr>
        <p:txBody>
          <a:bodyPr/>
          <a:lstStyle/>
          <a:p>
            <a:pPr>
              <a:lnSpc>
                <a:spcPct val="90000"/>
              </a:lnSpc>
            </a:pPr>
            <a:r>
              <a:rPr lang="en-GB" sz="1400" b="1">
                <a:solidFill>
                  <a:srgbClr val="FF0000"/>
                </a:solidFill>
              </a:rPr>
              <a:t>To a large extent Region 8 is dependent on Assessment Income.</a:t>
            </a:r>
          </a:p>
          <a:p>
            <a:pPr>
              <a:lnSpc>
                <a:spcPct val="90000"/>
              </a:lnSpc>
            </a:pPr>
            <a:endParaRPr lang="en-GB" sz="1400" b="1">
              <a:solidFill>
                <a:srgbClr val="FF0000"/>
              </a:solidFill>
            </a:endParaRPr>
          </a:p>
          <a:p>
            <a:pPr>
              <a:lnSpc>
                <a:spcPct val="90000"/>
              </a:lnSpc>
            </a:pPr>
            <a:r>
              <a:rPr lang="en-GB"/>
              <a:t>This is income that is “rebated” to the Region as members join and existing members renew. You can see that it follows the annual renewal pattern quite well.</a:t>
            </a:r>
          </a:p>
          <a:p>
            <a:pPr>
              <a:lnSpc>
                <a:spcPct val="90000"/>
              </a:lnSpc>
            </a:pPr>
            <a:endParaRPr lang="en-GB"/>
          </a:p>
          <a:p>
            <a:pPr>
              <a:lnSpc>
                <a:spcPct val="90000"/>
              </a:lnSpc>
            </a:pPr>
            <a:r>
              <a:rPr lang="en-GB" b="1">
                <a:solidFill>
                  <a:schemeClr val="accent1"/>
                </a:solidFill>
              </a:rPr>
              <a:t>Green</a:t>
            </a:r>
            <a:r>
              <a:rPr lang="en-GB"/>
              <a:t> is the pattern for 2008 and </a:t>
            </a:r>
            <a:r>
              <a:rPr lang="en-GB" b="1">
                <a:solidFill>
                  <a:srgbClr val="FF0000"/>
                </a:solidFill>
              </a:rPr>
              <a:t>Red</a:t>
            </a:r>
            <a:r>
              <a:rPr lang="en-GB"/>
              <a:t> is the pattern for 2007.</a:t>
            </a:r>
          </a:p>
          <a:p>
            <a:pPr>
              <a:lnSpc>
                <a:spcPct val="90000"/>
              </a:lnSpc>
            </a:pPr>
            <a:endParaRPr lang="en-GB"/>
          </a:p>
          <a:p>
            <a:pPr>
              <a:lnSpc>
                <a:spcPct val="90000"/>
              </a:lnSpc>
            </a:pPr>
            <a:r>
              <a:rPr lang="en-GB" sz="1400" b="1">
                <a:solidFill>
                  <a:srgbClr val="FF0000"/>
                </a:solidFill>
              </a:rPr>
              <a:t>Note:</a:t>
            </a:r>
          </a:p>
          <a:p>
            <a:pPr>
              <a:lnSpc>
                <a:spcPct val="90000"/>
              </a:lnSpc>
            </a:pPr>
            <a:endParaRPr lang="en-GB" sz="1400"/>
          </a:p>
          <a:p>
            <a:pPr>
              <a:lnSpc>
                <a:spcPct val="90000"/>
              </a:lnSpc>
            </a:pPr>
            <a:r>
              <a:rPr lang="en-GB"/>
              <a:t>There is little income during the middle of the year, which is a concern if two major events occur August to September (SBC and Sections’ Congress)</a:t>
            </a:r>
          </a:p>
          <a:p>
            <a:pPr>
              <a:lnSpc>
                <a:spcPct val="90000"/>
              </a:lnSpc>
            </a:pPr>
            <a:r>
              <a:rPr lang="en-GB"/>
              <a:t>And</a:t>
            </a:r>
          </a:p>
          <a:p>
            <a:pPr>
              <a:lnSpc>
                <a:spcPct val="90000"/>
              </a:lnSpc>
            </a:pPr>
            <a:r>
              <a:rPr lang="en-GB"/>
              <a:t>In addition in 2007 there was also no income September to November. A consequence of IEEE implementing a new BMS computer system.</a:t>
            </a:r>
          </a:p>
          <a:p>
            <a:pPr>
              <a:lnSpc>
                <a:spcPct val="90000"/>
              </a:lnSpc>
            </a:pPr>
            <a:endParaRPr lang="en-GB"/>
          </a:p>
          <a:p>
            <a:pPr>
              <a:lnSpc>
                <a:spcPct val="90000"/>
              </a:lnSpc>
            </a:pPr>
            <a:r>
              <a:rPr lang="en-GB"/>
              <a:t>Both of these are classic examples why an organisation needs some contingency funds in the bank.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CDCA8CE-9A6A-4DB2-AC5E-477D2331598B}" type="slidenum">
              <a:rPr lang="en-US"/>
              <a:pPr/>
              <a:t>2</a:t>
            </a:fld>
            <a:endParaRPr lang="en-US"/>
          </a:p>
        </p:txBody>
      </p:sp>
      <p:sp>
        <p:nvSpPr>
          <p:cNvPr id="1804290" name="Rectangle 2"/>
          <p:cNvSpPr>
            <a:spLocks noGrp="1" noRot="1" noChangeAspect="1" noChangeArrowheads="1" noTextEdit="1"/>
          </p:cNvSpPr>
          <p:nvPr>
            <p:ph type="sldImg"/>
          </p:nvPr>
        </p:nvSpPr>
        <p:spPr>
          <a:xfrm>
            <a:off x="1166813" y="712788"/>
            <a:ext cx="4560887" cy="3421062"/>
          </a:xfrm>
          <a:ln/>
        </p:spPr>
      </p:sp>
      <p:sp>
        <p:nvSpPr>
          <p:cNvPr id="1804291" name="Rectangle 3"/>
          <p:cNvSpPr>
            <a:spLocks noGrp="1" noChangeArrowheads="1"/>
          </p:cNvSpPr>
          <p:nvPr>
            <p:ph type="body" idx="1"/>
          </p:nvPr>
        </p:nvSpPr>
        <p:spPr>
          <a:xfrm>
            <a:off x="939800" y="4348163"/>
            <a:ext cx="5014913" cy="4135437"/>
          </a:xfrm>
        </p:spPr>
        <p:txBody>
          <a:bodyPr/>
          <a:lstStyle/>
          <a:p>
            <a:pPr marL="228600" indent="-228600"/>
            <a:r>
              <a:rPr lang="en-GB" sz="1400" b="1">
                <a:solidFill>
                  <a:srgbClr val="FF0000"/>
                </a:solidFill>
              </a:rPr>
              <a:t>I will address:</a:t>
            </a:r>
          </a:p>
          <a:p>
            <a:pPr marL="228600" indent="-228600"/>
            <a:endParaRPr lang="en-GB" sz="1400" b="1">
              <a:solidFill>
                <a:srgbClr val="FF0000"/>
              </a:solidFill>
            </a:endParaRPr>
          </a:p>
          <a:p>
            <a:pPr marL="228600" indent="-228600">
              <a:buFontTx/>
              <a:buChar char="•"/>
            </a:pPr>
            <a:r>
              <a:rPr lang="en-GB"/>
              <a:t>The financial position of Region 8 as at the 31</a:t>
            </a:r>
            <a:r>
              <a:rPr lang="en-GB" baseline="30000"/>
              <a:t>st</a:t>
            </a:r>
            <a:r>
              <a:rPr lang="en-GB"/>
              <a:t> December, 2008.</a:t>
            </a:r>
          </a:p>
          <a:p>
            <a:pPr marL="228600" indent="-228600"/>
            <a:endParaRPr lang="en-GB"/>
          </a:p>
          <a:p>
            <a:pPr marL="228600" indent="-228600">
              <a:buFontTx/>
              <a:buChar char="•"/>
            </a:pPr>
            <a:r>
              <a:rPr lang="en-GB"/>
              <a:t>The budget that is proposed for this year (2009)</a:t>
            </a:r>
          </a:p>
          <a:p>
            <a:pPr marL="228600" indent="-228600"/>
            <a:endParaRPr lang="en-GB"/>
          </a:p>
          <a:p>
            <a:pPr marL="228600" indent="-228600">
              <a:buFontTx/>
              <a:buChar char="•"/>
            </a:pPr>
            <a:r>
              <a:rPr lang="en-GB"/>
              <a:t>First, a few Housekeeping points…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8D1841-A2C6-429F-A20E-D81129453036}" type="slidenum">
              <a:rPr lang="en-US"/>
              <a:pPr/>
              <a:t>20</a:t>
            </a:fld>
            <a:endParaRPr lang="en-US"/>
          </a:p>
        </p:txBody>
      </p:sp>
      <p:sp>
        <p:nvSpPr>
          <p:cNvPr id="2242562" name="Rectangle 2"/>
          <p:cNvSpPr>
            <a:spLocks noGrp="1" noRot="1" noChangeAspect="1" noChangeArrowheads="1" noTextEdit="1"/>
          </p:cNvSpPr>
          <p:nvPr>
            <p:ph type="sldImg"/>
          </p:nvPr>
        </p:nvSpPr>
        <p:spPr>
          <a:xfrm>
            <a:off x="1166813" y="712788"/>
            <a:ext cx="4560887" cy="3421062"/>
          </a:xfrm>
          <a:ln/>
        </p:spPr>
      </p:sp>
      <p:sp>
        <p:nvSpPr>
          <p:cNvPr id="2242563" name="Rectangle 3"/>
          <p:cNvSpPr>
            <a:spLocks noGrp="1" noChangeArrowheads="1"/>
          </p:cNvSpPr>
          <p:nvPr>
            <p:ph type="body" idx="1"/>
          </p:nvPr>
        </p:nvSpPr>
        <p:spPr>
          <a:xfrm>
            <a:off x="939800" y="4348163"/>
            <a:ext cx="5014913" cy="4135437"/>
          </a:xfrm>
        </p:spPr>
        <p:txBody>
          <a:bodyPr/>
          <a:lstStyle/>
          <a:p>
            <a:r>
              <a:rPr lang="en-GB" sz="1400" b="1">
                <a:solidFill>
                  <a:srgbClr val="FF0000"/>
                </a:solidFill>
              </a:rPr>
              <a:t>We need to improve our position for important events in 2010 and in 2011</a:t>
            </a:r>
          </a:p>
          <a:p>
            <a:endParaRPr lang="en-GB" sz="1400" b="1">
              <a:solidFill>
                <a:srgbClr val="FF0000"/>
              </a:solidFill>
            </a:endParaRPr>
          </a:p>
          <a:p>
            <a:r>
              <a:rPr lang="en-GB" sz="1400" b="1">
                <a:solidFill>
                  <a:srgbClr val="FF0000"/>
                </a:solidFill>
              </a:rPr>
              <a:t>And</a:t>
            </a:r>
          </a:p>
          <a:p>
            <a:endParaRPr lang="en-GB" sz="1400" b="1">
              <a:solidFill>
                <a:srgbClr val="FF0000"/>
              </a:solidFill>
            </a:endParaRPr>
          </a:p>
          <a:p>
            <a:r>
              <a:rPr lang="en-GB" sz="1400" b="1">
                <a:solidFill>
                  <a:srgbClr val="FF0000"/>
                </a:solidFill>
              </a:rPr>
              <a:t>We would like to be in a position to fund Projects that are in the strategic interest of Region 8 direction and coming from the Section Chairs</a:t>
            </a:r>
          </a:p>
          <a:p>
            <a:endParaRPr lang="en-GB" sz="1400" b="1">
              <a:solidFill>
                <a:srgbClr val="FF0000"/>
              </a:solidFill>
            </a:endParaRPr>
          </a:p>
          <a:p>
            <a:r>
              <a:rPr lang="en-GB" sz="1400" b="1">
                <a:solidFill>
                  <a:srgbClr val="FF0000"/>
                </a:solidFill>
              </a:rPr>
              <a:t>So, where do we go?</a:t>
            </a:r>
          </a:p>
          <a:p>
            <a:endParaRPr lang="en-GB" sz="1400" b="1">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AE3C01-A084-40C5-8414-B4378744536A}" type="slidenum">
              <a:rPr lang="en-US"/>
              <a:pPr/>
              <a:t>21</a:t>
            </a:fld>
            <a:endParaRPr lang="en-US"/>
          </a:p>
        </p:txBody>
      </p:sp>
      <p:sp>
        <p:nvSpPr>
          <p:cNvPr id="2252802" name="Rectangle 2"/>
          <p:cNvSpPr>
            <a:spLocks noGrp="1" noRot="1" noChangeAspect="1" noChangeArrowheads="1" noTextEdit="1"/>
          </p:cNvSpPr>
          <p:nvPr>
            <p:ph type="sldImg"/>
          </p:nvPr>
        </p:nvSpPr>
        <p:spPr>
          <a:xfrm>
            <a:off x="1166813" y="712788"/>
            <a:ext cx="4560887" cy="3421062"/>
          </a:xfrm>
          <a:ln/>
        </p:spPr>
      </p:sp>
      <p:sp>
        <p:nvSpPr>
          <p:cNvPr id="2252803" name="Rectangle 3"/>
          <p:cNvSpPr>
            <a:spLocks noGrp="1" noChangeArrowheads="1"/>
          </p:cNvSpPr>
          <p:nvPr>
            <p:ph type="body" idx="1"/>
          </p:nvPr>
        </p:nvSpPr>
        <p:spPr>
          <a:xfrm>
            <a:off x="939800" y="4348163"/>
            <a:ext cx="5014913" cy="4135437"/>
          </a:xfrm>
        </p:spPr>
        <p:txBody>
          <a:bodyPr/>
          <a:lstStyle/>
          <a:p>
            <a:r>
              <a:rPr lang="en-GB" sz="1400" b="1">
                <a:solidFill>
                  <a:srgbClr val="FF0000"/>
                </a:solidFill>
              </a:rPr>
              <a:t>My personal conviction is that a priority is to keep membership growth positive</a:t>
            </a:r>
          </a:p>
          <a:p>
            <a:endParaRPr lang="en-GB" sz="1400" b="1">
              <a:solidFill>
                <a:srgbClr val="FF0000"/>
              </a:solidFill>
            </a:endParaRPr>
          </a:p>
          <a:p>
            <a:r>
              <a:rPr lang="en-GB"/>
              <a:t>For an organisation like IEEE there are many reasons why Membership can be lost.</a:t>
            </a:r>
          </a:p>
          <a:p>
            <a:r>
              <a:rPr lang="en-GB"/>
              <a:t>Once it goes into reverse (people walk away) it can be difficult to turnaround. </a:t>
            </a:r>
          </a:p>
          <a:p>
            <a:r>
              <a:rPr lang="en-GB"/>
              <a:t>Needs money.</a:t>
            </a:r>
          </a:p>
          <a:p>
            <a:endParaRPr lang="en-GB"/>
          </a:p>
          <a:p>
            <a:r>
              <a:rPr lang="en-GB" sz="1400" b="1">
                <a:solidFill>
                  <a:srgbClr val="FF0000"/>
                </a:solidFill>
              </a:rPr>
              <a:t>Take the Accountant’s Approach</a:t>
            </a:r>
          </a:p>
          <a:p>
            <a:endParaRPr lang="en-GB" sz="1400" b="1">
              <a:solidFill>
                <a:srgbClr val="FF0000"/>
              </a:solidFill>
            </a:endParaRPr>
          </a:p>
          <a:p>
            <a:r>
              <a:rPr lang="en-GB"/>
              <a:t>Reduce activity and spend to a minimum level and leave the money in a bank.</a:t>
            </a:r>
          </a:p>
          <a:p>
            <a:endParaRPr lang="en-GB"/>
          </a:p>
          <a:p>
            <a:r>
              <a:rPr lang="en-GB" sz="1400" b="1">
                <a:solidFill>
                  <a:srgbClr val="FF0000"/>
                </a:solidFill>
              </a:rPr>
              <a:t>We need to find the correct balance.</a:t>
            </a:r>
          </a:p>
          <a:p>
            <a:endParaRPr lang="en-GB" sz="1400" b="1">
              <a:solidFill>
                <a:srgbClr val="FF0000"/>
              </a:solidFill>
            </a:endParaRPr>
          </a:p>
          <a:p>
            <a:endParaRPr lang="en-GB"/>
          </a:p>
          <a:p>
            <a:r>
              <a:rPr lang="en-GB"/>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C276F2A-1D2B-4EBA-B89F-36844E68C384}" type="slidenum">
              <a:rPr lang="en-US"/>
              <a:pPr/>
              <a:t>22</a:t>
            </a:fld>
            <a:endParaRPr lang="en-US"/>
          </a:p>
        </p:txBody>
      </p:sp>
      <p:sp>
        <p:nvSpPr>
          <p:cNvPr id="2254850" name="Rectangle 2"/>
          <p:cNvSpPr>
            <a:spLocks noGrp="1" noRot="1" noChangeAspect="1" noChangeArrowheads="1" noTextEdit="1"/>
          </p:cNvSpPr>
          <p:nvPr>
            <p:ph type="sldImg"/>
          </p:nvPr>
        </p:nvSpPr>
        <p:spPr>
          <a:xfrm>
            <a:off x="1166813" y="712788"/>
            <a:ext cx="4560887" cy="3421062"/>
          </a:xfrm>
          <a:ln/>
        </p:spPr>
      </p:sp>
      <p:sp>
        <p:nvSpPr>
          <p:cNvPr id="2254851" name="Rectangle 3"/>
          <p:cNvSpPr>
            <a:spLocks noGrp="1" noChangeArrowheads="1"/>
          </p:cNvSpPr>
          <p:nvPr>
            <p:ph type="body" idx="1"/>
          </p:nvPr>
        </p:nvSpPr>
        <p:spPr>
          <a:xfrm>
            <a:off x="939800" y="4348163"/>
            <a:ext cx="5014913" cy="4135437"/>
          </a:xfrm>
        </p:spPr>
        <p:txBody>
          <a:bodyPr/>
          <a:lstStyle/>
          <a:p>
            <a:r>
              <a:rPr lang="en-GB" sz="1400" b="1">
                <a:solidFill>
                  <a:srgbClr val="FF0000"/>
                </a:solidFill>
              </a:rPr>
              <a:t>Our proposal is to reduce the budget for 2009, but to start to change the emphasis.</a:t>
            </a:r>
          </a:p>
          <a:p>
            <a:endParaRPr lang="en-GB" sz="1400" b="1">
              <a:solidFill>
                <a:srgbClr val="FF0000"/>
              </a:solidFill>
            </a:endParaRPr>
          </a:p>
          <a:p>
            <a:r>
              <a:rPr lang="en-GB" sz="1400" b="1">
                <a:solidFill>
                  <a:srgbClr val="FF0000"/>
                </a:solidFill>
              </a:rPr>
              <a:t>The main Threat.</a:t>
            </a:r>
          </a:p>
          <a:p>
            <a:endParaRPr lang="en-GB" sz="1400" b="1">
              <a:solidFill>
                <a:srgbClr val="FF0000"/>
              </a:solidFill>
            </a:endParaRPr>
          </a:p>
          <a:p>
            <a:r>
              <a:rPr lang="en-GB" sz="1400" b="1">
                <a:solidFill>
                  <a:srgbClr val="FF0000"/>
                </a:solidFill>
              </a:rPr>
              <a:t>The consequence of the global financial crises on people’s personal position and their continuing interest in IEEE.</a:t>
            </a:r>
          </a:p>
          <a:p>
            <a:endParaRPr lang="en-GB" sz="1400" b="1">
              <a:solidFill>
                <a:srgbClr val="FF0000"/>
              </a:solidFill>
            </a:endParaRPr>
          </a:p>
          <a:p>
            <a:r>
              <a:rPr lang="en-GB"/>
              <a:t>However, a strong attribute of Region 8 is its diversity and so perhaps we can be optimistic.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D1226E4-8E14-47BB-AD65-4B87D961980E}" type="slidenum">
              <a:rPr lang="en-US"/>
              <a:pPr/>
              <a:t>23</a:t>
            </a:fld>
            <a:endParaRPr lang="en-US"/>
          </a:p>
        </p:txBody>
      </p:sp>
      <p:sp>
        <p:nvSpPr>
          <p:cNvPr id="2191362" name="Rectangle 2"/>
          <p:cNvSpPr>
            <a:spLocks noGrp="1" noRot="1" noChangeAspect="1" noChangeArrowheads="1" noTextEdit="1"/>
          </p:cNvSpPr>
          <p:nvPr>
            <p:ph type="sldImg"/>
          </p:nvPr>
        </p:nvSpPr>
        <p:spPr>
          <a:xfrm>
            <a:off x="1166813" y="712788"/>
            <a:ext cx="4560887" cy="3421062"/>
          </a:xfrm>
          <a:ln/>
        </p:spPr>
      </p:sp>
      <p:sp>
        <p:nvSpPr>
          <p:cNvPr id="2191363" name="Rectangle 3"/>
          <p:cNvSpPr>
            <a:spLocks noGrp="1" noChangeArrowheads="1"/>
          </p:cNvSpPr>
          <p:nvPr>
            <p:ph type="body" idx="1"/>
          </p:nvPr>
        </p:nvSpPr>
        <p:spPr>
          <a:xfrm>
            <a:off x="311150" y="4348163"/>
            <a:ext cx="6376988" cy="4135437"/>
          </a:xfrm>
        </p:spPr>
        <p:txBody>
          <a:bodyPr/>
          <a:lstStyle/>
          <a:p>
            <a:pPr marL="228600" indent="-228600"/>
            <a:r>
              <a:rPr lang="en-GB" sz="1400" b="1">
                <a:solidFill>
                  <a:srgbClr val="FF0000"/>
                </a:solidFill>
              </a:rPr>
              <a:t>The proposal is to set a budget for 2009 of $563:000</a:t>
            </a:r>
          </a:p>
          <a:p>
            <a:pPr marL="228600" indent="-228600"/>
            <a:endParaRPr lang="en-GB" sz="1400" b="1">
              <a:solidFill>
                <a:srgbClr val="FF0000"/>
              </a:solidFill>
            </a:endParaRPr>
          </a:p>
          <a:p>
            <a:pPr marL="228600" indent="-228600"/>
            <a:r>
              <a:rPr lang="en-GB" b="1"/>
              <a:t>The slide shows the income that has been allocated – a copy is in your Agenda book</a:t>
            </a:r>
          </a:p>
          <a:p>
            <a:pPr marL="228600" indent="-228600"/>
            <a:endParaRPr lang="en-GB" b="1"/>
          </a:p>
          <a:p>
            <a:pPr marL="228600" indent="-228600">
              <a:buFontTx/>
              <a:buAutoNum type="arabicPeriod"/>
            </a:pPr>
            <a:r>
              <a:rPr lang="en-GB" b="1"/>
              <a:t>There is no income included for SSVR pending decision by MGA</a:t>
            </a:r>
            <a:br>
              <a:rPr lang="en-GB" b="1"/>
            </a:br>
            <a:endParaRPr lang="en-GB" b="1"/>
          </a:p>
          <a:p>
            <a:pPr marL="228600" indent="-228600">
              <a:buFontTx/>
              <a:buAutoNum type="arabicPeriod"/>
            </a:pPr>
            <a:r>
              <a:rPr lang="en-GB" b="1"/>
              <a:t>An amount for ISBIR is not included as there is discussion with MGA and a future transition path for ISBIR is in discussion</a:t>
            </a:r>
            <a:br>
              <a:rPr lang="en-GB" b="1"/>
            </a:br>
            <a:endParaRPr lang="en-GB" b="1"/>
          </a:p>
          <a:p>
            <a:pPr marL="228600" indent="-228600">
              <a:buFontTx/>
              <a:buAutoNum type="arabicPeriod"/>
            </a:pPr>
            <a:r>
              <a:rPr lang="en-GB" b="1"/>
              <a:t>There is caution shown on the Assessment Income and the further increase of the VCF fund</a:t>
            </a:r>
            <a:br>
              <a:rPr lang="en-GB" b="1"/>
            </a:br>
            <a:endParaRPr lang="en-GB" b="1"/>
          </a:p>
          <a:p>
            <a:pPr marL="228600" indent="-228600">
              <a:buFontTx/>
              <a:buAutoNum type="arabicPeriod"/>
            </a:pPr>
            <a:r>
              <a:rPr lang="en-GB" b="1"/>
              <a:t>I have now a good agreement for our meeting in Lisbon in October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D1226E4-8E14-47BB-AD65-4B87D961980E}" type="slidenum">
              <a:rPr lang="en-US"/>
              <a:pPr/>
              <a:t>24</a:t>
            </a:fld>
            <a:endParaRPr lang="en-US"/>
          </a:p>
        </p:txBody>
      </p:sp>
      <p:sp>
        <p:nvSpPr>
          <p:cNvPr id="2191362" name="Rectangle 2"/>
          <p:cNvSpPr>
            <a:spLocks noGrp="1" noRot="1" noChangeAspect="1" noChangeArrowheads="1" noTextEdit="1"/>
          </p:cNvSpPr>
          <p:nvPr>
            <p:ph type="sldImg"/>
          </p:nvPr>
        </p:nvSpPr>
        <p:spPr>
          <a:xfrm>
            <a:off x="1166813" y="712788"/>
            <a:ext cx="4560887" cy="3421062"/>
          </a:xfrm>
          <a:ln/>
        </p:spPr>
      </p:sp>
      <p:sp>
        <p:nvSpPr>
          <p:cNvPr id="2191363" name="Rectangle 3"/>
          <p:cNvSpPr>
            <a:spLocks noGrp="1" noChangeArrowheads="1"/>
          </p:cNvSpPr>
          <p:nvPr>
            <p:ph type="body" idx="1"/>
          </p:nvPr>
        </p:nvSpPr>
        <p:spPr>
          <a:xfrm>
            <a:off x="311150" y="4348163"/>
            <a:ext cx="6376988" cy="4135437"/>
          </a:xfrm>
        </p:spPr>
        <p:txBody>
          <a:bodyPr/>
          <a:lstStyle/>
          <a:p>
            <a:pPr marL="228600" indent="-228600"/>
            <a:r>
              <a:rPr lang="en-GB" sz="1400" b="1">
                <a:solidFill>
                  <a:srgbClr val="FF0000"/>
                </a:solidFill>
              </a:rPr>
              <a:t>The proposal is to set a budget for 2009 of $563:000</a:t>
            </a:r>
          </a:p>
          <a:p>
            <a:pPr marL="228600" indent="-228600"/>
            <a:endParaRPr lang="en-GB" sz="1400" b="1">
              <a:solidFill>
                <a:srgbClr val="FF0000"/>
              </a:solidFill>
            </a:endParaRPr>
          </a:p>
          <a:p>
            <a:pPr marL="228600" indent="-228600"/>
            <a:r>
              <a:rPr lang="en-GB" b="1"/>
              <a:t>The slide shows the income that has been allocated – a copy is in your Agenda book</a:t>
            </a:r>
          </a:p>
          <a:p>
            <a:pPr marL="228600" indent="-228600"/>
            <a:endParaRPr lang="en-GB" b="1"/>
          </a:p>
          <a:p>
            <a:pPr marL="228600" indent="-228600">
              <a:buFontTx/>
              <a:buAutoNum type="arabicPeriod"/>
            </a:pPr>
            <a:r>
              <a:rPr lang="en-GB" b="1"/>
              <a:t>There is no income included for SSVR pending decision by MGA</a:t>
            </a:r>
            <a:br>
              <a:rPr lang="en-GB" b="1"/>
            </a:br>
            <a:endParaRPr lang="en-GB" b="1"/>
          </a:p>
          <a:p>
            <a:pPr marL="228600" indent="-228600">
              <a:buFontTx/>
              <a:buAutoNum type="arabicPeriod"/>
            </a:pPr>
            <a:r>
              <a:rPr lang="en-GB" b="1"/>
              <a:t>An amount for ISBIR is not included as there is discussion with MGA and a future transition path for ISBIR is in discussion</a:t>
            </a:r>
            <a:br>
              <a:rPr lang="en-GB" b="1"/>
            </a:br>
            <a:endParaRPr lang="en-GB" b="1"/>
          </a:p>
          <a:p>
            <a:pPr marL="228600" indent="-228600">
              <a:buFontTx/>
              <a:buAutoNum type="arabicPeriod"/>
            </a:pPr>
            <a:r>
              <a:rPr lang="en-GB" b="1"/>
              <a:t>There is caution shown on the Assessment Income and the further increase of the VCF fund</a:t>
            </a:r>
            <a:br>
              <a:rPr lang="en-GB" b="1"/>
            </a:br>
            <a:endParaRPr lang="en-GB" b="1"/>
          </a:p>
          <a:p>
            <a:pPr marL="228600" indent="-228600">
              <a:buFontTx/>
              <a:buAutoNum type="arabicPeriod"/>
            </a:pPr>
            <a:r>
              <a:rPr lang="en-GB" b="1"/>
              <a:t>I have now a good agreement for our meeting in Lisbon in October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2521C7-3C1B-4B24-B1CE-E673F77780E8}" type="slidenum">
              <a:rPr lang="en-US"/>
              <a:pPr/>
              <a:t>25</a:t>
            </a:fld>
            <a:endParaRPr lang="en-US"/>
          </a:p>
        </p:txBody>
      </p:sp>
      <p:sp>
        <p:nvSpPr>
          <p:cNvPr id="2260994" name="Rectangle 2"/>
          <p:cNvSpPr>
            <a:spLocks noGrp="1" noRot="1" noChangeAspect="1" noChangeArrowheads="1" noTextEdit="1"/>
          </p:cNvSpPr>
          <p:nvPr>
            <p:ph type="sldImg"/>
          </p:nvPr>
        </p:nvSpPr>
        <p:spPr>
          <a:xfrm>
            <a:off x="1166813" y="712788"/>
            <a:ext cx="4560887" cy="3421062"/>
          </a:xfrm>
          <a:ln/>
        </p:spPr>
      </p:sp>
      <p:sp>
        <p:nvSpPr>
          <p:cNvPr id="2260995" name="Rectangle 3"/>
          <p:cNvSpPr>
            <a:spLocks noGrp="1" noChangeArrowheads="1"/>
          </p:cNvSpPr>
          <p:nvPr>
            <p:ph type="body" idx="1"/>
          </p:nvPr>
        </p:nvSpPr>
        <p:spPr>
          <a:xfrm>
            <a:off x="901700" y="4395788"/>
            <a:ext cx="5138738" cy="4135437"/>
          </a:xfrm>
        </p:spPr>
        <p:txBody>
          <a:bodyPr/>
          <a:lstStyle/>
          <a:p>
            <a:r>
              <a:rPr lang="en-GB" sz="1400" b="1"/>
              <a:t>The expenses side shows an emphasis this year towards the Technical Activity with good continuing support for Membership Activity.</a:t>
            </a:r>
          </a:p>
          <a:p>
            <a:endParaRPr lang="en-GB" sz="1400" b="1"/>
          </a:p>
          <a:p>
            <a:r>
              <a:rPr lang="en-GB" sz="1400" b="1"/>
              <a:t>The students miss out a little this year, but have some scope for their meetings and for special projects. It is hoped that some proposals will be forthcoming for a Student Branch Congress next year.</a:t>
            </a:r>
          </a:p>
          <a:p>
            <a:endParaRPr lang="en-GB" sz="1400" b="1"/>
          </a:p>
          <a:p>
            <a:r>
              <a:rPr lang="en-GB" sz="1400" b="1">
                <a:solidFill>
                  <a:srgbClr val="FF0000"/>
                </a:solidFill>
              </a:rPr>
              <a:t>I have reached the end of the presentation, but will be happy to answer any questions.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2521C7-3C1B-4B24-B1CE-E673F77780E8}" type="slidenum">
              <a:rPr lang="en-US"/>
              <a:pPr/>
              <a:t>26</a:t>
            </a:fld>
            <a:endParaRPr lang="en-US"/>
          </a:p>
        </p:txBody>
      </p:sp>
      <p:sp>
        <p:nvSpPr>
          <p:cNvPr id="2260994" name="Rectangle 2"/>
          <p:cNvSpPr>
            <a:spLocks noGrp="1" noRot="1" noChangeAspect="1" noChangeArrowheads="1" noTextEdit="1"/>
          </p:cNvSpPr>
          <p:nvPr>
            <p:ph type="sldImg"/>
          </p:nvPr>
        </p:nvSpPr>
        <p:spPr>
          <a:xfrm>
            <a:off x="1166813" y="712788"/>
            <a:ext cx="4560887" cy="3421062"/>
          </a:xfrm>
          <a:ln/>
        </p:spPr>
      </p:sp>
      <p:sp>
        <p:nvSpPr>
          <p:cNvPr id="2260995" name="Rectangle 3"/>
          <p:cNvSpPr>
            <a:spLocks noGrp="1" noChangeArrowheads="1"/>
          </p:cNvSpPr>
          <p:nvPr>
            <p:ph type="body" idx="1"/>
          </p:nvPr>
        </p:nvSpPr>
        <p:spPr>
          <a:xfrm>
            <a:off x="901700" y="4395788"/>
            <a:ext cx="5138738" cy="4135437"/>
          </a:xfrm>
        </p:spPr>
        <p:txBody>
          <a:bodyPr/>
          <a:lstStyle/>
          <a:p>
            <a:r>
              <a:rPr lang="en-GB" sz="1400" b="1"/>
              <a:t>The expenses side shows an emphasis this year towards the Technical Activity with good continuing support for Membership Activity.</a:t>
            </a:r>
          </a:p>
          <a:p>
            <a:endParaRPr lang="en-GB" sz="1400" b="1"/>
          </a:p>
          <a:p>
            <a:r>
              <a:rPr lang="en-GB" sz="1400" b="1"/>
              <a:t>The students miss out a little this year, but have some scope for their meetings and for special projects. It is hoped that some proposals will be forthcoming for a Student Branch Congress next year.</a:t>
            </a:r>
          </a:p>
          <a:p>
            <a:endParaRPr lang="en-GB" sz="1400" b="1"/>
          </a:p>
          <a:p>
            <a:r>
              <a:rPr lang="en-GB" sz="1400" b="1">
                <a:solidFill>
                  <a:srgbClr val="FF0000"/>
                </a:solidFill>
              </a:rPr>
              <a:t>I have reached the end of the presentation, but will be happy to answer any questions.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E10D1C-990A-4B72-9741-1BFAD8DAB539}" type="slidenum">
              <a:rPr lang="en-US"/>
              <a:pPr/>
              <a:t>27</a:t>
            </a:fld>
            <a:endParaRPr lang="en-US"/>
          </a:p>
        </p:txBody>
      </p:sp>
      <p:sp>
        <p:nvSpPr>
          <p:cNvPr id="1925122" name="Rectangle 2"/>
          <p:cNvSpPr>
            <a:spLocks noGrp="1" noRot="1" noChangeAspect="1" noChangeArrowheads="1" noTextEdit="1"/>
          </p:cNvSpPr>
          <p:nvPr>
            <p:ph type="sldImg"/>
          </p:nvPr>
        </p:nvSpPr>
        <p:spPr>
          <a:xfrm>
            <a:off x="1166813" y="712788"/>
            <a:ext cx="4560887" cy="3421062"/>
          </a:xfrm>
          <a:ln/>
        </p:spPr>
      </p:sp>
      <p:sp>
        <p:nvSpPr>
          <p:cNvPr id="1925124" name="Rectangle 4"/>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A4A852-C29D-4D1C-873A-13F19183F4FE}" type="slidenum">
              <a:rPr lang="en-US"/>
              <a:pPr/>
              <a:t>28</a:t>
            </a:fld>
            <a:endParaRPr lang="en-US"/>
          </a:p>
        </p:txBody>
      </p:sp>
      <p:sp>
        <p:nvSpPr>
          <p:cNvPr id="2273282" name="Rectangle 2"/>
          <p:cNvSpPr>
            <a:spLocks noGrp="1" noRot="1" noChangeAspect="1" noChangeArrowheads="1" noTextEdit="1"/>
          </p:cNvSpPr>
          <p:nvPr>
            <p:ph type="sldImg"/>
          </p:nvPr>
        </p:nvSpPr>
        <p:spPr>
          <a:xfrm>
            <a:off x="1166813" y="712788"/>
            <a:ext cx="4560887" cy="3421062"/>
          </a:xfrm>
          <a:ln/>
        </p:spPr>
      </p:sp>
      <p:sp>
        <p:nvSpPr>
          <p:cNvPr id="2273283" name="Rectangle 3"/>
          <p:cNvSpPr>
            <a:spLocks noGrp="1" noChangeArrowheads="1"/>
          </p:cNvSpPr>
          <p:nvPr>
            <p:ph type="body" idx="1"/>
          </p:nvPr>
        </p:nvSpPr>
        <p:spPr>
          <a:xfrm>
            <a:off x="939800" y="4348163"/>
            <a:ext cx="5014913" cy="4135437"/>
          </a:xfrm>
        </p:spPr>
        <p:txBody>
          <a:bodyPr/>
          <a:lstStyle/>
          <a:p>
            <a:r>
              <a:rPr lang="en-GB"/>
              <a:t>So, if we return to our graphic on funding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FC21E3-AA4D-4876-B201-0DC8B10652DA}" type="slidenum">
              <a:rPr lang="en-US"/>
              <a:pPr/>
              <a:t>3</a:t>
            </a:fld>
            <a:endParaRPr lang="en-US"/>
          </a:p>
        </p:txBody>
      </p:sp>
      <p:sp>
        <p:nvSpPr>
          <p:cNvPr id="2050050" name="Rectangle 2"/>
          <p:cNvSpPr>
            <a:spLocks noGrp="1" noRot="1" noChangeAspect="1" noChangeArrowheads="1" noTextEdit="1"/>
          </p:cNvSpPr>
          <p:nvPr>
            <p:ph type="sldImg"/>
          </p:nvPr>
        </p:nvSpPr>
        <p:spPr>
          <a:xfrm>
            <a:off x="1166813" y="712788"/>
            <a:ext cx="4560887" cy="3421062"/>
          </a:xfrm>
          <a:ln/>
        </p:spPr>
      </p:sp>
      <p:sp>
        <p:nvSpPr>
          <p:cNvPr id="2050051" name="Rectangle 3"/>
          <p:cNvSpPr>
            <a:spLocks noGrp="1" noChangeArrowheads="1"/>
          </p:cNvSpPr>
          <p:nvPr>
            <p:ph type="body" idx="1"/>
          </p:nvPr>
        </p:nvSpPr>
        <p:spPr>
          <a:xfrm>
            <a:off x="939800" y="4348163"/>
            <a:ext cx="5014913" cy="4135437"/>
          </a:xfrm>
        </p:spPr>
        <p:txBody>
          <a:bodyPr/>
          <a:lstStyle/>
          <a:p>
            <a:pPr marL="228600" indent="-228600"/>
            <a:r>
              <a:rPr lang="en-GB" sz="1400" b="1">
                <a:solidFill>
                  <a:srgbClr val="FF0000"/>
                </a:solidFill>
              </a:rPr>
              <a:t>Send your expense reports for this meeting to me by email:</a:t>
            </a:r>
            <a:br>
              <a:rPr lang="en-GB" sz="1400" b="1">
                <a:solidFill>
                  <a:srgbClr val="FF0000"/>
                </a:solidFill>
              </a:rPr>
            </a:br>
            <a:endParaRPr lang="en-GB" sz="1400" b="1">
              <a:solidFill>
                <a:srgbClr val="FF0000"/>
              </a:solidFill>
            </a:endParaRPr>
          </a:p>
          <a:p>
            <a:pPr marL="228600" indent="-228600">
              <a:buFontTx/>
              <a:buAutoNum type="arabicPeriod"/>
            </a:pPr>
            <a:r>
              <a:rPr lang="en-GB"/>
              <a:t>There are copies of the form on the Web site</a:t>
            </a:r>
            <a:br>
              <a:rPr lang="en-GB"/>
            </a:br>
            <a:endParaRPr lang="en-GB"/>
          </a:p>
          <a:p>
            <a:pPr marL="228600" indent="-228600">
              <a:buFontTx/>
              <a:buAutoNum type="arabicPeriod"/>
            </a:pPr>
            <a:r>
              <a:rPr lang="en-GB"/>
              <a:t>I need copies of the supporting vouchers – which can be scanned copies</a:t>
            </a:r>
            <a:br>
              <a:rPr lang="en-GB"/>
            </a:br>
            <a:endParaRPr lang="en-GB"/>
          </a:p>
          <a:p>
            <a:pPr marL="228600" indent="-228600">
              <a:buFontTx/>
              <a:buAutoNum type="arabicPeriod"/>
            </a:pPr>
            <a:r>
              <a:rPr lang="en-GB"/>
              <a:t>If it is your first meeting I need bank information (can be a Section Account) if it is your first visit or the details have changed.</a:t>
            </a:r>
            <a:br>
              <a:rPr lang="en-GB"/>
            </a:br>
            <a:endParaRPr lang="en-GB"/>
          </a:p>
          <a:p>
            <a:pPr marL="228600" indent="-228600">
              <a:buFontTx/>
              <a:buAutoNum type="arabicPeriod"/>
            </a:pPr>
            <a:r>
              <a:rPr lang="en-GB"/>
              <a:t>I only need this once</a:t>
            </a:r>
          </a:p>
          <a:p>
            <a:pPr marL="228600" indent="-228600"/>
            <a:endParaRPr lang="en-GB"/>
          </a:p>
          <a:p>
            <a:pPr marL="228600" indent="-228600"/>
            <a:r>
              <a:rPr lang="en-GB"/>
              <a:t>	Hotel rooms are on a Master Account and you should not be asked for a payment – unless there are special or personal arrangement involved </a:t>
            </a:r>
          </a:p>
          <a:p>
            <a:pPr marL="228600" indent="-228600"/>
            <a:endParaRPr lang="en-GB"/>
          </a:p>
          <a:p>
            <a:pPr marL="228600" indent="-228600"/>
            <a:r>
              <a:rPr lang="en-GB"/>
              <a:t>	Note: If you send scanned copies you should consider keeping the originals until your personal taxation return is agreed.</a:t>
            </a:r>
          </a:p>
          <a:p>
            <a:pPr marL="228600" indent="-228600"/>
            <a:endParaRPr lang="en-GB"/>
          </a:p>
          <a:p>
            <a:pPr marL="228600" indent="-22860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34302E-A0A0-4A70-B677-A52970D3A359}" type="slidenum">
              <a:rPr lang="en-US"/>
              <a:pPr/>
              <a:t>4</a:t>
            </a:fld>
            <a:endParaRPr lang="en-US"/>
          </a:p>
        </p:txBody>
      </p:sp>
      <p:sp>
        <p:nvSpPr>
          <p:cNvPr id="2188290" name="Rectangle 2"/>
          <p:cNvSpPr>
            <a:spLocks noGrp="1" noRot="1" noChangeAspect="1" noChangeArrowheads="1" noTextEdit="1"/>
          </p:cNvSpPr>
          <p:nvPr>
            <p:ph type="sldImg"/>
          </p:nvPr>
        </p:nvSpPr>
        <p:spPr>
          <a:xfrm>
            <a:off x="1166813" y="712788"/>
            <a:ext cx="4560887" cy="3421062"/>
          </a:xfrm>
          <a:ln/>
        </p:spPr>
      </p:sp>
      <p:sp>
        <p:nvSpPr>
          <p:cNvPr id="2188291" name="Rectangle 3"/>
          <p:cNvSpPr>
            <a:spLocks noGrp="1" noChangeArrowheads="1"/>
          </p:cNvSpPr>
          <p:nvPr>
            <p:ph type="body" idx="1"/>
          </p:nvPr>
        </p:nvSpPr>
        <p:spPr>
          <a:xfrm>
            <a:off x="939800" y="4348163"/>
            <a:ext cx="5014913" cy="4135437"/>
          </a:xfrm>
        </p:spPr>
        <p:txBody>
          <a:bodyPr/>
          <a:lstStyle/>
          <a:p>
            <a:r>
              <a:rPr lang="en-GB" sz="1000" b="1">
                <a:solidFill>
                  <a:srgbClr val="FF0000"/>
                </a:solidFill>
              </a:rPr>
              <a:t>I do hope that you have a pleasant stay in Venice over the next few days.</a:t>
            </a:r>
          </a:p>
          <a:p>
            <a:endParaRPr lang="en-GB" sz="1000" b="1">
              <a:solidFill>
                <a:srgbClr val="FF0000"/>
              </a:solidFill>
            </a:endParaRPr>
          </a:p>
          <a:p>
            <a:r>
              <a:rPr lang="en-GB" sz="1000" b="1"/>
              <a:t>To avoid any difficulties or disappointment I would just remind that you must take an acceptable form of personal identification with you on our visit to Palazzo Vendramin</a:t>
            </a:r>
            <a:r>
              <a:rPr lang="en-GB" sz="1000"/>
              <a:t> </a:t>
            </a:r>
          </a:p>
          <a:p>
            <a:endParaRPr lang="en-GB" sz="1000"/>
          </a:p>
          <a:p>
            <a:r>
              <a:rPr lang="en-GB" b="1">
                <a:solidFill>
                  <a:srgbClr val="FF0000"/>
                </a:solidFill>
              </a:rPr>
              <a:t>For gentlemen: coat or jacket is required. Tie is recommended (not "compulsary). Please NO JEANS AND ATHLETIC SHOES</a:t>
            </a:r>
            <a:br>
              <a:rPr lang="en-GB" b="1">
                <a:solidFill>
                  <a:srgbClr val="FF0000"/>
                </a:solidFill>
              </a:rPr>
            </a:br>
            <a:r>
              <a:rPr lang="en-GB" b="1">
                <a:solidFill>
                  <a:srgbClr val="FF0000"/>
                </a:solidFill>
              </a:rPr>
              <a:t/>
            </a:r>
            <a:br>
              <a:rPr lang="en-GB" b="1">
                <a:solidFill>
                  <a:srgbClr val="FF0000"/>
                </a:solidFill>
              </a:rPr>
            </a:br>
            <a:r>
              <a:rPr lang="en-GB" b="1">
                <a:solidFill>
                  <a:srgbClr val="FF0000"/>
                </a:solidFill>
              </a:rPr>
              <a:t>For the ladies……</a:t>
            </a:r>
            <a:r>
              <a:rPr lang="en-GB" sz="1000" b="1">
                <a:solidFill>
                  <a:srgbClr val="FF0000"/>
                </a:solidFill>
              </a:rPr>
              <a:t> </a:t>
            </a:r>
          </a:p>
          <a:p>
            <a:endParaRPr lang="en-GB" sz="1000" b="1">
              <a:solidFill>
                <a:srgbClr val="FF0000"/>
              </a:solidFill>
            </a:endParaRPr>
          </a:p>
          <a:p>
            <a:r>
              <a:rPr lang="en-GB" sz="1000"/>
              <a:t>(Identification: Passport, Driving Licence, Euro id…..)</a:t>
            </a:r>
          </a:p>
          <a:p>
            <a:endParaRPr lang="en-GB" sz="1000"/>
          </a:p>
          <a:p>
            <a:r>
              <a:rPr lang="en-GB" sz="1000" b="1">
                <a:solidFill>
                  <a:srgbClr val="FF0000"/>
                </a:solidFill>
              </a:rPr>
              <a:t>Professor Donati:</a:t>
            </a:r>
            <a:r>
              <a:rPr lang="en-GB" sz="1000" b="1"/>
              <a:t> As this is a report on financial matters I would like as Treasurer  to express my personal thanks to Silvano and the Italy Section Executive for their considerable sponsorship for this meeting – and particularly for their arrangements of this evening for which as their guests we are very grateful.</a:t>
            </a:r>
          </a:p>
          <a:p>
            <a:endParaRPr lang="en-GB" sz="1000"/>
          </a:p>
          <a:p>
            <a:r>
              <a:rPr lang="en-GB" sz="1000"/>
              <a:t>If there are no questions then the Results for Region 8 last year!!</a:t>
            </a:r>
          </a:p>
          <a:p>
            <a:endParaRPr lang="en-GB" sz="1000"/>
          </a:p>
          <a:p>
            <a:endParaRPr lang="en-GB"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EE1C13-3CB2-436A-ADB8-3D247134660D}" type="slidenum">
              <a:rPr lang="en-US"/>
              <a:pPr/>
              <a:t>5</a:t>
            </a:fld>
            <a:endParaRPr lang="en-US"/>
          </a:p>
        </p:txBody>
      </p:sp>
      <p:sp>
        <p:nvSpPr>
          <p:cNvPr id="2215938" name="Rectangle 2"/>
          <p:cNvSpPr>
            <a:spLocks noGrp="1" noRot="1" noChangeAspect="1" noChangeArrowheads="1" noTextEdit="1"/>
          </p:cNvSpPr>
          <p:nvPr>
            <p:ph type="sldImg"/>
          </p:nvPr>
        </p:nvSpPr>
        <p:spPr>
          <a:xfrm>
            <a:off x="1166813" y="712788"/>
            <a:ext cx="4560887" cy="3421062"/>
          </a:xfrm>
          <a:ln/>
        </p:spPr>
      </p:sp>
      <p:sp>
        <p:nvSpPr>
          <p:cNvPr id="2215939" name="Rectangle 3"/>
          <p:cNvSpPr>
            <a:spLocks noGrp="1" noChangeArrowheads="1"/>
          </p:cNvSpPr>
          <p:nvPr>
            <p:ph type="body" idx="1"/>
          </p:nvPr>
        </p:nvSpPr>
        <p:spPr>
          <a:xfrm>
            <a:off x="939800" y="4348163"/>
            <a:ext cx="5014913" cy="4135437"/>
          </a:xfrm>
        </p:spPr>
        <p:txBody>
          <a:bodyPr/>
          <a:lstStyle/>
          <a:p>
            <a:pPr marL="228600" indent="-228600"/>
            <a:endParaRPr lang="en-GB"/>
          </a:p>
          <a:p>
            <a:pPr marL="228600" indent="-228600">
              <a:buFontTx/>
              <a:buAutoNum type="arabicPeriod"/>
            </a:pPr>
            <a:r>
              <a:rPr lang="en-GB" b="1">
                <a:solidFill>
                  <a:srgbClr val="FF0000"/>
                </a:solidFill>
              </a:rPr>
              <a:t>2008 was a very busy year for Region 8…..</a:t>
            </a:r>
          </a:p>
          <a:p>
            <a:pPr marL="228600" indent="-228600"/>
            <a:endParaRPr lang="en-GB" b="1">
              <a:solidFill>
                <a:srgbClr val="FF0000"/>
              </a:solidFill>
            </a:endParaRPr>
          </a:p>
          <a:p>
            <a:pPr marL="228600" indent="-228600"/>
            <a:r>
              <a:rPr lang="en-GB" b="1">
                <a:solidFill>
                  <a:srgbClr val="FF0000"/>
                </a:solidFill>
              </a:rPr>
              <a:t>……with good activity in most of the key areas.</a:t>
            </a:r>
            <a:br>
              <a:rPr lang="en-GB" b="1">
                <a:solidFill>
                  <a:srgbClr val="FF0000"/>
                </a:solidFill>
              </a:rPr>
            </a:br>
            <a:endParaRPr lang="en-GB" b="1">
              <a:solidFill>
                <a:srgbClr val="FF0000"/>
              </a:solidFill>
            </a:endParaRPr>
          </a:p>
          <a:p>
            <a:pPr marL="228600" indent="-228600">
              <a:buFontTx/>
              <a:buAutoNum type="arabicPeriod" startAt="2"/>
            </a:pPr>
            <a:r>
              <a:rPr lang="en-GB" b="1"/>
              <a:t>There were of course the major events that we supported.</a:t>
            </a:r>
          </a:p>
          <a:p>
            <a:pPr marL="228600" indent="-228600"/>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D1B8703-C606-4D73-AF48-E4E228F88B3E}" type="slidenum">
              <a:rPr lang="en-US"/>
              <a:pPr/>
              <a:t>6</a:t>
            </a:fld>
            <a:endParaRPr lang="en-US"/>
          </a:p>
        </p:txBody>
      </p:sp>
      <p:sp>
        <p:nvSpPr>
          <p:cNvPr id="2126850" name="Rectangle 2"/>
          <p:cNvSpPr>
            <a:spLocks noGrp="1" noRot="1" noChangeAspect="1" noChangeArrowheads="1" noTextEdit="1"/>
          </p:cNvSpPr>
          <p:nvPr>
            <p:ph type="sldImg"/>
          </p:nvPr>
        </p:nvSpPr>
        <p:spPr>
          <a:ln/>
        </p:spPr>
      </p:sp>
      <p:sp>
        <p:nvSpPr>
          <p:cNvPr id="2126851" name="Rectangle 3"/>
          <p:cNvSpPr>
            <a:spLocks noGrp="1" noChangeArrowheads="1"/>
          </p:cNvSpPr>
          <p:nvPr>
            <p:ph type="body" idx="1"/>
          </p:nvPr>
        </p:nvSpPr>
        <p:spPr/>
        <p:txBody>
          <a:bodyPr/>
          <a:lstStyle/>
          <a:p>
            <a:endParaRPr lang="en-GB" sz="1400" b="1">
              <a:solidFill>
                <a:srgbClr val="FF0000"/>
              </a:solidFill>
            </a:endParaRPr>
          </a:p>
          <a:p>
            <a:endParaRPr lang="en-GB" sz="1400" b="1">
              <a:solidFill>
                <a:srgbClr val="FF0000"/>
              </a:solidFill>
            </a:endParaRPr>
          </a:p>
          <a:p>
            <a:r>
              <a:rPr lang="en-GB" sz="1400" b="1">
                <a:solidFill>
                  <a:srgbClr val="FF0000"/>
                </a:solidFill>
              </a:rPr>
              <a:t>There was the excellent Region 8 meeting that was held in Malta</a:t>
            </a:r>
          </a:p>
          <a:p>
            <a:endParaRPr lang="en-GB" sz="1400" b="1">
              <a:solidFill>
                <a:srgbClr val="FF0000"/>
              </a:solidFill>
            </a:endParaRPr>
          </a:p>
          <a:p>
            <a:endParaRPr lang="en-GB"/>
          </a:p>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8043F9A-D7D5-46F4-90E0-3C96F1A40AFD}" type="slidenum">
              <a:rPr lang="en-US"/>
              <a:pPr/>
              <a:t>7</a:t>
            </a:fld>
            <a:endParaRPr lang="en-US"/>
          </a:p>
        </p:txBody>
      </p:sp>
      <p:sp>
        <p:nvSpPr>
          <p:cNvPr id="2211842" name="Rectangle 2"/>
          <p:cNvSpPr>
            <a:spLocks noGrp="1" noRot="1" noChangeAspect="1" noChangeArrowheads="1" noTextEdit="1"/>
          </p:cNvSpPr>
          <p:nvPr>
            <p:ph type="sldImg"/>
          </p:nvPr>
        </p:nvSpPr>
        <p:spPr>
          <a:ln/>
        </p:spPr>
      </p:sp>
      <p:sp>
        <p:nvSpPr>
          <p:cNvPr id="2211843" name="Rectangle 3"/>
          <p:cNvSpPr>
            <a:spLocks noGrp="1" noChangeArrowheads="1"/>
          </p:cNvSpPr>
          <p:nvPr>
            <p:ph type="body" idx="1"/>
          </p:nvPr>
        </p:nvSpPr>
        <p:spPr/>
        <p:txBody>
          <a:bodyPr/>
          <a:lstStyle/>
          <a:p>
            <a:endParaRPr lang="en-GB"/>
          </a:p>
          <a:p>
            <a:endParaRPr lang="en-GB"/>
          </a:p>
          <a:p>
            <a:r>
              <a:rPr lang="en-GB" sz="1400" b="1">
                <a:solidFill>
                  <a:srgbClr val="FF0000"/>
                </a:solidFill>
              </a:rPr>
              <a:t>In London we supported a Region 8 Student Congress.</a:t>
            </a:r>
          </a:p>
          <a:p>
            <a:endParaRPr lang="en-GB" b="1">
              <a:solidFill>
                <a:srgbClr val="FF0000"/>
              </a:solidFill>
            </a:endParaRPr>
          </a:p>
          <a:p>
            <a:r>
              <a:rPr lang="en-GB"/>
              <a:t>Much good work was done,,,,and at the Social event the Students entertain their guests…each in their own traditional manner… and we celebrate the diversity of cultures that is Region 8</a:t>
            </a:r>
          </a:p>
          <a:p>
            <a:endParaRPr lang="en-GB"/>
          </a:p>
          <a:p>
            <a:endParaRPr lang="en-GB"/>
          </a:p>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25F8A6-5364-4193-B184-18D86E2C4252}" type="slidenum">
              <a:rPr lang="en-US"/>
              <a:pPr/>
              <a:t>8</a:t>
            </a:fld>
            <a:endParaRPr lang="en-US"/>
          </a:p>
        </p:txBody>
      </p:sp>
      <p:sp>
        <p:nvSpPr>
          <p:cNvPr id="2213890" name="Rectangle 2"/>
          <p:cNvSpPr>
            <a:spLocks noGrp="1" noRot="1" noChangeAspect="1" noChangeArrowheads="1" noTextEdit="1"/>
          </p:cNvSpPr>
          <p:nvPr>
            <p:ph type="sldImg"/>
          </p:nvPr>
        </p:nvSpPr>
        <p:spPr>
          <a:ln/>
        </p:spPr>
      </p:sp>
      <p:sp>
        <p:nvSpPr>
          <p:cNvPr id="2213891" name="Rectangle 3"/>
          <p:cNvSpPr>
            <a:spLocks noGrp="1" noChangeArrowheads="1"/>
          </p:cNvSpPr>
          <p:nvPr>
            <p:ph type="body" idx="1"/>
          </p:nvPr>
        </p:nvSpPr>
        <p:spPr/>
        <p:txBody>
          <a:bodyPr/>
          <a:lstStyle/>
          <a:p>
            <a:endParaRPr lang="en-GB"/>
          </a:p>
          <a:p>
            <a:endParaRPr lang="en-GB"/>
          </a:p>
          <a:p>
            <a:r>
              <a:rPr lang="en-GB" sz="1400" b="1">
                <a:solidFill>
                  <a:srgbClr val="FF0000"/>
                </a:solidFill>
              </a:rPr>
              <a:t>All of us (I think most of us present here) went to Québec City for IEEE Sections’ Congress.</a:t>
            </a:r>
          </a:p>
          <a:p>
            <a:endParaRPr lang="en-GB" sz="1400" b="1">
              <a:solidFill>
                <a:srgbClr val="FF0000"/>
              </a:solidFill>
            </a:endParaRPr>
          </a:p>
          <a:p>
            <a:endParaRPr lang="en-GB"/>
          </a:p>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AD47C8-7614-4AF1-B756-B1477F5596E4}" type="slidenum">
              <a:rPr lang="en-US"/>
              <a:pPr/>
              <a:t>9</a:t>
            </a:fld>
            <a:endParaRPr lang="en-US"/>
          </a:p>
        </p:txBody>
      </p:sp>
      <p:sp>
        <p:nvSpPr>
          <p:cNvPr id="2172930" name="Rectangle 2"/>
          <p:cNvSpPr>
            <a:spLocks noGrp="1" noRot="1" noChangeAspect="1" noChangeArrowheads="1" noTextEdit="1"/>
          </p:cNvSpPr>
          <p:nvPr>
            <p:ph type="sldImg"/>
          </p:nvPr>
        </p:nvSpPr>
        <p:spPr>
          <a:xfrm>
            <a:off x="1166813" y="712788"/>
            <a:ext cx="4560887" cy="3421062"/>
          </a:xfrm>
          <a:ln/>
        </p:spPr>
      </p:sp>
      <p:sp>
        <p:nvSpPr>
          <p:cNvPr id="2172931" name="Rectangle 3"/>
          <p:cNvSpPr>
            <a:spLocks noGrp="1" noChangeArrowheads="1"/>
          </p:cNvSpPr>
          <p:nvPr>
            <p:ph type="body" idx="1"/>
          </p:nvPr>
        </p:nvSpPr>
        <p:spPr>
          <a:xfrm>
            <a:off x="939800" y="4348163"/>
            <a:ext cx="5014913" cy="4135437"/>
          </a:xfrm>
        </p:spPr>
        <p:txBody>
          <a:bodyPr/>
          <a:lstStyle/>
          <a:p>
            <a:endParaRPr lang="en-GB"/>
          </a:p>
          <a:p>
            <a:r>
              <a:rPr lang="en-GB" sz="1400" b="1">
                <a:solidFill>
                  <a:srgbClr val="FF0000"/>
                </a:solidFill>
              </a:rPr>
              <a:t>It is our belief that all of these events were of an essential value to Region 8 and to its future</a:t>
            </a:r>
          </a:p>
          <a:p>
            <a:endParaRPr lang="en-GB" sz="1400" b="1">
              <a:solidFill>
                <a:srgbClr val="FF0000"/>
              </a:solidFill>
            </a:endParaRPr>
          </a:p>
          <a:p>
            <a:r>
              <a:rPr lang="en-GB" b="1"/>
              <a:t>However, there was of course a cost to this which for 2008 has high.</a:t>
            </a:r>
          </a:p>
          <a:p>
            <a:endParaRPr lang="en-GB" b="1"/>
          </a:p>
          <a:p>
            <a:r>
              <a:rPr lang="en-GB" b="1"/>
              <a:t>We did make serious consideration to removing the Student event, but the overwhelming feeling was that this would be damaging to the Region.</a:t>
            </a:r>
          </a:p>
          <a:p>
            <a:endParaRPr lang="en-GB" b="1"/>
          </a:p>
          <a:p>
            <a:r>
              <a:rPr lang="en-GB" sz="1000"/>
              <a:t>(I would just say that the students succeeded in matching us with a further $32,000 in addition to the figures shown……which removed the financial risk element)</a:t>
            </a:r>
          </a:p>
          <a:p>
            <a:endParaRPr lang="en-GB" sz="1000"/>
          </a:p>
          <a:p>
            <a:r>
              <a:rPr lang="en-GB" sz="1000"/>
              <a:t>Since these figures essentially account for our deficit of last year I have given explanation to the Committee of the reason for each. </a:t>
            </a:r>
          </a:p>
          <a:p>
            <a:endParaRPr lang="en-GB" sz="1000"/>
          </a:p>
          <a:p>
            <a:r>
              <a:rPr lang="en-GB" sz="1000"/>
              <a:t>I thank Jean-Gabriel for his independent review of these results. I also thank Martin Bastiaans for his review of the Student matters and we agree to reduce the figure that is shown,,,,,,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61314" name="Rectangle 2"/>
          <p:cNvSpPr>
            <a:spLocks noGrp="1" noChangeArrowheads="1"/>
          </p:cNvSpPr>
          <p:nvPr>
            <p:ph type="ctrTitle"/>
          </p:nvPr>
        </p:nvSpPr>
        <p:spPr>
          <a:xfrm>
            <a:off x="685800" y="2130425"/>
            <a:ext cx="7772400" cy="1470025"/>
          </a:xfrm>
        </p:spPr>
        <p:txBody>
          <a:bodyPr/>
          <a:lstStyle>
            <a:lvl1pPr>
              <a:defRPr sz="1000"/>
            </a:lvl1pPr>
          </a:lstStyle>
          <a:p>
            <a:r>
              <a:rPr lang="en-GB"/>
              <a:t>Click to edit Master title style</a:t>
            </a:r>
          </a:p>
        </p:txBody>
      </p:sp>
      <p:sp>
        <p:nvSpPr>
          <p:cNvPr id="2061315"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2061316" name="Line 4"/>
          <p:cNvSpPr>
            <a:spLocks noChangeShapeType="1"/>
          </p:cNvSpPr>
          <p:nvPr/>
        </p:nvSpPr>
        <p:spPr bwMode="auto">
          <a:xfrm flipV="1">
            <a:off x="539750" y="6308725"/>
            <a:ext cx="6746875" cy="6350"/>
          </a:xfrm>
          <a:prstGeom prst="line">
            <a:avLst/>
          </a:prstGeom>
          <a:noFill/>
          <a:ln w="50800">
            <a:solidFill>
              <a:srgbClr val="2944B7"/>
            </a:solidFill>
            <a:round/>
            <a:headEnd type="none" w="sm" len="sm"/>
            <a:tailEnd type="none" w="sm" len="sm"/>
          </a:ln>
          <a:effectLst/>
        </p:spPr>
        <p:txBody>
          <a:bodyPr wrap="none" anchor="ctr"/>
          <a:lstStyle/>
          <a:p>
            <a:endParaRPr lang="en-GB"/>
          </a:p>
        </p:txBody>
      </p:sp>
      <p:pic>
        <p:nvPicPr>
          <p:cNvPr id="2061317" name="Picture 5" descr="ieeeblu"/>
          <p:cNvPicPr>
            <a:picLocks noChangeAspect="1" noChangeArrowheads="1"/>
          </p:cNvPicPr>
          <p:nvPr/>
        </p:nvPicPr>
        <p:blipFill>
          <a:blip r:embed="rId2"/>
          <a:srcRect/>
          <a:stretch>
            <a:fillRect/>
          </a:stretch>
        </p:blipFill>
        <p:spPr bwMode="auto">
          <a:xfrm>
            <a:off x="7524750" y="6165850"/>
            <a:ext cx="1066800" cy="325438"/>
          </a:xfrm>
          <a:prstGeom prst="rect">
            <a:avLst/>
          </a:prstGeom>
          <a:noFill/>
        </p:spPr>
      </p:pic>
      <p:sp>
        <p:nvSpPr>
          <p:cNvPr id="2061318" name="Rectangle 6"/>
          <p:cNvSpPr>
            <a:spLocks noChangeArrowheads="1"/>
          </p:cNvSpPr>
          <p:nvPr/>
        </p:nvSpPr>
        <p:spPr bwMode="auto">
          <a:xfrm>
            <a:off x="179388" y="6324600"/>
            <a:ext cx="4265612" cy="533400"/>
          </a:xfrm>
          <a:prstGeom prst="rect">
            <a:avLst/>
          </a:prstGeom>
          <a:noFill/>
          <a:ln w="9525">
            <a:noFill/>
            <a:miter lim="800000"/>
            <a:headEnd/>
            <a:tailEnd/>
          </a:ln>
          <a:effectLst/>
        </p:spPr>
        <p:txBody>
          <a:bodyPr anchor="ctr"/>
          <a:lstStyle/>
          <a:p>
            <a:pPr algn="ctr"/>
            <a:r>
              <a:rPr lang="en-US" sz="1000" b="1">
                <a:solidFill>
                  <a:srgbClr val="000099"/>
                </a:solidFill>
                <a:latin typeface="Arial" charset="0"/>
              </a:rPr>
              <a:t>IEEE Region 8 Committee Meeting: Bucharest October 2007</a:t>
            </a:r>
          </a:p>
        </p:txBody>
      </p:sp>
      <p:pic>
        <p:nvPicPr>
          <p:cNvPr id="2061320" name="Picture 8" descr="i3e_bx"/>
          <p:cNvPicPr>
            <a:picLocks noChangeAspect="1" noChangeArrowheads="1"/>
          </p:cNvPicPr>
          <p:nvPr userDrawn="1"/>
        </p:nvPicPr>
        <p:blipFill>
          <a:blip r:embed="rId3">
            <a:lum bright="6000" contrast="6000"/>
          </a:blip>
          <a:srcRect/>
          <a:stretch>
            <a:fillRect/>
          </a:stretch>
        </p:blipFill>
        <p:spPr bwMode="auto">
          <a:xfrm>
            <a:off x="685800" y="533400"/>
            <a:ext cx="942975" cy="9239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342E73-CCF6-4173-85AB-ED184659781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CFBC767-A08E-46C2-970E-475137BD5A3F}"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2549260-5722-4E94-B4EE-EB2B035D8A52}"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0771C52-EDB2-41C1-9F8A-5F4CBD4605F6}"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FCF9694-1D5E-4D17-ADD6-061C936B098B}"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926EEAD-9E36-4DAC-90DA-8DE591FF5D5D}"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0B751C1-ABCA-4103-8351-9F8B4D95F58F}"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F10D7A0-049A-47B0-B6BD-25E2FBD2401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A9EFC88-2B97-4646-A16D-2223A39436ED}"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FFF4FC-0D66-4140-8B83-3409C658A352}"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9DC5D69-B17F-4089-A3B0-FCDE27A53E68}"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2BD5E3-B3A0-4D82-8B36-2ECE806B59B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D9F65D-BD2F-4217-8BFE-1C8481CA0D07}"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B03172-E811-43E7-BF9C-E9C9D68CC311}"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654BC97-6A71-4D0B-959F-A57141CEEF73}"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C356D8A-A793-4417-B23C-7E01B9B89CDA}"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8320B0D-32B6-45EE-9DF8-286C889DC7C3}"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1DD3038-2DFB-4E59-BEED-D67B9338855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BC3A2AC-9E11-4BE6-B19E-7B4E686BFD9C}"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966CBBE-7F19-45CE-97AB-833D1D8C605F}"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BA26692-9423-4E28-A6A6-B0C89FAF390F}"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2809D5-E540-411E-8FA4-E0843ED36229}"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B291D6-9A17-4410-BE1E-9847C535B939}"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433A504-8F4B-42B0-AC02-B79064324AD5}"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22D0B42-E3EC-4F36-9FCE-FFE98334AB8A}" type="slidenum">
              <a:rPr lang="en-GB"/>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A93DA0F-5924-494E-9FB0-5F9FE7535651}" type="slidenum">
              <a:rPr lang="en-GB"/>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4BC52D2-44C6-412A-AF19-C6570FBA1DDD}" type="slidenum">
              <a:rPr lang="en-GB"/>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919E4B6-4B3D-40D3-B26A-A884D5D488A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56C2019-A999-48AD-944C-BF6631C8A07E}"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3598C4C-0001-4962-B485-170C012CDCD5}" type="slidenum">
              <a:rPr lang="en-GB"/>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CC956A6-02A5-448A-A791-5425221DB5EC}" type="slidenum">
              <a:rPr lang="en-GB"/>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0017EEC-4FD1-44B7-A6E4-93E48682FE08}"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4F7B0C7-1326-4AC6-B1C6-56D6B9E8C8B7}"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40D97C-F5E6-4D56-BF94-D0B9FBA62F98}"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CB6A72-AA77-4045-9665-378AB78036F7}" type="slidenum">
              <a:rPr lang="en-GB"/>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8F13B7F-F91A-4BF0-8811-C44AEDB97776}" type="slidenum">
              <a:rPr lang="en-GB"/>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7AD36E-7D20-45D1-BBA8-607DCE962BE8}" type="slidenum">
              <a:rPr lang="en-GB"/>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5B701A4-B806-4371-8CE9-6173362B43E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829ACFD-1754-42A3-BCC4-71EB9F1BC5CE}" type="slidenum">
              <a:rPr lang="en-GB"/>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FB968F5-951B-4E73-ADCF-56E1841B6B1C}" type="slidenum">
              <a:rPr lang="en-GB"/>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BCB4EFA-5491-463A-A1EE-C3899F318DAE}" type="slidenum">
              <a:rPr lang="en-GB"/>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9B0D496-A446-4A4C-BA81-7B6C6252616C}" type="slidenum">
              <a:rPr lang="en-GB"/>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2174C74-77A4-4DB1-A117-B9343F951530}" type="slidenum">
              <a:rPr lang="en-GB"/>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FED556-013E-4AA4-B7DC-BC277D4509D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8"/>
          <p:cNvSpPr>
            <a:spLocks noChangeShapeType="1"/>
          </p:cNvSpPr>
          <p:nvPr/>
        </p:nvSpPr>
        <p:spPr bwMode="auto">
          <a:xfrm flipV="1">
            <a:off x="539750" y="6308725"/>
            <a:ext cx="6746875" cy="6350"/>
          </a:xfrm>
          <a:prstGeom prst="line">
            <a:avLst/>
          </a:prstGeom>
          <a:noFill/>
          <a:ln w="50800">
            <a:solidFill>
              <a:srgbClr val="2944B7"/>
            </a:solidFill>
            <a:round/>
            <a:headEnd type="none" w="sm" len="sm"/>
            <a:tailEnd type="none" w="sm" len="sm"/>
          </a:ln>
          <a:effectLst/>
        </p:spPr>
        <p:txBody>
          <a:bodyPr wrap="none" anchor="ctr"/>
          <a:lstStyle/>
          <a:p>
            <a:endParaRPr lang="en-GB"/>
          </a:p>
        </p:txBody>
      </p:sp>
      <p:pic>
        <p:nvPicPr>
          <p:cNvPr id="1036" name="Picture 12" descr="ieeeblu"/>
          <p:cNvPicPr>
            <a:picLocks noChangeAspect="1" noChangeArrowheads="1"/>
          </p:cNvPicPr>
          <p:nvPr/>
        </p:nvPicPr>
        <p:blipFill>
          <a:blip r:embed="rId13"/>
          <a:srcRect/>
          <a:stretch>
            <a:fillRect/>
          </a:stretch>
        </p:blipFill>
        <p:spPr bwMode="auto">
          <a:xfrm>
            <a:off x="7524750" y="6165850"/>
            <a:ext cx="1066800" cy="325438"/>
          </a:xfrm>
          <a:prstGeom prst="rect">
            <a:avLst/>
          </a:prstGeom>
          <a:noFill/>
        </p:spPr>
      </p:pic>
      <p:sp>
        <p:nvSpPr>
          <p:cNvPr id="1039" name="Rectangle 15"/>
          <p:cNvSpPr>
            <a:spLocks noChangeArrowheads="1"/>
          </p:cNvSpPr>
          <p:nvPr/>
        </p:nvSpPr>
        <p:spPr bwMode="auto">
          <a:xfrm>
            <a:off x="179388" y="6324600"/>
            <a:ext cx="4265612" cy="533400"/>
          </a:xfrm>
          <a:prstGeom prst="rect">
            <a:avLst/>
          </a:prstGeom>
          <a:noFill/>
          <a:ln w="9525">
            <a:noFill/>
            <a:miter lim="800000"/>
            <a:headEnd/>
            <a:tailEnd/>
          </a:ln>
          <a:effectLst/>
        </p:spPr>
        <p:txBody>
          <a:bodyPr anchor="ctr"/>
          <a:lstStyle/>
          <a:p>
            <a:pPr algn="ctr"/>
            <a:r>
              <a:rPr lang="en-US" sz="1000" b="1">
                <a:solidFill>
                  <a:srgbClr val="000099"/>
                </a:solidFill>
                <a:latin typeface="Arial" charset="0"/>
              </a:rPr>
              <a:t>IEEE Region 8 Committee Meeting: Venice April 2009</a:t>
            </a:r>
          </a:p>
        </p:txBody>
      </p:sp>
      <p:sp>
        <p:nvSpPr>
          <p:cNvPr id="1041" name="Line 17"/>
          <p:cNvSpPr>
            <a:spLocks noChangeShapeType="1"/>
          </p:cNvSpPr>
          <p:nvPr userDrawn="1"/>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pic>
        <p:nvPicPr>
          <p:cNvPr id="1042" name="Picture 18" descr="i3e_bx"/>
          <p:cNvPicPr>
            <a:picLocks noChangeAspect="1" noChangeArrowheads="1"/>
          </p:cNvPicPr>
          <p:nvPr userDrawn="1"/>
        </p:nvPicPr>
        <p:blipFill>
          <a:blip r:embed="rId14">
            <a:lum bright="6000" contrast="6000"/>
          </a:blip>
          <a:srcRect/>
          <a:stretch>
            <a:fillRect/>
          </a:stretch>
        </p:blipFill>
        <p:spPr bwMode="auto">
          <a:xfrm>
            <a:off x="685800" y="533400"/>
            <a:ext cx="942975" cy="923925"/>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eaLnBrk="0" fontAlgn="base" hangingPunct="0">
        <a:spcBef>
          <a:spcPct val="0"/>
        </a:spcBef>
        <a:spcAft>
          <a:spcPct val="0"/>
        </a:spcAft>
        <a:defRPr sz="3600" b="1">
          <a:solidFill>
            <a:srgbClr val="000099"/>
          </a:solidFill>
          <a:latin typeface="Arial" charset="0"/>
        </a:defRPr>
      </a:lvl6pPr>
      <a:lvl7pPr marL="914400" algn="ctr" rtl="0" eaLnBrk="0" fontAlgn="base" hangingPunct="0">
        <a:spcBef>
          <a:spcPct val="0"/>
        </a:spcBef>
        <a:spcAft>
          <a:spcPct val="0"/>
        </a:spcAft>
        <a:defRPr sz="3600" b="1">
          <a:solidFill>
            <a:srgbClr val="000099"/>
          </a:solidFill>
          <a:latin typeface="Arial" charset="0"/>
        </a:defRPr>
      </a:lvl7pPr>
      <a:lvl8pPr marL="1371600" algn="ctr" rtl="0" eaLnBrk="0" fontAlgn="base" hangingPunct="0">
        <a:spcBef>
          <a:spcPct val="0"/>
        </a:spcBef>
        <a:spcAft>
          <a:spcPct val="0"/>
        </a:spcAft>
        <a:defRPr sz="3600" b="1">
          <a:solidFill>
            <a:srgbClr val="000099"/>
          </a:solidFill>
          <a:latin typeface="Arial" charset="0"/>
        </a:defRPr>
      </a:lvl8pPr>
      <a:lvl9pPr marL="1828800" algn="ctr" rtl="0" eaLnBrk="0" fontAlgn="base" hangingPunct="0">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lr>
          <a:srgbClr val="CC3300"/>
        </a:buClr>
        <a:buSzPct val="50000"/>
        <a:buFont typeface="Monotype Sorts" pitchFamily="2" charset="2"/>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pitchFamily="2" charset="2"/>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pitchFamily="2" charset="2"/>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6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6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6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D3F525-D685-4F56-B461-2C29FD59A9B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62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6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62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3F7F42-3E09-4FF6-B331-CC483A9DA52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60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60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60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60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6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1C0A33-A47A-46D5-B2CA-E1941636695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9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9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205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05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E147FF-7E93-4F92-904E-CE87727157F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1026"/>
          <p:cNvSpPr>
            <a:spLocks noGrp="1" noChangeArrowheads="1"/>
          </p:cNvSpPr>
          <p:nvPr>
            <p:ph type="title"/>
          </p:nvPr>
        </p:nvSpPr>
        <p:spPr/>
        <p:txBody>
          <a:bodyPr/>
          <a:lstStyle/>
          <a:p>
            <a:r>
              <a:rPr lang="en-ZA"/>
              <a:t>Financial Report: 2008</a:t>
            </a:r>
            <a:endParaRPr lang="en-GB" b="0"/>
          </a:p>
        </p:txBody>
      </p:sp>
      <p:sp>
        <p:nvSpPr>
          <p:cNvPr id="1798149" name="Rectangle 1029"/>
          <p:cNvSpPr>
            <a:spLocks noGrp="1" noChangeArrowheads="1"/>
          </p:cNvSpPr>
          <p:nvPr>
            <p:ph type="body" idx="1"/>
          </p:nvPr>
        </p:nvSpPr>
        <p:spPr>
          <a:xfrm>
            <a:off x="684213" y="1844675"/>
            <a:ext cx="7772400" cy="4114800"/>
          </a:xfrm>
          <a:noFill/>
          <a:ln/>
        </p:spPr>
        <p:txBody>
          <a:bodyPr/>
          <a:lstStyle/>
          <a:p>
            <a:pPr algn="ctr">
              <a:buFont typeface="Monotype Sorts" pitchFamily="2" charset="2"/>
              <a:buNone/>
            </a:pPr>
            <a:endParaRPr lang="en-GB" sz="4800"/>
          </a:p>
          <a:p>
            <a:pPr algn="ctr">
              <a:lnSpc>
                <a:spcPct val="130000"/>
              </a:lnSpc>
              <a:buFont typeface="Monotype Sorts" pitchFamily="2" charset="2"/>
              <a:buNone/>
            </a:pPr>
            <a:r>
              <a:rPr lang="en-GB" sz="4800"/>
              <a:t>Brian R Harrington</a:t>
            </a:r>
          </a:p>
          <a:p>
            <a:pPr algn="ctr">
              <a:lnSpc>
                <a:spcPct val="130000"/>
              </a:lnSpc>
              <a:buFont typeface="Monotype Sorts" pitchFamily="2" charset="2"/>
              <a:buNone/>
            </a:pPr>
            <a:r>
              <a:rPr lang="en-ZA"/>
              <a:t>IEEE Treasurer: Region 8</a:t>
            </a:r>
            <a:endParaRPr lang="en-GB"/>
          </a:p>
          <a:p>
            <a:pPr algn="ctr">
              <a:lnSpc>
                <a:spcPct val="130000"/>
              </a:lnSpc>
              <a:buFont typeface="Monotype Sorts" pitchFamily="2" charset="2"/>
              <a:buNone/>
            </a:pPr>
            <a:r>
              <a:rPr lang="en-GB" sz="1800"/>
              <a:t>b.harrington@ieee.org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154" name="Rectangle 2"/>
          <p:cNvSpPr>
            <a:spLocks noGrp="1" noChangeArrowheads="1"/>
          </p:cNvSpPr>
          <p:nvPr>
            <p:ph type="title"/>
          </p:nvPr>
        </p:nvSpPr>
        <p:spPr>
          <a:xfrm>
            <a:off x="838200" y="457200"/>
            <a:ext cx="7772400" cy="1143000"/>
          </a:xfrm>
        </p:spPr>
        <p:txBody>
          <a:bodyPr/>
          <a:lstStyle/>
          <a:p>
            <a:r>
              <a:rPr lang="en-GB"/>
              <a:t>The Cost</a:t>
            </a:r>
          </a:p>
        </p:txBody>
      </p:sp>
      <p:sp>
        <p:nvSpPr>
          <p:cNvPr id="2225155"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graphicFrame>
        <p:nvGraphicFramePr>
          <p:cNvPr id="2225156" name="Group 4"/>
          <p:cNvGraphicFramePr>
            <a:graphicFrameLocks noGrp="1"/>
          </p:cNvGraphicFramePr>
          <p:nvPr/>
        </p:nvGraphicFramePr>
        <p:xfrm>
          <a:off x="733425" y="1914525"/>
          <a:ext cx="7715250" cy="4003677"/>
        </p:xfrm>
        <a:graphic>
          <a:graphicData uri="http://schemas.openxmlformats.org/drawingml/2006/table">
            <a:tbl>
              <a:tblPr/>
              <a:tblGrid>
                <a:gridCol w="3057525"/>
                <a:gridCol w="1504950"/>
                <a:gridCol w="1457325"/>
                <a:gridCol w="1695450"/>
              </a:tblGrid>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BUDGET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ACTUAL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VARIANCE</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MALTA</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181,852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91,852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QUÉBEC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226,400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292,133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65,733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77825">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STUDENT CONGRESS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55,000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69,603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14,603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CONFERENCES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16,000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FF0000"/>
                          </a:solidFill>
                          <a:effectLst/>
                          <a:latin typeface="Arial" charset="0"/>
                        </a:rPr>
                        <a:t>18,000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STUDENT PAPER CONTEST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21,630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FF0000"/>
                          </a:solidFill>
                          <a:effectLst/>
                          <a:latin typeface="Arial" charset="0"/>
                        </a:rPr>
                        <a:t>8,000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r>
            </a:tbl>
          </a:graphicData>
        </a:graphic>
      </p:graphicFrame>
      <p:sp>
        <p:nvSpPr>
          <p:cNvPr id="2225218" name="Line 66"/>
          <p:cNvSpPr>
            <a:spLocks noChangeShapeType="1"/>
          </p:cNvSpPr>
          <p:nvPr/>
        </p:nvSpPr>
        <p:spPr bwMode="auto">
          <a:xfrm flipV="1">
            <a:off x="5762625" y="5229225"/>
            <a:ext cx="1171575" cy="314325"/>
          </a:xfrm>
          <a:prstGeom prst="line">
            <a:avLst/>
          </a:prstGeom>
          <a:noFill/>
          <a:ln w="38100">
            <a:solidFill>
              <a:srgbClr val="FF0000"/>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C:\Users\Brian\Desktop\Quebec Travel Distribution.tif"/>
          <p:cNvPicPr>
            <a:picLocks noChangeAspect="1" noChangeArrowheads="1"/>
          </p:cNvPicPr>
          <p:nvPr/>
        </p:nvPicPr>
        <p:blipFill>
          <a:blip r:embed="rId4"/>
          <a:srcRect/>
          <a:stretch>
            <a:fillRect/>
          </a:stretch>
        </p:blipFill>
        <p:spPr bwMode="auto">
          <a:xfrm>
            <a:off x="427103" y="1890713"/>
            <a:ext cx="8178736" cy="42624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7202" name="Rectangle 2"/>
          <p:cNvSpPr>
            <a:spLocks noGrp="1" noChangeArrowheads="1"/>
          </p:cNvSpPr>
          <p:nvPr>
            <p:ph type="title"/>
          </p:nvPr>
        </p:nvSpPr>
        <p:spPr>
          <a:xfrm>
            <a:off x="838200" y="457200"/>
            <a:ext cx="7772400" cy="1143000"/>
          </a:xfrm>
        </p:spPr>
        <p:txBody>
          <a:bodyPr/>
          <a:lstStyle/>
          <a:p>
            <a:r>
              <a:rPr lang="en-GB"/>
              <a:t>Investments</a:t>
            </a:r>
          </a:p>
        </p:txBody>
      </p:sp>
      <p:sp>
        <p:nvSpPr>
          <p:cNvPr id="2227203"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27204" name="Rectangle 4"/>
          <p:cNvSpPr>
            <a:spLocks noGrp="1" noChangeArrowheads="1"/>
          </p:cNvSpPr>
          <p:nvPr>
            <p:ph type="body" idx="1"/>
          </p:nvPr>
        </p:nvSpPr>
        <p:spPr>
          <a:xfrm>
            <a:off x="285750" y="2668588"/>
            <a:ext cx="8629650" cy="1770062"/>
          </a:xfrm>
        </p:spPr>
        <p:txBody>
          <a:bodyPr/>
          <a:lstStyle/>
          <a:p>
            <a:pPr>
              <a:lnSpc>
                <a:spcPct val="50000"/>
              </a:lnSpc>
              <a:buFont typeface="Monotype Sorts" pitchFamily="2" charset="2"/>
              <a:buNone/>
            </a:pPr>
            <a:endParaRPr lang="en-GB" sz="2800" b="1"/>
          </a:p>
          <a:p>
            <a:pPr>
              <a:buFont typeface="Monotype Sorts" pitchFamily="2" charset="2"/>
              <a:buNone/>
            </a:pPr>
            <a:endParaRPr lang="en-GB" sz="2800" b="1"/>
          </a:p>
          <a:p>
            <a:pPr algn="ctr">
              <a:buFont typeface="Monotype Sorts" pitchFamily="2" charset="2"/>
              <a:buNone/>
            </a:pPr>
            <a:r>
              <a:rPr lang="en-GB" sz="2800" b="1"/>
              <a:t>The Long Term Investment Fund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0955" name="Picture 11" descr="LTIF Performance Presentation"/>
          <p:cNvPicPr>
            <a:picLocks noChangeAspect="1" noChangeArrowheads="1"/>
          </p:cNvPicPr>
          <p:nvPr/>
        </p:nvPicPr>
        <p:blipFill>
          <a:blip r:embed="rId3"/>
          <a:srcRect/>
          <a:stretch>
            <a:fillRect/>
          </a:stretch>
        </p:blipFill>
        <p:spPr bwMode="auto">
          <a:xfrm>
            <a:off x="796925" y="555625"/>
            <a:ext cx="7512050" cy="5719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5395" name="Picture 3" descr="Accounts Summary Presentation Venice_Edit 1"/>
          <p:cNvPicPr>
            <a:picLocks noChangeAspect="1" noChangeArrowheads="1"/>
          </p:cNvPicPr>
          <p:nvPr/>
        </p:nvPicPr>
        <p:blipFill>
          <a:blip r:embed="rId3"/>
          <a:srcRect/>
          <a:stretch>
            <a:fillRect/>
          </a:stretch>
        </p:blipFill>
        <p:spPr bwMode="auto">
          <a:xfrm>
            <a:off x="1430338" y="355600"/>
            <a:ext cx="6281737" cy="61452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19276" y="514351"/>
          <a:ext cx="5419724" cy="5934072"/>
        </p:xfrm>
        <a:graphic>
          <a:graphicData uri="http://schemas.openxmlformats.org/drawingml/2006/table">
            <a:tbl>
              <a:tblPr/>
              <a:tblGrid>
                <a:gridCol w="3180256"/>
                <a:gridCol w="1156452"/>
                <a:gridCol w="1083016"/>
              </a:tblGrid>
              <a:tr h="324531">
                <a:tc gridSpan="3">
                  <a:txBody>
                    <a:bodyPr/>
                    <a:lstStyle/>
                    <a:p>
                      <a:pPr marR="0" indent="0" algn="l" rtl="0">
                        <a:spcBef>
                          <a:spcPts val="0"/>
                        </a:spcBef>
                        <a:spcAft>
                          <a:spcPts val="0"/>
                        </a:spcAft>
                      </a:pPr>
                      <a:r>
                        <a:rPr lang="en-GB" sz="900" b="1" kern="1400">
                          <a:solidFill>
                            <a:srgbClr val="000000"/>
                          </a:solidFill>
                          <a:latin typeface="Verdana"/>
                        </a:rPr>
                        <a:t>Income (2008):    </a:t>
                      </a:r>
                      <a:endParaRPr lang="en-GB" sz="1000" kern="1400">
                        <a:solidFill>
                          <a:srgbClr val="000000"/>
                        </a:solidFill>
                        <a:latin typeface="Times New Roman"/>
                      </a:endParaRPr>
                    </a:p>
                  </a:txBody>
                  <a:tcPr marL="68580" marR="68580" marT="0" marB="0" anchor="ctr">
                    <a:lnL>
                      <a:noFill/>
                    </a:lnL>
                    <a:lnR>
                      <a:noFill/>
                    </a:lnR>
                    <a:lnT>
                      <a:noFill/>
                    </a:lnT>
                    <a:lnB>
                      <a:noFill/>
                    </a:lnB>
                  </a:tcPr>
                </a:tc>
                <a:tc hMerge="1">
                  <a:txBody>
                    <a:bodyPr/>
                    <a:lstStyle/>
                    <a:p>
                      <a:endParaRPr lang="en-GB"/>
                    </a:p>
                  </a:txBody>
                  <a:tcPr/>
                </a:tc>
                <a:tc hMerge="1">
                  <a:txBody>
                    <a:bodyPr/>
                    <a:lstStyle/>
                    <a:p>
                      <a:endParaRPr lang="en-GB"/>
                    </a:p>
                  </a:txBody>
                  <a:tcPr/>
                </a:tc>
              </a:tr>
              <a:tr h="456125">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ctr" rtl="0">
                        <a:spcBef>
                          <a:spcPts val="0"/>
                        </a:spcBef>
                        <a:spcAft>
                          <a:spcPts val="1400"/>
                        </a:spcAft>
                      </a:pPr>
                      <a:r>
                        <a:rPr lang="en-GB" sz="800" b="1" kern="1400">
                          <a:solidFill>
                            <a:srgbClr val="000000"/>
                          </a:solidFill>
                          <a:latin typeface="Verdana"/>
                        </a:rPr>
                        <a:t>Budget</a:t>
                      </a:r>
                      <a:endParaRPr lang="en-GB" sz="1000" b="1"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ctr" rtl="0">
                        <a:spcBef>
                          <a:spcPts val="0"/>
                        </a:spcBef>
                        <a:spcAft>
                          <a:spcPts val="1400"/>
                        </a:spcAft>
                      </a:pPr>
                      <a:r>
                        <a:rPr lang="en-GB" sz="800" b="1" kern="1400">
                          <a:solidFill>
                            <a:srgbClr val="000000"/>
                          </a:solidFill>
                          <a:latin typeface="Verdana"/>
                        </a:rPr>
                        <a:t>Actual</a:t>
                      </a:r>
                      <a:endParaRPr lang="en-GB" sz="1000" b="1"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Region 8 Assessment</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380,00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476,35</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Direct Support MGA</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149,60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144,60</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Voluntary Contributions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11,67</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SSVR</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7,65</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7,65</a:t>
                      </a:r>
                      <a:endParaRPr lang="en-GB" sz="1000" kern="1400">
                        <a:solidFill>
                          <a:srgbClr val="000000"/>
                        </a:solidFill>
                        <a:latin typeface="Times New Roman"/>
                      </a:endParaRPr>
                    </a:p>
                  </a:txBody>
                  <a:tcPr marL="68580" marR="68580" marT="0" marB="0" anchor="ctr">
                    <a:lnL>
                      <a:noFill/>
                    </a:lnL>
                    <a:lnR>
                      <a:noFill/>
                    </a:lnR>
                    <a:lnT>
                      <a:noFill/>
                    </a:lnT>
                    <a:lnB>
                      <a:noFill/>
                    </a:lnB>
                  </a:tcPr>
                </a:tc>
              </a:tr>
              <a:tr h="297084">
                <a:tc>
                  <a:txBody>
                    <a:bodyPr/>
                    <a:lstStyle/>
                    <a:p>
                      <a:pPr marR="0" indent="0" algn="l" rtl="0">
                        <a:spcBef>
                          <a:spcPts val="0"/>
                        </a:spcBef>
                        <a:spcAft>
                          <a:spcPts val="0"/>
                        </a:spcAft>
                      </a:pPr>
                      <a:r>
                        <a:rPr lang="en-GB" sz="800" kern="1400">
                          <a:solidFill>
                            <a:srgbClr val="000000"/>
                          </a:solidFill>
                          <a:latin typeface="Verdana"/>
                        </a:rPr>
                        <a:t>Bank Interest Received</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9,00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6,81</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IEEE Media (Job Site)</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15,50</a:t>
                      </a:r>
                      <a:endParaRPr lang="en-GB" sz="1000" kern="1400">
                        <a:solidFill>
                          <a:srgbClr val="000000"/>
                        </a:solidFill>
                        <a:latin typeface="Times New Roman"/>
                      </a:endParaRPr>
                    </a:p>
                  </a:txBody>
                  <a:tcPr marL="68580" marR="68580" marT="0" marB="0" anchor="ctr">
                    <a:lnL>
                      <a:noFill/>
                    </a:lnL>
                    <a:lnR>
                      <a:noFill/>
                    </a:lnR>
                    <a:lnT>
                      <a:noFill/>
                    </a:lnT>
                    <a:lnB>
                      <a:noFill/>
                    </a:lnB>
                  </a:tcPr>
                </a:tc>
              </a:tr>
              <a:tr h="373179">
                <a:tc>
                  <a:txBody>
                    <a:bodyPr/>
                    <a:lstStyle/>
                    <a:p>
                      <a:pPr marR="0" indent="0" algn="l" rtl="0">
                        <a:spcBef>
                          <a:spcPts val="0"/>
                        </a:spcBef>
                        <a:spcAft>
                          <a:spcPts val="0"/>
                        </a:spcAft>
                      </a:pPr>
                      <a:r>
                        <a:rPr lang="en-GB" sz="800" kern="1400">
                          <a:solidFill>
                            <a:srgbClr val="000000"/>
                          </a:solidFill>
                          <a:latin typeface="Verdana"/>
                        </a:rPr>
                        <a:t>MGA Support: Québec</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82,86</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r>
              <a:tr h="373179">
                <a:tc>
                  <a:txBody>
                    <a:bodyPr/>
                    <a:lstStyle/>
                    <a:p>
                      <a:pPr marR="0" indent="0" algn="l" rtl="0">
                        <a:spcBef>
                          <a:spcPts val="0"/>
                        </a:spcBef>
                        <a:spcAft>
                          <a:spcPts val="0"/>
                        </a:spcAft>
                      </a:pPr>
                      <a:r>
                        <a:rPr lang="en-GB" sz="800" kern="1400">
                          <a:solidFill>
                            <a:srgbClr val="000000"/>
                          </a:solidFill>
                          <a:latin typeface="Verdana"/>
                        </a:rPr>
                        <a:t>MGA Additional Support</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41,43</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48,54</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Student Activity</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21,30</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Recovered HQ and Societies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42,30</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NIC including ISBIR</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125,00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129,65</a:t>
                      </a:r>
                      <a:endParaRPr lang="en-GB" sz="1000" kern="1400">
                        <a:solidFill>
                          <a:srgbClr val="000000"/>
                        </a:solidFill>
                        <a:latin typeface="Times New Roman"/>
                      </a:endParaRPr>
                    </a:p>
                  </a:txBody>
                  <a:tcPr marL="68580" marR="68580" marT="0" marB="0" anchor="ctr">
                    <a:lnL>
                      <a:noFill/>
                    </a:lnL>
                    <a:lnR>
                      <a:noFill/>
                    </a:lnR>
                    <a:lnT>
                      <a:noFill/>
                    </a:lnT>
                    <a:lnB>
                      <a:noFill/>
                    </a:lnB>
                  </a:tcPr>
                </a:tc>
              </a:tr>
              <a:tr h="301613">
                <a:tc>
                  <a:txBody>
                    <a:bodyPr/>
                    <a:lstStyle/>
                    <a:p>
                      <a:pPr marR="0" indent="0" algn="l" rtl="0">
                        <a:spcBef>
                          <a:spcPts val="0"/>
                        </a:spcBef>
                        <a:spcAft>
                          <a:spcPts val="0"/>
                        </a:spcAft>
                      </a:pPr>
                      <a:r>
                        <a:rPr lang="en-GB" sz="800" kern="1400">
                          <a:solidFill>
                            <a:srgbClr val="000000"/>
                          </a:solidFill>
                          <a:latin typeface="Verdana"/>
                        </a:rPr>
                        <a:t>Less MGA Support: 2007</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b="1" kern="1400">
                          <a:solidFill>
                            <a:srgbClr val="FF0000"/>
                          </a:solidFill>
                          <a:latin typeface="Verdana"/>
                        </a:rPr>
                        <a:t>55,03</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r>
              <a:tr h="324553">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b="1" kern="1400">
                          <a:solidFill>
                            <a:srgbClr val="FF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r>
              <a:tr h="443692">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b="1" kern="1400" dirty="0">
                          <a:solidFill>
                            <a:srgbClr val="000000"/>
                          </a:solidFill>
                          <a:latin typeface="Verdana"/>
                        </a:rPr>
                        <a:t>770,51</a:t>
                      </a:r>
                      <a:endParaRPr lang="en-GB" sz="1000" kern="1400" dirty="0">
                        <a:solidFill>
                          <a:srgbClr val="000000"/>
                        </a:solidFill>
                        <a:latin typeface="Times New Roman"/>
                      </a:endParaRPr>
                    </a:p>
                  </a:txBody>
                  <a:tcPr marL="68580" marR="68580" marT="0" marB="0" anchor="b">
                    <a:lnL>
                      <a:noFill/>
                    </a:lnL>
                    <a:lnR>
                      <a:noFill/>
                    </a:lnR>
                    <a:lnT>
                      <a:noFill/>
                    </a:lnT>
                    <a:lnB>
                      <a:noFill/>
                    </a:lnB>
                  </a:tcPr>
                </a:tc>
                <a:tc>
                  <a:txBody>
                    <a:bodyPr/>
                    <a:lstStyle/>
                    <a:p>
                      <a:pPr marR="0" indent="0" algn="r" rtl="0">
                        <a:spcBef>
                          <a:spcPts val="0"/>
                        </a:spcBef>
                        <a:spcAft>
                          <a:spcPts val="0"/>
                        </a:spcAft>
                      </a:pPr>
                      <a:r>
                        <a:rPr lang="en-GB" sz="800" b="1" kern="1400">
                          <a:solidFill>
                            <a:srgbClr val="000000"/>
                          </a:solidFill>
                          <a:latin typeface="Verdana"/>
                        </a:rPr>
                        <a:t>904,37</a:t>
                      </a:r>
                      <a:endParaRPr lang="en-GB" sz="1000" kern="1400">
                        <a:solidFill>
                          <a:srgbClr val="000000"/>
                        </a:solidFill>
                        <a:latin typeface="Times New Roman"/>
                      </a:endParaRPr>
                    </a:p>
                  </a:txBody>
                  <a:tcPr marL="68580" marR="68580" marT="0" marB="0" anchor="b">
                    <a:lnL>
                      <a:noFill/>
                    </a:lnL>
                    <a:lnR>
                      <a:noFill/>
                    </a:lnR>
                    <a:lnT>
                      <a:noFill/>
                    </a:lnT>
                    <a:lnB>
                      <a:noFill/>
                    </a:lnB>
                  </a:tcPr>
                </a:tc>
              </a:tr>
              <a:tr h="443692">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b="1" kern="1400">
                          <a:solidFill>
                            <a:srgbClr val="000000"/>
                          </a:solidFill>
                          <a:latin typeface="Verdana"/>
                        </a:rPr>
                        <a:t> </a:t>
                      </a:r>
                      <a:endParaRPr lang="en-GB" sz="1000" kern="1400">
                        <a:solidFill>
                          <a:srgbClr val="000000"/>
                        </a:solidFill>
                        <a:latin typeface="Times New Roman"/>
                      </a:endParaRPr>
                    </a:p>
                  </a:txBody>
                  <a:tcPr marL="68580" marR="68580" marT="0" marB="0" anchor="b">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 </a:t>
                      </a:r>
                      <a:endParaRPr lang="en-GB" sz="1000" kern="1400" dirty="0">
                        <a:solidFill>
                          <a:srgbClr val="000000"/>
                        </a:solidFill>
                        <a:latin typeface="Times New Roman"/>
                      </a:endParaRPr>
                    </a:p>
                  </a:txBody>
                  <a:tcPr marL="68580" marR="6858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94537" y="1209672"/>
          <a:ext cx="3772662" cy="4886333"/>
        </p:xfrm>
        <a:graphic>
          <a:graphicData uri="http://schemas.openxmlformats.org/drawingml/2006/table">
            <a:tbl>
              <a:tblPr/>
              <a:tblGrid>
                <a:gridCol w="2227093"/>
                <a:gridCol w="748605"/>
                <a:gridCol w="796964"/>
              </a:tblGrid>
              <a:tr h="358727">
                <a:tc gridSpan="3">
                  <a:txBody>
                    <a:bodyPr/>
                    <a:lstStyle/>
                    <a:p>
                      <a:pPr marR="0" indent="0" algn="l" rtl="0">
                        <a:spcBef>
                          <a:spcPts val="0"/>
                        </a:spcBef>
                        <a:spcAft>
                          <a:spcPts val="0"/>
                        </a:spcAft>
                      </a:pPr>
                      <a:r>
                        <a:rPr lang="en-GB" sz="900" b="1" kern="1400" dirty="0">
                          <a:solidFill>
                            <a:srgbClr val="000000"/>
                          </a:solidFill>
                          <a:latin typeface="Verdana"/>
                        </a:rPr>
                        <a:t>Disbursements (2008): </a:t>
                      </a:r>
                      <a:r>
                        <a:rPr lang="en-GB" sz="900" kern="1400" dirty="0">
                          <a:solidFill>
                            <a:srgbClr val="000000"/>
                          </a:solidFill>
                          <a:latin typeface="Verdana"/>
                        </a:rPr>
                        <a:t>   </a:t>
                      </a:r>
                      <a:endParaRPr lang="en-GB" sz="1000" kern="1400" dirty="0">
                        <a:solidFill>
                          <a:srgbClr val="000000"/>
                        </a:solidFill>
                        <a:latin typeface="Times New Roman"/>
                      </a:endParaRPr>
                    </a:p>
                  </a:txBody>
                  <a:tcPr marL="68580" marR="68580" marT="0" marB="0" anchor="ctr">
                    <a:lnL>
                      <a:noFill/>
                    </a:lnL>
                    <a:lnR>
                      <a:noFill/>
                    </a:lnR>
                    <a:lnT>
                      <a:noFill/>
                    </a:lnT>
                    <a:lnB>
                      <a:noFill/>
                    </a:lnB>
                  </a:tcPr>
                </a:tc>
                <a:tc hMerge="1">
                  <a:txBody>
                    <a:bodyPr/>
                    <a:lstStyle/>
                    <a:p>
                      <a:endParaRPr lang="en-GB"/>
                    </a:p>
                  </a:txBody>
                  <a:tcPr/>
                </a:tc>
                <a:tc hMerge="1">
                  <a:txBody>
                    <a:bodyPr/>
                    <a:lstStyle/>
                    <a:p>
                      <a:endParaRPr lang="en-GB"/>
                    </a:p>
                  </a:txBody>
                  <a:tcPr/>
                </a:tc>
              </a:tr>
              <a:tr h="504188">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ctr" rtl="0">
                        <a:spcBef>
                          <a:spcPts val="0"/>
                        </a:spcBef>
                        <a:spcAft>
                          <a:spcPts val="1400"/>
                        </a:spcAft>
                      </a:pPr>
                      <a:r>
                        <a:rPr lang="en-GB" sz="800" b="1" kern="1400">
                          <a:solidFill>
                            <a:srgbClr val="000000"/>
                          </a:solidFill>
                          <a:latin typeface="Verdana"/>
                        </a:rPr>
                        <a:t>Budget</a:t>
                      </a:r>
                      <a:endParaRPr lang="en-GB" sz="1000" b="1"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ctr" rtl="0">
                        <a:spcBef>
                          <a:spcPts val="0"/>
                        </a:spcBef>
                        <a:spcAft>
                          <a:spcPts val="1400"/>
                        </a:spcAft>
                      </a:pPr>
                      <a:r>
                        <a:rPr lang="en-GB" sz="800" b="1" kern="1400">
                          <a:solidFill>
                            <a:srgbClr val="000000"/>
                          </a:solidFill>
                          <a:latin typeface="Verdana"/>
                        </a:rPr>
                        <a:t>Actual</a:t>
                      </a:r>
                      <a:endParaRPr lang="en-GB" sz="1000" b="1" kern="140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Malta: Conference Services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40,00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95,50</a:t>
                      </a:r>
                      <a:endParaRPr lang="en-GB" sz="1000" kern="1400" dirty="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Malta: Committee Travel</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50,00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62,63</a:t>
                      </a:r>
                      <a:endParaRPr lang="en-GB" sz="1000" kern="140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Malta: Representatives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23,72</a:t>
                      </a:r>
                      <a:endParaRPr lang="en-GB" sz="1000" kern="1400" dirty="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Québec: Conference Services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192,37</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108,59</a:t>
                      </a:r>
                      <a:endParaRPr lang="en-GB" sz="1000" kern="1400">
                        <a:solidFill>
                          <a:srgbClr val="000000"/>
                        </a:solidFill>
                        <a:latin typeface="Times New Roman"/>
                      </a:endParaRPr>
                    </a:p>
                  </a:txBody>
                  <a:tcPr marL="68580" marR="68580" marT="0" marB="0" anchor="ctr">
                    <a:lnL>
                      <a:noFill/>
                    </a:lnL>
                    <a:lnR>
                      <a:noFill/>
                    </a:lnR>
                    <a:lnT>
                      <a:noFill/>
                    </a:lnT>
                    <a:lnB>
                      <a:noFill/>
                    </a:lnB>
                  </a:tcPr>
                </a:tc>
              </a:tr>
              <a:tr h="328390">
                <a:tc>
                  <a:txBody>
                    <a:bodyPr/>
                    <a:lstStyle/>
                    <a:p>
                      <a:pPr marR="0" indent="0" algn="l" rtl="0">
                        <a:spcBef>
                          <a:spcPts val="0"/>
                        </a:spcBef>
                        <a:spcAft>
                          <a:spcPts val="0"/>
                        </a:spcAft>
                      </a:pPr>
                      <a:r>
                        <a:rPr lang="en-GB" sz="800" kern="1400">
                          <a:solidFill>
                            <a:srgbClr val="000000"/>
                          </a:solidFill>
                          <a:latin typeface="Verdana"/>
                        </a:rPr>
                        <a:t>Québec: Region 8 Travel</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140,37</a:t>
                      </a:r>
                      <a:endParaRPr lang="en-GB" sz="1000" kern="140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Québec: Registration, Visas,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43,17</a:t>
                      </a:r>
                      <a:endParaRPr lang="en-GB" sz="1000" kern="1400">
                        <a:solidFill>
                          <a:srgbClr val="000000"/>
                        </a:solidFill>
                        <a:latin typeface="Times New Roman"/>
                      </a:endParaRPr>
                    </a:p>
                  </a:txBody>
                  <a:tcPr marL="68580" marR="68580" marT="0" marB="0" anchor="ctr">
                    <a:lnL>
                      <a:noFill/>
                    </a:lnL>
                    <a:lnR>
                      <a:noFill/>
                    </a:lnR>
                    <a:lnT>
                      <a:noFill/>
                    </a:lnT>
                    <a:lnB>
                      <a:noFill/>
                    </a:lnB>
                  </a:tcPr>
                </a:tc>
              </a:tr>
              <a:tr h="412502">
                <a:tc>
                  <a:txBody>
                    <a:bodyPr/>
                    <a:lstStyle/>
                    <a:p>
                      <a:pPr marR="0" indent="0" algn="l" rtl="0">
                        <a:spcBef>
                          <a:spcPts val="0"/>
                        </a:spcBef>
                        <a:spcAft>
                          <a:spcPts val="0"/>
                        </a:spcAft>
                      </a:pPr>
                      <a:r>
                        <a:rPr lang="en-GB" sz="800" kern="1400">
                          <a:solidFill>
                            <a:srgbClr val="000000"/>
                          </a:solidFill>
                          <a:latin typeface="Verdana"/>
                        </a:rPr>
                        <a:t>ISBIR</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115,00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127,65</a:t>
                      </a:r>
                      <a:endParaRPr lang="en-GB" sz="1000" kern="1400">
                        <a:solidFill>
                          <a:srgbClr val="000000"/>
                        </a:solidFill>
                        <a:latin typeface="Times New Roman"/>
                      </a:endParaRPr>
                    </a:p>
                  </a:txBody>
                  <a:tcPr marL="68580" marR="68580" marT="0" marB="0" anchor="ctr">
                    <a:lnL>
                      <a:noFill/>
                    </a:lnL>
                    <a:lnR>
                      <a:noFill/>
                    </a:lnR>
                    <a:lnT>
                      <a:noFill/>
                    </a:lnT>
                    <a:lnB>
                      <a:noFill/>
                    </a:lnB>
                  </a:tcPr>
                </a:tc>
              </a:tr>
              <a:tr h="412502">
                <a:tc>
                  <a:txBody>
                    <a:bodyPr/>
                    <a:lstStyle/>
                    <a:p>
                      <a:pPr marR="0" indent="0" algn="l" rtl="0">
                        <a:spcBef>
                          <a:spcPts val="0"/>
                        </a:spcBef>
                        <a:spcAft>
                          <a:spcPts val="0"/>
                        </a:spcAft>
                      </a:pPr>
                      <a:r>
                        <a:rPr lang="en-GB" sz="800" kern="1400">
                          <a:solidFill>
                            <a:srgbClr val="000000"/>
                          </a:solidFill>
                          <a:latin typeface="Verdana"/>
                        </a:rPr>
                        <a:t>Voluntary Contributions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10,71</a:t>
                      </a:r>
                      <a:endParaRPr lang="en-GB" sz="1000" kern="140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SSVR</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7,65</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1,00</a:t>
                      </a:r>
                      <a:endParaRPr lang="en-GB" sz="1000" kern="1400" dirty="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en-GB" sz="800" kern="1400">
                          <a:solidFill>
                            <a:srgbClr val="000000"/>
                          </a:solidFill>
                          <a:latin typeface="Verdana"/>
                        </a:rPr>
                        <a:t>OpCom</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25,00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38,35</a:t>
                      </a:r>
                      <a:endParaRPr lang="en-GB" sz="1000" kern="1400">
                        <a:solidFill>
                          <a:srgbClr val="000000"/>
                        </a:solidFill>
                        <a:latin typeface="Times New Roman"/>
                      </a:endParaRPr>
                    </a:p>
                  </a:txBody>
                  <a:tcPr marL="68580" marR="68580" marT="0" marB="0" anchor="ctr">
                    <a:lnL>
                      <a:noFill/>
                    </a:lnL>
                    <a:lnR>
                      <a:noFill/>
                    </a:lnR>
                    <a:lnT>
                      <a:noFill/>
                    </a:lnT>
                    <a:lnB>
                      <a:noFill/>
                    </a:lnB>
                  </a:tcPr>
                </a:tc>
              </a:tr>
              <a:tr h="358753">
                <a:tc>
                  <a:txBody>
                    <a:bodyPr/>
                    <a:lstStyle/>
                    <a:p>
                      <a:pPr marR="0" indent="0" algn="l" rtl="0">
                        <a:spcBef>
                          <a:spcPts val="0"/>
                        </a:spcBef>
                        <a:spcAft>
                          <a:spcPts val="0"/>
                        </a:spcAft>
                      </a:pPr>
                      <a:r>
                        <a:rPr lang="pt-BR" sz="800" kern="1400">
                          <a:solidFill>
                            <a:srgbClr val="000000"/>
                          </a:solidFill>
                          <a:latin typeface="Verdana"/>
                        </a:rPr>
                        <a:t>R8 Director; A&amp;R; Sect. Dev.</a:t>
                      </a:r>
                      <a:endParaRPr lang="pt-BR"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35,00</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dirty="0">
                          <a:solidFill>
                            <a:srgbClr val="000000"/>
                          </a:solidFill>
                          <a:latin typeface="Verdana"/>
                        </a:rPr>
                        <a:t>42,13</a:t>
                      </a:r>
                      <a:endParaRPr lang="en-GB" sz="1000" kern="1400" dirty="0">
                        <a:solidFill>
                          <a:srgbClr val="000000"/>
                        </a:solidFill>
                        <a:latin typeface="Times New Roman"/>
                      </a:endParaRPr>
                    </a:p>
                  </a:txBody>
                  <a:tcPr marL="68580" marR="68580" marT="0" marB="0"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4819650" y="523877"/>
          <a:ext cx="3372612" cy="6524621"/>
        </p:xfrm>
        <a:graphic>
          <a:graphicData uri="http://schemas.openxmlformats.org/drawingml/2006/table">
            <a:tbl>
              <a:tblPr/>
              <a:tblGrid>
                <a:gridCol w="1990934"/>
                <a:gridCol w="669224"/>
                <a:gridCol w="712454"/>
              </a:tblGrid>
              <a:tr h="351539">
                <a:tc>
                  <a:txBody>
                    <a:bodyPr/>
                    <a:lstStyle/>
                    <a:p>
                      <a:pPr marR="0" indent="0" algn="l" rtl="0">
                        <a:spcBef>
                          <a:spcPts val="0"/>
                        </a:spcBef>
                        <a:spcAft>
                          <a:spcPts val="0"/>
                        </a:spcAft>
                      </a:pPr>
                      <a:r>
                        <a:rPr lang="pt-BR" sz="800" kern="1400" dirty="0">
                          <a:solidFill>
                            <a:srgbClr val="000000"/>
                          </a:solidFill>
                          <a:latin typeface="Verdana"/>
                        </a:rPr>
                        <a:t>R8 </a:t>
                      </a:r>
                      <a:r>
                        <a:rPr lang="pt-BR" sz="800" kern="1400" dirty="0" err="1">
                          <a:solidFill>
                            <a:srgbClr val="000000"/>
                          </a:solidFill>
                          <a:latin typeface="Verdana"/>
                        </a:rPr>
                        <a:t>Director</a:t>
                      </a:r>
                      <a:r>
                        <a:rPr lang="pt-BR" sz="800" kern="1400" dirty="0">
                          <a:solidFill>
                            <a:srgbClr val="000000"/>
                          </a:solidFill>
                          <a:latin typeface="Verdana"/>
                        </a:rPr>
                        <a:t>; </a:t>
                      </a:r>
                      <a:r>
                        <a:rPr lang="pt-BR" sz="800" kern="1400" dirty="0" err="1">
                          <a:solidFill>
                            <a:srgbClr val="000000"/>
                          </a:solidFill>
                          <a:latin typeface="Verdana"/>
                        </a:rPr>
                        <a:t>A&amp;R</a:t>
                      </a:r>
                      <a:r>
                        <a:rPr lang="pt-BR" sz="800" kern="1400" dirty="0">
                          <a:solidFill>
                            <a:srgbClr val="000000"/>
                          </a:solidFill>
                          <a:latin typeface="Verdana"/>
                        </a:rPr>
                        <a:t>; </a:t>
                      </a:r>
                      <a:r>
                        <a:rPr lang="pt-BR" sz="800" kern="1400" dirty="0" err="1">
                          <a:solidFill>
                            <a:srgbClr val="000000"/>
                          </a:solidFill>
                          <a:latin typeface="Verdana"/>
                        </a:rPr>
                        <a:t>Sect</a:t>
                      </a:r>
                      <a:r>
                        <a:rPr lang="pt-BR" sz="800" kern="1400" dirty="0">
                          <a:solidFill>
                            <a:srgbClr val="000000"/>
                          </a:solidFill>
                          <a:latin typeface="Verdana"/>
                        </a:rPr>
                        <a:t>. </a:t>
                      </a:r>
                      <a:r>
                        <a:rPr lang="pt-BR" sz="800" kern="1400" dirty="0" err="1">
                          <a:solidFill>
                            <a:srgbClr val="000000"/>
                          </a:solidFill>
                          <a:latin typeface="Verdana"/>
                        </a:rPr>
                        <a:t>Dev</a:t>
                      </a:r>
                      <a:r>
                        <a:rPr lang="pt-BR" sz="800" kern="1400" dirty="0">
                          <a:solidFill>
                            <a:srgbClr val="000000"/>
                          </a:solidFill>
                          <a:latin typeface="Verdana"/>
                        </a:rPr>
                        <a:t>.</a:t>
                      </a:r>
                      <a:endParaRPr lang="pt-BR"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35,00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42,13</a:t>
                      </a:r>
                      <a:endParaRPr lang="en-GB" sz="1000" kern="1400">
                        <a:solidFill>
                          <a:srgbClr val="000000"/>
                        </a:solidFill>
                        <a:latin typeface="Times New Roman"/>
                      </a:endParaRPr>
                    </a:p>
                  </a:txBody>
                  <a:tcPr marL="68580" marR="68580" marT="0" marB="0" anchor="ctr">
                    <a:lnL>
                      <a:noFill/>
                    </a:lnL>
                    <a:lnR>
                      <a:noFill/>
                    </a:lnR>
                    <a:lnT>
                      <a:noFill/>
                    </a:lnT>
                    <a:lnB>
                      <a:noFill/>
                    </a:lnB>
                  </a:tcPr>
                </a:tc>
              </a:tr>
              <a:tr h="326692">
                <a:tc>
                  <a:txBody>
                    <a:bodyPr/>
                    <a:lstStyle/>
                    <a:p>
                      <a:pPr marR="0" indent="0" algn="l" rtl="0">
                        <a:spcBef>
                          <a:spcPts val="0"/>
                        </a:spcBef>
                        <a:spcAft>
                          <a:spcPts val="0"/>
                        </a:spcAft>
                      </a:pPr>
                      <a:r>
                        <a:rPr lang="en-GB" sz="800" kern="1400">
                          <a:solidFill>
                            <a:srgbClr val="000000"/>
                          </a:solidFill>
                          <a:latin typeface="Verdana"/>
                        </a:rPr>
                        <a:t>V.C. Strategic Planning; N&amp;A</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8,00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15,23</a:t>
                      </a:r>
                      <a:endParaRPr lang="en-GB" sz="1000" kern="1400">
                        <a:solidFill>
                          <a:srgbClr val="000000"/>
                        </a:solidFill>
                        <a:latin typeface="Times New Roman"/>
                      </a:endParaRPr>
                    </a:p>
                  </a:txBody>
                  <a:tcPr marL="68580" marR="68580" marT="0" marB="0" anchor="ctr">
                    <a:lnL>
                      <a:noFill/>
                    </a:lnL>
                    <a:lnR>
                      <a:noFill/>
                    </a:lnR>
                    <a:lnT>
                      <a:noFill/>
                    </a:lnT>
                    <a:lnB>
                      <a:noFill/>
                    </a:lnB>
                  </a:tcPr>
                </a:tc>
              </a:tr>
              <a:tr h="351539">
                <a:tc>
                  <a:txBody>
                    <a:bodyPr/>
                    <a:lstStyle/>
                    <a:p>
                      <a:pPr marR="0" indent="0" algn="l" rtl="0">
                        <a:spcBef>
                          <a:spcPts val="0"/>
                        </a:spcBef>
                        <a:spcAft>
                          <a:spcPts val="0"/>
                        </a:spcAft>
                      </a:pPr>
                      <a:r>
                        <a:rPr lang="en-GB" sz="800" kern="1400" dirty="0">
                          <a:solidFill>
                            <a:srgbClr val="000000"/>
                          </a:solidFill>
                          <a:latin typeface="Verdana"/>
                        </a:rPr>
                        <a:t>V.C. Technical Activities</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66,99</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38,53</a:t>
                      </a:r>
                      <a:endParaRPr lang="en-GB" sz="1000" kern="1400">
                        <a:solidFill>
                          <a:srgbClr val="000000"/>
                        </a:solidFill>
                        <a:latin typeface="Times New Roman"/>
                      </a:endParaRPr>
                    </a:p>
                  </a:txBody>
                  <a:tcPr marL="68580" marR="68580" marT="0" marB="0" anchor="ctr">
                    <a:lnL>
                      <a:noFill/>
                    </a:lnL>
                    <a:lnR>
                      <a:noFill/>
                    </a:lnR>
                    <a:lnT>
                      <a:noFill/>
                    </a:lnT>
                    <a:lnB>
                      <a:noFill/>
                    </a:lnB>
                  </a:tcPr>
                </a:tc>
              </a:tr>
              <a:tr h="480586">
                <a:tc>
                  <a:txBody>
                    <a:bodyPr/>
                    <a:lstStyle/>
                    <a:p>
                      <a:pPr marR="0" indent="0" algn="l" rtl="0">
                        <a:spcBef>
                          <a:spcPts val="0"/>
                        </a:spcBef>
                        <a:spcAft>
                          <a:spcPts val="0"/>
                        </a:spcAft>
                      </a:pPr>
                      <a:r>
                        <a:rPr lang="en-GB" sz="800" kern="1400">
                          <a:solidFill>
                            <a:srgbClr val="000000"/>
                          </a:solidFill>
                          <a:latin typeface="Verdana"/>
                        </a:rPr>
                        <a:t>V.C. Membership Activities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58,50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15,79</a:t>
                      </a:r>
                      <a:endParaRPr lang="en-GB" sz="1000" kern="1400">
                        <a:solidFill>
                          <a:srgbClr val="000000"/>
                        </a:solidFill>
                        <a:latin typeface="Times New Roman"/>
                      </a:endParaRPr>
                    </a:p>
                  </a:txBody>
                  <a:tcPr marL="68580" marR="68580" marT="0" marB="0" anchor="ctr">
                    <a:lnL>
                      <a:noFill/>
                    </a:lnL>
                    <a:lnR>
                      <a:noFill/>
                    </a:lnR>
                    <a:lnT>
                      <a:noFill/>
                    </a:lnT>
                    <a:lnB>
                      <a:noFill/>
                    </a:lnB>
                  </a:tcPr>
                </a:tc>
              </a:tr>
              <a:tr h="480586">
                <a:tc>
                  <a:txBody>
                    <a:bodyPr/>
                    <a:lstStyle/>
                    <a:p>
                      <a:pPr marR="0" indent="0" algn="l" rtl="0">
                        <a:spcBef>
                          <a:spcPts val="0"/>
                        </a:spcBef>
                        <a:spcAft>
                          <a:spcPts val="0"/>
                        </a:spcAft>
                      </a:pPr>
                      <a:r>
                        <a:rPr lang="en-GB" sz="800" kern="1400">
                          <a:solidFill>
                            <a:srgbClr val="000000"/>
                          </a:solidFill>
                          <a:latin typeface="Verdana"/>
                        </a:rPr>
                        <a:t>V.C. Student Activities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72,50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99,08</a:t>
                      </a:r>
                      <a:endParaRPr lang="en-GB" sz="1000" kern="1400">
                        <a:solidFill>
                          <a:srgbClr val="000000"/>
                        </a:solidFill>
                        <a:latin typeface="Times New Roman"/>
                      </a:endParaRPr>
                    </a:p>
                  </a:txBody>
                  <a:tcPr marL="68580" marR="68580" marT="0" marB="0" anchor="ctr">
                    <a:lnL>
                      <a:noFill/>
                    </a:lnL>
                    <a:lnR>
                      <a:noFill/>
                    </a:lnR>
                    <a:lnT>
                      <a:noFill/>
                    </a:lnT>
                    <a:lnB>
                      <a:noFill/>
                    </a:lnB>
                  </a:tcPr>
                </a:tc>
              </a:tr>
              <a:tr h="494054">
                <a:tc>
                  <a:txBody>
                    <a:bodyPr/>
                    <a:lstStyle/>
                    <a:p>
                      <a:pPr marR="0" indent="0" algn="l" rtl="0">
                        <a:spcBef>
                          <a:spcPts val="0"/>
                        </a:spcBef>
                        <a:spcAft>
                          <a:spcPts val="0"/>
                        </a:spcAft>
                      </a:pPr>
                      <a:r>
                        <a:rPr lang="en-GB" sz="800" kern="1400">
                          <a:solidFill>
                            <a:srgbClr val="000000"/>
                          </a:solidFill>
                          <a:latin typeface="Verdana"/>
                        </a:rPr>
                        <a:t>Region 8 Newsletter</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70,00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46,63</a:t>
                      </a:r>
                      <a:endParaRPr lang="en-GB" sz="1000" kern="1400">
                        <a:solidFill>
                          <a:srgbClr val="000000"/>
                        </a:solidFill>
                        <a:latin typeface="Times New Roman"/>
                      </a:endParaRPr>
                    </a:p>
                  </a:txBody>
                  <a:tcPr marL="68580" marR="68580" marT="0" marB="0" anchor="ctr">
                    <a:lnL>
                      <a:noFill/>
                    </a:lnL>
                    <a:lnR>
                      <a:noFill/>
                    </a:lnR>
                    <a:lnT>
                      <a:noFill/>
                    </a:lnT>
                    <a:lnB>
                      <a:noFill/>
                    </a:lnB>
                  </a:tcPr>
                </a:tc>
              </a:tr>
              <a:tr h="475278">
                <a:tc>
                  <a:txBody>
                    <a:bodyPr/>
                    <a:lstStyle/>
                    <a:p>
                      <a:pPr marR="0" indent="0" algn="l" rtl="0">
                        <a:spcBef>
                          <a:spcPts val="0"/>
                        </a:spcBef>
                        <a:spcAft>
                          <a:spcPts val="0"/>
                        </a:spcAft>
                      </a:pPr>
                      <a:r>
                        <a:rPr lang="en-GB" sz="800" kern="1400">
                          <a:solidFill>
                            <a:srgbClr val="000000"/>
                          </a:solidFill>
                          <a:latin typeface="Verdana"/>
                        </a:rPr>
                        <a:t>R8 Secretary</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7,50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3,27</a:t>
                      </a:r>
                      <a:endParaRPr lang="en-GB" sz="1000" kern="1400">
                        <a:solidFill>
                          <a:srgbClr val="000000"/>
                        </a:solidFill>
                        <a:latin typeface="Times New Roman"/>
                      </a:endParaRPr>
                    </a:p>
                  </a:txBody>
                  <a:tcPr marL="68580" marR="68580" marT="0" marB="0" anchor="ctr">
                    <a:lnL>
                      <a:noFill/>
                    </a:lnL>
                    <a:lnR>
                      <a:noFill/>
                    </a:lnR>
                    <a:lnT>
                      <a:noFill/>
                    </a:lnT>
                    <a:lnB>
                      <a:noFill/>
                    </a:lnB>
                  </a:tcPr>
                </a:tc>
              </a:tr>
              <a:tr h="512095">
                <a:tc>
                  <a:txBody>
                    <a:bodyPr/>
                    <a:lstStyle/>
                    <a:p>
                      <a:pPr marR="0" indent="0" algn="l" rtl="0">
                        <a:spcBef>
                          <a:spcPts val="0"/>
                        </a:spcBef>
                        <a:spcAft>
                          <a:spcPts val="0"/>
                        </a:spcAft>
                      </a:pPr>
                      <a:r>
                        <a:rPr lang="en-GB" sz="800" kern="1400" dirty="0">
                          <a:solidFill>
                            <a:srgbClr val="000000"/>
                          </a:solidFill>
                          <a:latin typeface="Verdana"/>
                        </a:rPr>
                        <a:t>R8 Treasurer</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7,00</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15,23</a:t>
                      </a:r>
                      <a:endParaRPr lang="en-GB" sz="1000" kern="1400">
                        <a:solidFill>
                          <a:srgbClr val="000000"/>
                        </a:solidFill>
                        <a:latin typeface="Times New Roman"/>
                      </a:endParaRPr>
                    </a:p>
                  </a:txBody>
                  <a:tcPr marL="68580" marR="68580" marT="0" marB="0" anchor="ctr">
                    <a:lnL>
                      <a:noFill/>
                    </a:lnL>
                    <a:lnR>
                      <a:noFill/>
                    </a:lnR>
                    <a:lnT>
                      <a:noFill/>
                    </a:lnT>
                    <a:lnB>
                      <a:noFill/>
                    </a:lnB>
                  </a:tcPr>
                </a:tc>
              </a:tr>
              <a:tr h="500251">
                <a:tc>
                  <a:txBody>
                    <a:bodyPr/>
                    <a:lstStyle/>
                    <a:p>
                      <a:pPr marR="0" indent="0" algn="l" rtl="0">
                        <a:spcBef>
                          <a:spcPts val="0"/>
                        </a:spcBef>
                        <a:spcAft>
                          <a:spcPts val="0"/>
                        </a:spcAft>
                      </a:pPr>
                      <a:r>
                        <a:rPr lang="en-GB" sz="800" kern="1400" dirty="0">
                          <a:solidFill>
                            <a:srgbClr val="000000"/>
                          </a:solidFill>
                          <a:latin typeface="Verdana"/>
                        </a:rPr>
                        <a:t>Venice, Riga, Lisbon 2009/2010</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50,75</a:t>
                      </a:r>
                      <a:endParaRPr lang="en-GB" sz="1000" kern="1400">
                        <a:solidFill>
                          <a:srgbClr val="000000"/>
                        </a:solidFill>
                        <a:latin typeface="Times New Roman"/>
                      </a:endParaRPr>
                    </a:p>
                  </a:txBody>
                  <a:tcPr marL="68580" marR="68580" marT="0" marB="0" anchor="ctr">
                    <a:lnL>
                      <a:noFill/>
                    </a:lnL>
                    <a:lnR>
                      <a:noFill/>
                    </a:lnR>
                    <a:lnT>
                      <a:noFill/>
                    </a:lnT>
                    <a:lnB>
                      <a:noFill/>
                    </a:lnB>
                  </a:tcPr>
                </a:tc>
              </a:tr>
              <a:tr h="413282">
                <a:tc>
                  <a:txBody>
                    <a:bodyPr/>
                    <a:lstStyle/>
                    <a:p>
                      <a:pPr marR="0" indent="0" algn="l" rtl="0">
                        <a:spcBef>
                          <a:spcPts val="0"/>
                        </a:spcBef>
                        <a:spcAft>
                          <a:spcPts val="0"/>
                        </a:spcAft>
                      </a:pPr>
                      <a:r>
                        <a:rPr lang="en-GB" sz="800" kern="1400" dirty="0">
                          <a:solidFill>
                            <a:srgbClr val="000000"/>
                          </a:solidFill>
                          <a:latin typeface="Verdana"/>
                        </a:rPr>
                        <a:t>General and B/F Expenses</a:t>
                      </a:r>
                      <a:endParaRPr lang="en-GB" sz="1000" kern="1400" dirty="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53,50</a:t>
                      </a:r>
                      <a:endParaRPr lang="en-GB" sz="1000" kern="1400">
                        <a:solidFill>
                          <a:srgbClr val="000000"/>
                        </a:solidFill>
                        <a:latin typeface="Times New Roman"/>
                      </a:endParaRPr>
                    </a:p>
                  </a:txBody>
                  <a:tcPr marL="68580" marR="68580" marT="0" marB="0" anchor="ctr">
                    <a:lnL>
                      <a:noFill/>
                    </a:lnL>
                    <a:lnR>
                      <a:noFill/>
                    </a:lnR>
                    <a:lnT>
                      <a:noFill/>
                    </a:lnT>
                    <a:lnB>
                      <a:noFill/>
                    </a:lnB>
                  </a:tcPr>
                </a:tc>
              </a:tr>
              <a:tr h="351539">
                <a:tc>
                  <a:txBody>
                    <a:bodyPr/>
                    <a:lstStyle/>
                    <a:p>
                      <a:pPr marR="0" indent="0" algn="l" rtl="0">
                        <a:spcBef>
                          <a:spcPts val="0"/>
                        </a:spcBef>
                        <a:spcAft>
                          <a:spcPts val="0"/>
                        </a:spcAft>
                      </a:pPr>
                      <a:r>
                        <a:rPr lang="en-GB" sz="800" kern="1400">
                          <a:solidFill>
                            <a:srgbClr val="000000"/>
                          </a:solidFill>
                          <a:latin typeface="Verdana"/>
                        </a:rPr>
                        <a:t>IEEE Headquarters Charges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16,37</a:t>
                      </a:r>
                      <a:endParaRPr lang="en-GB" sz="1000" kern="1400">
                        <a:solidFill>
                          <a:srgbClr val="000000"/>
                        </a:solidFill>
                        <a:latin typeface="Times New Roman"/>
                      </a:endParaRPr>
                    </a:p>
                  </a:txBody>
                  <a:tcPr marL="68580" marR="68580" marT="0" marB="0" anchor="ctr">
                    <a:lnL>
                      <a:noFill/>
                    </a:lnL>
                    <a:lnR>
                      <a:noFill/>
                    </a:lnR>
                    <a:lnT>
                      <a:noFill/>
                    </a:lnT>
                    <a:lnB>
                      <a:noFill/>
                    </a:lnB>
                  </a:tcPr>
                </a:tc>
              </a:tr>
              <a:tr h="414097">
                <a:tc>
                  <a:txBody>
                    <a:bodyPr/>
                    <a:lstStyle/>
                    <a:p>
                      <a:pPr marR="0" indent="0" algn="l" rtl="0">
                        <a:spcBef>
                          <a:spcPts val="0"/>
                        </a:spcBef>
                        <a:spcAft>
                          <a:spcPts val="0"/>
                        </a:spcAft>
                      </a:pPr>
                      <a:r>
                        <a:rPr lang="en-GB" sz="800" kern="1400">
                          <a:solidFill>
                            <a:srgbClr val="000000"/>
                          </a:solidFill>
                          <a:latin typeface="Verdana"/>
                        </a:rPr>
                        <a:t>Banking: Fees and Systems</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23,00</a:t>
                      </a:r>
                      <a:endParaRPr lang="en-GB" sz="1000" kern="1400">
                        <a:solidFill>
                          <a:srgbClr val="000000"/>
                        </a:solidFill>
                        <a:latin typeface="Times New Roman"/>
                      </a:endParaRPr>
                    </a:p>
                  </a:txBody>
                  <a:tcPr marL="68580" marR="68580" marT="0" marB="0" anchor="ctr">
                    <a:lnL>
                      <a:noFill/>
                    </a:lnL>
                    <a:lnR>
                      <a:noFill/>
                    </a:lnR>
                    <a:lnT>
                      <a:noFill/>
                    </a:lnT>
                    <a:lnB>
                      <a:noFill/>
                    </a:lnB>
                  </a:tcPr>
                </a:tc>
              </a:tr>
              <a:tr h="1373083">
                <a:tc>
                  <a:txBody>
                    <a:bodyPr/>
                    <a:lstStyle/>
                    <a:p>
                      <a:pPr marR="0" indent="0" algn="l"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txBody>
                  <a:tcPr marL="68580" marR="68580" marT="0" marB="0" anchor="ctr">
                    <a:lnL>
                      <a:noFill/>
                    </a:lnL>
                    <a:lnR>
                      <a:noFill/>
                    </a:lnR>
                    <a:lnT>
                      <a:noFill/>
                    </a:lnT>
                    <a:lnB>
                      <a:noFill/>
                    </a:lnB>
                  </a:tcPr>
                </a:tc>
                <a:tc>
                  <a:txBody>
                    <a:bodyPr/>
                    <a:lstStyle/>
                    <a:p>
                      <a:pPr marR="0" indent="0" algn="r" rtl="0">
                        <a:spcBef>
                          <a:spcPts val="0"/>
                        </a:spcBef>
                        <a:spcAft>
                          <a:spcPts val="0"/>
                        </a:spcAft>
                      </a:pPr>
                      <a:r>
                        <a:rPr lang="en-GB" sz="800" kern="1400">
                          <a:solidFill>
                            <a:srgbClr val="000000"/>
                          </a:solidFill>
                          <a:latin typeface="Verdana"/>
                        </a:rPr>
                        <a:t> </a:t>
                      </a:r>
                      <a:endParaRPr lang="en-GB" sz="1000" kern="1400">
                        <a:solidFill>
                          <a:srgbClr val="000000"/>
                        </a:solidFill>
                        <a:latin typeface="Times New Roman"/>
                      </a:endParaRPr>
                    </a:p>
                    <a:p>
                      <a:pPr marR="0" indent="0" algn="r" rtl="0">
                        <a:spcBef>
                          <a:spcPts val="0"/>
                        </a:spcBef>
                        <a:spcAft>
                          <a:spcPts val="0"/>
                        </a:spcAft>
                      </a:pPr>
                      <a:r>
                        <a:rPr lang="en-GB" sz="800" b="1" kern="1400">
                          <a:solidFill>
                            <a:srgbClr val="000000"/>
                          </a:solidFill>
                          <a:latin typeface="Verdana"/>
                        </a:rPr>
                        <a:t>770,51</a:t>
                      </a:r>
                      <a:endParaRPr lang="en-GB" sz="1000" kern="1400">
                        <a:solidFill>
                          <a:srgbClr val="000000"/>
                        </a:solidFill>
                        <a:latin typeface="Times New Roman"/>
                      </a:endParaRPr>
                    </a:p>
                  </a:txBody>
                  <a:tcPr marL="68580" marR="68580" marT="0" marB="0">
                    <a:lnL>
                      <a:noFill/>
                    </a:lnL>
                    <a:lnR>
                      <a:noFill/>
                    </a:lnR>
                    <a:lnT>
                      <a:noFill/>
                    </a:lnT>
                    <a:lnB>
                      <a:noFill/>
                    </a:lnB>
                  </a:tcPr>
                </a:tc>
                <a:tc>
                  <a:txBody>
                    <a:bodyPr/>
                    <a:lstStyle/>
                    <a:p>
                      <a:pPr marR="0" indent="0" algn="r" rtl="0">
                        <a:spcBef>
                          <a:spcPts val="0"/>
                        </a:spcBef>
                        <a:spcAft>
                          <a:spcPts val="0"/>
                        </a:spcAft>
                      </a:pPr>
                      <a:r>
                        <a:rPr lang="en-GB" sz="800" b="1" kern="1400" dirty="0">
                          <a:solidFill>
                            <a:srgbClr val="000000"/>
                          </a:solidFill>
                          <a:latin typeface="Verdana"/>
                        </a:rPr>
                        <a:t> </a:t>
                      </a:r>
                      <a:endParaRPr lang="en-GB" sz="1000" kern="1400" dirty="0">
                        <a:solidFill>
                          <a:srgbClr val="000000"/>
                        </a:solidFill>
                        <a:latin typeface="Times New Roman"/>
                      </a:endParaRPr>
                    </a:p>
                    <a:p>
                      <a:pPr marR="0" indent="0" algn="r" rtl="0">
                        <a:spcBef>
                          <a:spcPts val="0"/>
                        </a:spcBef>
                        <a:spcAft>
                          <a:spcPts val="0"/>
                        </a:spcAft>
                      </a:pPr>
                      <a:r>
                        <a:rPr lang="en-GB" sz="800" b="1" kern="1400" dirty="0">
                          <a:solidFill>
                            <a:srgbClr val="000000"/>
                          </a:solidFill>
                          <a:latin typeface="Verdana"/>
                        </a:rPr>
                        <a:t>1071,20</a:t>
                      </a:r>
                      <a:endParaRPr lang="en-GB" sz="1000" kern="1400" dirty="0">
                        <a:solidFill>
                          <a:srgbClr val="000000"/>
                        </a:solidFill>
                        <a:latin typeface="Times New Roman"/>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7443" name="Picture 3" descr="Accounts Summary Presentation Venice_Edit 1"/>
          <p:cNvPicPr>
            <a:picLocks noChangeAspect="1" noChangeArrowheads="1"/>
          </p:cNvPicPr>
          <p:nvPr/>
        </p:nvPicPr>
        <p:blipFill>
          <a:blip r:embed="rId3"/>
          <a:srcRect/>
          <a:stretch>
            <a:fillRect/>
          </a:stretch>
        </p:blipFill>
        <p:spPr bwMode="auto">
          <a:xfrm>
            <a:off x="1430338" y="355600"/>
            <a:ext cx="6281737" cy="6145213"/>
          </a:xfrm>
          <a:prstGeom prst="rect">
            <a:avLst/>
          </a:prstGeom>
          <a:noFill/>
        </p:spPr>
      </p:pic>
      <p:pic>
        <p:nvPicPr>
          <p:cNvPr id="2237445" name="Picture 5" descr="Accounts Summary Presentation Venice_Edit 2"/>
          <p:cNvPicPr>
            <a:picLocks noChangeAspect="1" noChangeArrowheads="1"/>
          </p:cNvPicPr>
          <p:nvPr/>
        </p:nvPicPr>
        <p:blipFill>
          <a:blip r:embed="rId4"/>
          <a:srcRect/>
          <a:stretch>
            <a:fillRect/>
          </a:stretch>
        </p:blipFill>
        <p:spPr bwMode="auto">
          <a:xfrm>
            <a:off x="1314450" y="1573213"/>
            <a:ext cx="6368820" cy="376905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250" name="Rectangle 2"/>
          <p:cNvSpPr>
            <a:spLocks noGrp="1" noChangeArrowheads="1"/>
          </p:cNvSpPr>
          <p:nvPr>
            <p:ph type="title"/>
          </p:nvPr>
        </p:nvSpPr>
        <p:spPr>
          <a:xfrm>
            <a:off x="838200" y="457200"/>
            <a:ext cx="7772400" cy="1143000"/>
          </a:xfrm>
        </p:spPr>
        <p:txBody>
          <a:bodyPr/>
          <a:lstStyle/>
          <a:p>
            <a:r>
              <a:rPr lang="en-GB"/>
              <a:t>The Future</a:t>
            </a:r>
          </a:p>
        </p:txBody>
      </p:sp>
      <p:sp>
        <p:nvSpPr>
          <p:cNvPr id="2229251"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29252" name="Rectangle 4"/>
          <p:cNvSpPr>
            <a:spLocks noGrp="1" noChangeArrowheads="1"/>
          </p:cNvSpPr>
          <p:nvPr>
            <p:ph type="body" idx="1"/>
          </p:nvPr>
        </p:nvSpPr>
        <p:spPr>
          <a:xfrm>
            <a:off x="685800" y="1773238"/>
            <a:ext cx="7858125" cy="4303712"/>
          </a:xfrm>
        </p:spPr>
        <p:txBody>
          <a:bodyPr/>
          <a:lstStyle/>
          <a:p>
            <a:pPr>
              <a:lnSpc>
                <a:spcPct val="50000"/>
              </a:lnSpc>
              <a:buFont typeface="Monotype Sorts" pitchFamily="2" charset="2"/>
              <a:buNone/>
            </a:pPr>
            <a:endParaRPr lang="en-GB" sz="2800" b="1">
              <a:solidFill>
                <a:srgbClr val="FF0000"/>
              </a:solidFill>
            </a:endParaRPr>
          </a:p>
          <a:p>
            <a:pPr>
              <a:lnSpc>
                <a:spcPct val="50000"/>
              </a:lnSpc>
              <a:buFont typeface="Monotype Sorts" pitchFamily="2" charset="2"/>
              <a:buNone/>
            </a:pPr>
            <a:r>
              <a:rPr lang="en-GB" sz="2800" b="1">
                <a:solidFill>
                  <a:srgbClr val="FF0000"/>
                </a:solidFill>
              </a:rPr>
              <a:t>We should seek to rebuild our Assets:</a:t>
            </a:r>
            <a:r>
              <a:rPr lang="en-GB" sz="2800" b="1"/>
              <a:t/>
            </a:r>
            <a:br>
              <a:rPr lang="en-GB" sz="2800" b="1"/>
            </a:br>
            <a:endParaRPr lang="en-GB" sz="2800" b="1"/>
          </a:p>
          <a:p>
            <a:r>
              <a:rPr lang="en-GB" sz="2800" b="1"/>
              <a:t>Cash Flow</a:t>
            </a:r>
            <a:br>
              <a:rPr lang="en-GB" sz="2800" b="1"/>
            </a:br>
            <a:endParaRPr lang="en-GB" sz="2800" b="1"/>
          </a:p>
          <a:p>
            <a:r>
              <a:rPr lang="en-GB" sz="2800" b="1"/>
              <a:t>2010 – We Should Consider a Region 8 Student Branch Congress</a:t>
            </a:r>
          </a:p>
          <a:p>
            <a:r>
              <a:rPr lang="en-GB" sz="2800" b="1"/>
              <a:t>2011 – IEEE Sections’ Congress</a:t>
            </a:r>
            <a:br>
              <a:rPr lang="en-GB" sz="2800" b="1"/>
            </a:br>
            <a:endParaRPr lang="en-GB" sz="2800" b="1"/>
          </a:p>
          <a:p>
            <a:r>
              <a:rPr lang="en-GB" sz="2800" b="1"/>
              <a:t>More Projects from Section Chairs</a:t>
            </a:r>
            <a:br>
              <a:rPr lang="en-GB" sz="2800" b="1"/>
            </a:br>
            <a:endParaRPr lang="en-GB" sz="28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5635" name="Picture 3" descr="Assessment Graphic"/>
          <p:cNvPicPr>
            <a:picLocks noChangeAspect="1" noChangeArrowheads="1"/>
          </p:cNvPicPr>
          <p:nvPr/>
        </p:nvPicPr>
        <p:blipFill>
          <a:blip r:embed="rId3"/>
          <a:srcRect/>
          <a:stretch>
            <a:fillRect/>
          </a:stretch>
        </p:blipFill>
        <p:spPr bwMode="auto">
          <a:xfrm>
            <a:off x="244475" y="1409700"/>
            <a:ext cx="8662988" cy="4087813"/>
          </a:xfrm>
          <a:prstGeom prst="rect">
            <a:avLst/>
          </a:prstGeom>
          <a:noFill/>
        </p:spPr>
      </p:pic>
      <p:sp>
        <p:nvSpPr>
          <p:cNvPr id="2245636" name="Text Box 4"/>
          <p:cNvSpPr txBox="1">
            <a:spLocks noChangeArrowheads="1"/>
          </p:cNvSpPr>
          <p:nvPr/>
        </p:nvSpPr>
        <p:spPr bwMode="auto">
          <a:xfrm>
            <a:off x="1714500" y="590550"/>
            <a:ext cx="5724525" cy="457200"/>
          </a:xfrm>
          <a:prstGeom prst="rect">
            <a:avLst/>
          </a:prstGeom>
          <a:noFill/>
          <a:ln w="9525">
            <a:noFill/>
            <a:miter lim="800000"/>
            <a:headEnd/>
            <a:tailEnd/>
          </a:ln>
          <a:effectLst/>
        </p:spPr>
        <p:txBody>
          <a:bodyPr>
            <a:spAutoFit/>
          </a:bodyPr>
          <a:lstStyle/>
          <a:p>
            <a:pPr algn="ctr">
              <a:spcBef>
                <a:spcPct val="50000"/>
              </a:spcBef>
            </a:pPr>
            <a:r>
              <a:rPr lang="en-GB" b="1">
                <a:solidFill>
                  <a:srgbClr val="FF0000"/>
                </a:solidFill>
              </a:rPr>
              <a:t>Assessment Income: 2007 and 2008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1026"/>
          <p:cNvSpPr>
            <a:spLocks noGrp="1" noChangeArrowheads="1"/>
          </p:cNvSpPr>
          <p:nvPr>
            <p:ph type="title"/>
          </p:nvPr>
        </p:nvSpPr>
        <p:spPr>
          <a:xfrm>
            <a:off x="838200" y="457200"/>
            <a:ext cx="7772400" cy="1143000"/>
          </a:xfrm>
        </p:spPr>
        <p:txBody>
          <a:bodyPr/>
          <a:lstStyle/>
          <a:p>
            <a:r>
              <a:rPr lang="en-GB"/>
              <a:t>IEEE Region 8</a:t>
            </a:r>
          </a:p>
        </p:txBody>
      </p:sp>
      <p:sp>
        <p:nvSpPr>
          <p:cNvPr id="1803269" name="Rectangle 1029"/>
          <p:cNvSpPr>
            <a:spLocks noGrp="1" noChangeArrowheads="1"/>
          </p:cNvSpPr>
          <p:nvPr>
            <p:ph type="body" idx="1"/>
          </p:nvPr>
        </p:nvSpPr>
        <p:spPr>
          <a:xfrm>
            <a:off x="739775" y="2444750"/>
            <a:ext cx="7653338" cy="3113088"/>
          </a:xfrm>
        </p:spPr>
        <p:txBody>
          <a:bodyPr/>
          <a:lstStyle/>
          <a:p>
            <a:pPr>
              <a:lnSpc>
                <a:spcPct val="75000"/>
              </a:lnSpc>
            </a:pPr>
            <a:r>
              <a:rPr lang="en-GB" sz="2800" b="1"/>
              <a:t>To Report on the Financial Position</a:t>
            </a:r>
            <a:br>
              <a:rPr lang="en-GB" sz="2800" b="1"/>
            </a:br>
            <a:r>
              <a:rPr lang="en-GB" sz="2800" b="1"/>
              <a:t/>
            </a:r>
            <a:br>
              <a:rPr lang="en-GB" sz="2800" b="1"/>
            </a:br>
            <a:r>
              <a:rPr lang="en-GB" sz="2800" b="1"/>
              <a:t>at the end of the year 2008</a:t>
            </a:r>
          </a:p>
          <a:p>
            <a:pPr>
              <a:buFont typeface="Monotype Sorts" pitchFamily="2" charset="2"/>
              <a:buNone/>
            </a:pPr>
            <a:endParaRPr lang="en-GB" sz="2800" b="1"/>
          </a:p>
          <a:p>
            <a:pPr>
              <a:lnSpc>
                <a:spcPct val="75000"/>
              </a:lnSpc>
            </a:pPr>
            <a:r>
              <a:rPr lang="en-GB" sz="2800" b="1"/>
              <a:t>To Present a Budget Proposal for the </a:t>
            </a:r>
            <a:br>
              <a:rPr lang="en-GB" sz="2800" b="1"/>
            </a:br>
            <a:r>
              <a:rPr lang="en-GB" sz="2800" b="1"/>
              <a:t/>
            </a:r>
            <a:br>
              <a:rPr lang="en-GB" sz="2800" b="1"/>
            </a:br>
            <a:r>
              <a:rPr lang="en-GB" sz="2800" b="1"/>
              <a:t>Year: 2009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1538" name="Rectangle 2"/>
          <p:cNvSpPr>
            <a:spLocks noGrp="1" noChangeArrowheads="1"/>
          </p:cNvSpPr>
          <p:nvPr>
            <p:ph type="title"/>
          </p:nvPr>
        </p:nvSpPr>
        <p:spPr>
          <a:xfrm>
            <a:off x="838200" y="457200"/>
            <a:ext cx="7772400" cy="1143000"/>
          </a:xfrm>
        </p:spPr>
        <p:txBody>
          <a:bodyPr/>
          <a:lstStyle/>
          <a:p>
            <a:r>
              <a:rPr lang="en-GB"/>
              <a:t>The Future</a:t>
            </a:r>
          </a:p>
        </p:txBody>
      </p:sp>
      <p:sp>
        <p:nvSpPr>
          <p:cNvPr id="2241539"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41540" name="Rectangle 4"/>
          <p:cNvSpPr>
            <a:spLocks noGrp="1" noChangeArrowheads="1"/>
          </p:cNvSpPr>
          <p:nvPr>
            <p:ph type="body" idx="1"/>
          </p:nvPr>
        </p:nvSpPr>
        <p:spPr>
          <a:xfrm>
            <a:off x="685800" y="1773238"/>
            <a:ext cx="7858125" cy="4303712"/>
          </a:xfrm>
        </p:spPr>
        <p:txBody>
          <a:bodyPr/>
          <a:lstStyle/>
          <a:p>
            <a:pPr>
              <a:lnSpc>
                <a:spcPct val="50000"/>
              </a:lnSpc>
              <a:buFont typeface="Monotype Sorts" pitchFamily="2" charset="2"/>
              <a:buNone/>
            </a:pPr>
            <a:endParaRPr lang="en-GB" sz="2800" b="1">
              <a:solidFill>
                <a:srgbClr val="FF0000"/>
              </a:solidFill>
            </a:endParaRPr>
          </a:p>
          <a:p>
            <a:pPr>
              <a:lnSpc>
                <a:spcPct val="50000"/>
              </a:lnSpc>
              <a:buFont typeface="Monotype Sorts" pitchFamily="2" charset="2"/>
              <a:buNone/>
            </a:pPr>
            <a:r>
              <a:rPr lang="en-GB" sz="2800" b="1">
                <a:solidFill>
                  <a:srgbClr val="FF0000"/>
                </a:solidFill>
              </a:rPr>
              <a:t>We should seek to rebuild our Assets:</a:t>
            </a:r>
            <a:r>
              <a:rPr lang="en-GB" sz="2800" b="1"/>
              <a:t/>
            </a:r>
            <a:br>
              <a:rPr lang="en-GB" sz="2800" b="1"/>
            </a:br>
            <a:endParaRPr lang="en-GB" sz="2800" b="1"/>
          </a:p>
          <a:p>
            <a:r>
              <a:rPr lang="en-GB" sz="2800" b="1"/>
              <a:t>Cash Flow</a:t>
            </a:r>
            <a:br>
              <a:rPr lang="en-GB" sz="2800" b="1"/>
            </a:br>
            <a:endParaRPr lang="en-GB" sz="2800" b="1"/>
          </a:p>
          <a:p>
            <a:r>
              <a:rPr lang="en-GB" sz="2800" b="1"/>
              <a:t>2010 – We Should Consider a Region 8 Student Branch Congress</a:t>
            </a:r>
          </a:p>
          <a:p>
            <a:r>
              <a:rPr lang="en-GB" sz="2800" b="1"/>
              <a:t>2011 – IEEE Sections’ Congress</a:t>
            </a:r>
            <a:br>
              <a:rPr lang="en-GB" sz="2800" b="1"/>
            </a:br>
            <a:endParaRPr lang="en-GB" sz="2800" b="1"/>
          </a:p>
          <a:p>
            <a:r>
              <a:rPr lang="en-GB" sz="2800" b="1"/>
              <a:t>More Projects from Section Chairs</a:t>
            </a:r>
            <a:br>
              <a:rPr lang="en-GB" sz="2800" b="1"/>
            </a:br>
            <a:endParaRPr lang="en-GB" sz="28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1778" name="Rectangle 2"/>
          <p:cNvSpPr>
            <a:spLocks noGrp="1" noChangeArrowheads="1"/>
          </p:cNvSpPr>
          <p:nvPr>
            <p:ph type="title"/>
          </p:nvPr>
        </p:nvSpPr>
        <p:spPr>
          <a:xfrm>
            <a:off x="838200" y="457200"/>
            <a:ext cx="7772400" cy="1143000"/>
          </a:xfrm>
        </p:spPr>
        <p:txBody>
          <a:bodyPr/>
          <a:lstStyle/>
          <a:p>
            <a:r>
              <a:rPr lang="en-GB"/>
              <a:t>A Budget for 2009</a:t>
            </a:r>
          </a:p>
        </p:txBody>
      </p:sp>
      <p:sp>
        <p:nvSpPr>
          <p:cNvPr id="2251779"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51780" name="Rectangle 4"/>
          <p:cNvSpPr>
            <a:spLocks noGrp="1" noChangeArrowheads="1"/>
          </p:cNvSpPr>
          <p:nvPr>
            <p:ph type="body" idx="1"/>
          </p:nvPr>
        </p:nvSpPr>
        <p:spPr>
          <a:xfrm>
            <a:off x="685800" y="1773238"/>
            <a:ext cx="7858125" cy="4303712"/>
          </a:xfrm>
        </p:spPr>
        <p:txBody>
          <a:bodyPr/>
          <a:lstStyle/>
          <a:p>
            <a:pPr>
              <a:lnSpc>
                <a:spcPct val="50000"/>
              </a:lnSpc>
              <a:buFont typeface="Monotype Sorts" pitchFamily="2" charset="2"/>
              <a:buNone/>
            </a:pPr>
            <a:endParaRPr lang="en-GB" sz="2800" b="1">
              <a:solidFill>
                <a:srgbClr val="FF0000"/>
              </a:solidFill>
            </a:endParaRPr>
          </a:p>
          <a:p>
            <a:pPr>
              <a:lnSpc>
                <a:spcPct val="50000"/>
              </a:lnSpc>
              <a:buFont typeface="Monotype Sorts" pitchFamily="2" charset="2"/>
              <a:buNone/>
            </a:pPr>
            <a:endParaRPr lang="en-GB" sz="2800" b="1">
              <a:solidFill>
                <a:srgbClr val="FF0000"/>
              </a:solidFill>
            </a:endParaRPr>
          </a:p>
          <a:p>
            <a:pPr>
              <a:lnSpc>
                <a:spcPct val="50000"/>
              </a:lnSpc>
              <a:buFont typeface="Monotype Sorts" pitchFamily="2" charset="2"/>
              <a:buNone/>
            </a:pPr>
            <a:r>
              <a:rPr lang="en-GB" sz="2800" b="1">
                <a:solidFill>
                  <a:srgbClr val="FF0000"/>
                </a:solidFill>
              </a:rPr>
              <a:t>The Issues:</a:t>
            </a:r>
            <a:r>
              <a:rPr lang="en-GB" sz="2800" b="1"/>
              <a:t/>
            </a:r>
            <a:br>
              <a:rPr lang="en-GB" sz="2800" b="1"/>
            </a:br>
            <a:endParaRPr lang="en-GB" sz="2800" b="1"/>
          </a:p>
          <a:p>
            <a:pPr>
              <a:lnSpc>
                <a:spcPct val="50000"/>
              </a:lnSpc>
              <a:buFont typeface="Monotype Sorts" pitchFamily="2" charset="2"/>
              <a:buNone/>
            </a:pPr>
            <a:endParaRPr lang="en-GB" sz="2800" b="1"/>
          </a:p>
          <a:p>
            <a:r>
              <a:rPr lang="en-GB" sz="2800" b="1"/>
              <a:t>Regional Development</a:t>
            </a:r>
            <a:br>
              <a:rPr lang="en-GB" sz="2800" b="1"/>
            </a:br>
            <a:r>
              <a:rPr lang="en-GB" sz="2800" b="1"/>
              <a:t>vs</a:t>
            </a:r>
          </a:p>
          <a:p>
            <a:r>
              <a:rPr lang="en-GB" sz="2800" b="1"/>
              <a:t>Cut Costs</a:t>
            </a:r>
            <a:br>
              <a:rPr lang="en-GB" sz="2800" b="1"/>
            </a:br>
            <a:endParaRPr lang="en-GB" sz="2800" b="1"/>
          </a:p>
        </p:txBody>
      </p:sp>
      <p:pic>
        <p:nvPicPr>
          <p:cNvPr id="2251781" name="Picture 5" descr="j0300840"/>
          <p:cNvPicPr>
            <a:picLocks noChangeAspect="1" noChangeArrowheads="1"/>
          </p:cNvPicPr>
          <p:nvPr/>
        </p:nvPicPr>
        <p:blipFill>
          <a:blip r:embed="rId3"/>
          <a:srcRect/>
          <a:stretch>
            <a:fillRect/>
          </a:stretch>
        </p:blipFill>
        <p:spPr bwMode="auto">
          <a:xfrm>
            <a:off x="6111875" y="3130550"/>
            <a:ext cx="1814513" cy="15287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26" name="Rectangle 2"/>
          <p:cNvSpPr>
            <a:spLocks noGrp="1" noChangeArrowheads="1"/>
          </p:cNvSpPr>
          <p:nvPr>
            <p:ph type="title"/>
          </p:nvPr>
        </p:nvSpPr>
        <p:spPr>
          <a:xfrm>
            <a:off x="838200" y="457200"/>
            <a:ext cx="7772400" cy="1143000"/>
          </a:xfrm>
        </p:spPr>
        <p:txBody>
          <a:bodyPr/>
          <a:lstStyle/>
          <a:p>
            <a:r>
              <a:rPr lang="en-GB"/>
              <a:t>A Budget for 2009</a:t>
            </a:r>
          </a:p>
        </p:txBody>
      </p:sp>
      <p:sp>
        <p:nvSpPr>
          <p:cNvPr id="2253827"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53828" name="Rectangle 4"/>
          <p:cNvSpPr>
            <a:spLocks noGrp="1" noChangeArrowheads="1"/>
          </p:cNvSpPr>
          <p:nvPr>
            <p:ph type="body" idx="1"/>
          </p:nvPr>
        </p:nvSpPr>
        <p:spPr>
          <a:xfrm>
            <a:off x="647700" y="1839913"/>
            <a:ext cx="7858125" cy="4303712"/>
          </a:xfrm>
        </p:spPr>
        <p:txBody>
          <a:bodyPr/>
          <a:lstStyle/>
          <a:p>
            <a:pPr>
              <a:lnSpc>
                <a:spcPct val="50000"/>
              </a:lnSpc>
              <a:buFont typeface="Monotype Sorts" pitchFamily="2" charset="2"/>
              <a:buNone/>
            </a:pPr>
            <a:endParaRPr lang="en-GB" sz="2800" b="1">
              <a:solidFill>
                <a:srgbClr val="FF0000"/>
              </a:solidFill>
            </a:endParaRPr>
          </a:p>
          <a:p>
            <a:pPr>
              <a:lnSpc>
                <a:spcPct val="50000"/>
              </a:lnSpc>
              <a:buFont typeface="Monotype Sorts" pitchFamily="2" charset="2"/>
              <a:buNone/>
            </a:pPr>
            <a:r>
              <a:rPr lang="en-GB" sz="2800" b="1">
                <a:solidFill>
                  <a:srgbClr val="FF0000"/>
                </a:solidFill>
              </a:rPr>
              <a:t>Proposal:</a:t>
            </a:r>
            <a:r>
              <a:rPr lang="en-GB" sz="2800" b="1"/>
              <a:t/>
            </a:r>
            <a:br>
              <a:rPr lang="en-GB" sz="2800" b="1"/>
            </a:br>
            <a:endParaRPr lang="en-GB" sz="2800" b="1"/>
          </a:p>
          <a:p>
            <a:r>
              <a:rPr lang="en-GB" sz="2800" b="1"/>
              <a:t>Reduce Budget</a:t>
            </a:r>
            <a:br>
              <a:rPr lang="en-GB" sz="2800" b="1"/>
            </a:br>
            <a:r>
              <a:rPr lang="en-GB" sz="2800" b="1"/>
              <a:t>and</a:t>
            </a:r>
          </a:p>
          <a:p>
            <a:r>
              <a:rPr lang="en-GB" sz="2800" b="1"/>
              <a:t>Change Emphasis</a:t>
            </a:r>
            <a:br>
              <a:rPr lang="en-GB" sz="2800" b="1"/>
            </a:br>
            <a:endParaRPr lang="en-GB" sz="2800" b="1"/>
          </a:p>
          <a:p>
            <a:pPr>
              <a:lnSpc>
                <a:spcPct val="70000"/>
              </a:lnSpc>
              <a:buFont typeface="Monotype Sorts" pitchFamily="2" charset="2"/>
              <a:buNone/>
            </a:pPr>
            <a:r>
              <a:rPr lang="en-GB" sz="2800" b="1">
                <a:solidFill>
                  <a:srgbClr val="FF0000"/>
                </a:solidFill>
              </a:rPr>
              <a:t>Concern:</a:t>
            </a:r>
            <a:br>
              <a:rPr lang="en-GB" sz="2800" b="1">
                <a:solidFill>
                  <a:srgbClr val="FF0000"/>
                </a:solidFill>
              </a:rPr>
            </a:br>
            <a:endParaRPr lang="en-GB" sz="2800" b="1">
              <a:solidFill>
                <a:srgbClr val="FF0000"/>
              </a:solidFill>
            </a:endParaRPr>
          </a:p>
          <a:p>
            <a:r>
              <a:rPr lang="en-GB" sz="2800" b="1">
                <a:solidFill>
                  <a:srgbClr val="161C9A"/>
                </a:solidFill>
              </a:rPr>
              <a:t>Membership Retention</a:t>
            </a:r>
          </a:p>
        </p:txBody>
      </p:sp>
      <p:pic>
        <p:nvPicPr>
          <p:cNvPr id="2253829" name="Picture 5" descr="j0300840"/>
          <p:cNvPicPr>
            <a:picLocks noChangeAspect="1" noChangeArrowheads="1"/>
          </p:cNvPicPr>
          <p:nvPr/>
        </p:nvPicPr>
        <p:blipFill>
          <a:blip r:embed="rId3"/>
          <a:srcRect/>
          <a:stretch>
            <a:fillRect/>
          </a:stretch>
        </p:blipFill>
        <p:spPr bwMode="auto">
          <a:xfrm>
            <a:off x="6111875" y="3130550"/>
            <a:ext cx="1814513" cy="15287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0350" name="Picture 14" descr="Region 8_2009 Budget_JM_Edit_Income"/>
          <p:cNvPicPr>
            <a:picLocks noChangeAspect="1" noChangeArrowheads="1"/>
          </p:cNvPicPr>
          <p:nvPr/>
        </p:nvPicPr>
        <p:blipFill>
          <a:blip r:embed="rId3"/>
          <a:srcRect/>
          <a:stretch>
            <a:fillRect/>
          </a:stretch>
        </p:blipFill>
        <p:spPr bwMode="auto">
          <a:xfrm>
            <a:off x="234950" y="536575"/>
            <a:ext cx="5859463" cy="5708650"/>
          </a:xfrm>
          <a:prstGeom prst="rect">
            <a:avLst/>
          </a:prstGeom>
          <a:noFill/>
        </p:spPr>
      </p:pic>
      <p:sp>
        <p:nvSpPr>
          <p:cNvPr id="2190351" name="Text Box 15"/>
          <p:cNvSpPr txBox="1">
            <a:spLocks noChangeArrowheads="1"/>
          </p:cNvSpPr>
          <p:nvPr/>
        </p:nvSpPr>
        <p:spPr bwMode="auto">
          <a:xfrm>
            <a:off x="6315075" y="2571750"/>
            <a:ext cx="2533650" cy="2027238"/>
          </a:xfrm>
          <a:prstGeom prst="rect">
            <a:avLst/>
          </a:prstGeom>
          <a:solidFill>
            <a:srgbClr val="FCFDD7"/>
          </a:solidFill>
          <a:ln w="9525">
            <a:solidFill>
              <a:srgbClr val="1C24C4"/>
            </a:solidFill>
            <a:miter lim="800000"/>
            <a:headEnd/>
            <a:tailEnd/>
          </a:ln>
          <a:effectLst/>
        </p:spPr>
        <p:txBody>
          <a:bodyPr>
            <a:spAutoFit/>
          </a:bodyPr>
          <a:lstStyle/>
          <a:p>
            <a:pPr>
              <a:spcBef>
                <a:spcPct val="50000"/>
              </a:spcBef>
            </a:pPr>
            <a:r>
              <a:rPr lang="en-GB" sz="1800" b="1" dirty="0"/>
              <a:t>Budget 2002: $607:90K</a:t>
            </a:r>
          </a:p>
          <a:p>
            <a:pPr>
              <a:spcBef>
                <a:spcPct val="50000"/>
              </a:spcBef>
            </a:pPr>
            <a:r>
              <a:rPr lang="en-GB" sz="1800" b="1" dirty="0"/>
              <a:t>Budget 2005: $688:85K</a:t>
            </a:r>
          </a:p>
          <a:p>
            <a:pPr>
              <a:spcBef>
                <a:spcPct val="50000"/>
              </a:spcBef>
            </a:pPr>
            <a:r>
              <a:rPr lang="en-GB" sz="1800" b="1" dirty="0"/>
              <a:t>Budget 2007: $632:00K</a:t>
            </a:r>
          </a:p>
          <a:p>
            <a:pPr>
              <a:spcBef>
                <a:spcPct val="50000"/>
              </a:spcBef>
            </a:pPr>
            <a:r>
              <a:rPr lang="en-GB" sz="1800" b="1" dirty="0"/>
              <a:t>Budget 2008: $770,51K</a:t>
            </a:r>
          </a:p>
          <a:p>
            <a:pPr>
              <a:spcBef>
                <a:spcPct val="50000"/>
              </a:spcBef>
            </a:pPr>
            <a:r>
              <a:rPr lang="en-GB" sz="1800" b="1" dirty="0">
                <a:solidFill>
                  <a:srgbClr val="FF0000"/>
                </a:solidFill>
              </a:rPr>
              <a:t>Budget 2009: $563,00K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0350" name="Picture 14" descr="Region 8_2009 Budget_JM_Edit_Income"/>
          <p:cNvPicPr>
            <a:picLocks noChangeAspect="1" noChangeArrowheads="1"/>
          </p:cNvPicPr>
          <p:nvPr/>
        </p:nvPicPr>
        <p:blipFill>
          <a:blip r:embed="rId3"/>
          <a:srcRect/>
          <a:stretch>
            <a:fillRect/>
          </a:stretch>
        </p:blipFill>
        <p:spPr bwMode="auto">
          <a:xfrm>
            <a:off x="234950" y="536575"/>
            <a:ext cx="5859463" cy="5708650"/>
          </a:xfrm>
          <a:prstGeom prst="rect">
            <a:avLst/>
          </a:prstGeom>
          <a:noFill/>
        </p:spPr>
      </p:pic>
      <p:sp>
        <p:nvSpPr>
          <p:cNvPr id="2190351" name="Text Box 15"/>
          <p:cNvSpPr txBox="1">
            <a:spLocks noChangeArrowheads="1"/>
          </p:cNvSpPr>
          <p:nvPr/>
        </p:nvSpPr>
        <p:spPr bwMode="auto">
          <a:xfrm>
            <a:off x="3800475" y="1495425"/>
            <a:ext cx="4895850" cy="3970318"/>
          </a:xfrm>
          <a:prstGeom prst="rect">
            <a:avLst/>
          </a:prstGeom>
          <a:solidFill>
            <a:srgbClr val="FCFDD7"/>
          </a:solidFill>
          <a:ln w="9525">
            <a:solidFill>
              <a:srgbClr val="1C24C4"/>
            </a:solidFill>
            <a:miter lim="800000"/>
            <a:headEnd/>
            <a:tailEnd/>
          </a:ln>
          <a:effectLst/>
        </p:spPr>
        <p:txBody>
          <a:bodyPr wrap="square">
            <a:spAutoFit/>
          </a:bodyPr>
          <a:lstStyle/>
          <a:p>
            <a:pPr>
              <a:spcBef>
                <a:spcPct val="50000"/>
              </a:spcBef>
            </a:pPr>
            <a:r>
              <a:rPr lang="en-GB" sz="3600" b="1" dirty="0"/>
              <a:t>Budget 2002: $607:90K</a:t>
            </a:r>
          </a:p>
          <a:p>
            <a:pPr>
              <a:spcBef>
                <a:spcPct val="50000"/>
              </a:spcBef>
            </a:pPr>
            <a:r>
              <a:rPr lang="en-GB" sz="3600" b="1" dirty="0"/>
              <a:t>Budget 2005: $688:85K</a:t>
            </a:r>
          </a:p>
          <a:p>
            <a:pPr>
              <a:spcBef>
                <a:spcPct val="50000"/>
              </a:spcBef>
            </a:pPr>
            <a:r>
              <a:rPr lang="en-GB" sz="3600" b="1" dirty="0"/>
              <a:t>Budget 2007: $632:00K</a:t>
            </a:r>
          </a:p>
          <a:p>
            <a:pPr>
              <a:spcBef>
                <a:spcPct val="50000"/>
              </a:spcBef>
            </a:pPr>
            <a:r>
              <a:rPr lang="en-GB" sz="3600" b="1" dirty="0"/>
              <a:t>Budget 2008: $770,51K</a:t>
            </a:r>
          </a:p>
          <a:p>
            <a:pPr>
              <a:spcBef>
                <a:spcPct val="50000"/>
              </a:spcBef>
            </a:pPr>
            <a:r>
              <a:rPr lang="en-GB" sz="3600" b="1" dirty="0">
                <a:solidFill>
                  <a:srgbClr val="FF0000"/>
                </a:solidFill>
              </a:rPr>
              <a:t>Budget 2009: $563,00K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9971" name="Picture 3" descr="Region 8_2009 Budget_JM_Edit_Expenses"/>
          <p:cNvPicPr>
            <a:picLocks noChangeAspect="1" noChangeArrowheads="1"/>
          </p:cNvPicPr>
          <p:nvPr/>
        </p:nvPicPr>
        <p:blipFill>
          <a:blip r:embed="rId3"/>
          <a:srcRect/>
          <a:stretch>
            <a:fillRect/>
          </a:stretch>
        </p:blipFill>
        <p:spPr bwMode="auto">
          <a:xfrm>
            <a:off x="2200275" y="569913"/>
            <a:ext cx="6675438" cy="5727700"/>
          </a:xfrm>
          <a:prstGeom prst="rect">
            <a:avLst/>
          </a:prstGeom>
          <a:noFill/>
        </p:spPr>
      </p:pic>
      <p:sp>
        <p:nvSpPr>
          <p:cNvPr id="2259972" name="Text Box 4"/>
          <p:cNvSpPr txBox="1">
            <a:spLocks noChangeArrowheads="1"/>
          </p:cNvSpPr>
          <p:nvPr/>
        </p:nvSpPr>
        <p:spPr bwMode="auto">
          <a:xfrm>
            <a:off x="180975" y="1771650"/>
            <a:ext cx="2533650" cy="2025650"/>
          </a:xfrm>
          <a:prstGeom prst="rect">
            <a:avLst/>
          </a:prstGeom>
          <a:solidFill>
            <a:srgbClr val="FCFDD7"/>
          </a:solidFill>
          <a:ln w="9525">
            <a:solidFill>
              <a:srgbClr val="1C24C4"/>
            </a:solidFill>
            <a:miter lim="800000"/>
            <a:headEnd/>
            <a:tailEnd/>
          </a:ln>
          <a:effectLst/>
        </p:spPr>
        <p:txBody>
          <a:bodyPr>
            <a:spAutoFit/>
          </a:bodyPr>
          <a:lstStyle/>
          <a:p>
            <a:pPr>
              <a:spcBef>
                <a:spcPct val="50000"/>
              </a:spcBef>
            </a:pPr>
            <a:r>
              <a:rPr lang="en-GB" sz="1800" b="1"/>
              <a:t>Emphasis towards Technical Activity.</a:t>
            </a:r>
          </a:p>
          <a:p>
            <a:pPr>
              <a:spcBef>
                <a:spcPct val="50000"/>
              </a:spcBef>
            </a:pPr>
            <a:r>
              <a:rPr lang="en-GB" sz="1800" b="1"/>
              <a:t>Small reduction in Membership Activity.</a:t>
            </a:r>
          </a:p>
          <a:p>
            <a:pPr>
              <a:spcBef>
                <a:spcPct val="50000"/>
              </a:spcBef>
            </a:pPr>
            <a:r>
              <a:rPr lang="en-GB" sz="1800" b="1"/>
              <a:t>Student Activity will be large in 2010.</a:t>
            </a:r>
            <a:endParaRPr lang="en-GB" sz="1800" b="1">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9971" name="Picture 3" descr="Region 8_2009 Budget_JM_Edit_Expenses"/>
          <p:cNvPicPr>
            <a:picLocks noChangeAspect="1" noChangeArrowheads="1"/>
          </p:cNvPicPr>
          <p:nvPr/>
        </p:nvPicPr>
        <p:blipFill>
          <a:blip r:embed="rId3"/>
          <a:srcRect/>
          <a:stretch>
            <a:fillRect/>
          </a:stretch>
        </p:blipFill>
        <p:spPr bwMode="auto">
          <a:xfrm>
            <a:off x="2200275" y="569913"/>
            <a:ext cx="6675438" cy="5727700"/>
          </a:xfrm>
          <a:prstGeom prst="rect">
            <a:avLst/>
          </a:prstGeom>
          <a:noFill/>
        </p:spPr>
      </p:pic>
      <p:sp>
        <p:nvSpPr>
          <p:cNvPr id="2259972" name="Text Box 4"/>
          <p:cNvSpPr txBox="1">
            <a:spLocks noChangeArrowheads="1"/>
          </p:cNvSpPr>
          <p:nvPr/>
        </p:nvSpPr>
        <p:spPr bwMode="auto">
          <a:xfrm>
            <a:off x="371475" y="1409700"/>
            <a:ext cx="5191126" cy="3970318"/>
          </a:xfrm>
          <a:prstGeom prst="rect">
            <a:avLst/>
          </a:prstGeom>
          <a:solidFill>
            <a:srgbClr val="FCFDD7"/>
          </a:solidFill>
          <a:ln w="9525">
            <a:solidFill>
              <a:srgbClr val="1C24C4"/>
            </a:solidFill>
            <a:miter lim="800000"/>
            <a:headEnd/>
            <a:tailEnd/>
          </a:ln>
          <a:effectLst/>
        </p:spPr>
        <p:txBody>
          <a:bodyPr wrap="square">
            <a:spAutoFit/>
          </a:bodyPr>
          <a:lstStyle/>
          <a:p>
            <a:pPr>
              <a:spcBef>
                <a:spcPct val="50000"/>
              </a:spcBef>
            </a:pPr>
            <a:r>
              <a:rPr lang="en-GB" sz="3600" b="1" dirty="0"/>
              <a:t>Emphasis towards Technical Activity.</a:t>
            </a:r>
          </a:p>
          <a:p>
            <a:pPr>
              <a:spcBef>
                <a:spcPct val="50000"/>
              </a:spcBef>
            </a:pPr>
            <a:r>
              <a:rPr lang="en-GB" sz="3600" b="1" dirty="0"/>
              <a:t>Small reduction in Membership Activity.</a:t>
            </a:r>
          </a:p>
          <a:p>
            <a:pPr>
              <a:spcBef>
                <a:spcPct val="50000"/>
              </a:spcBef>
            </a:pPr>
            <a:r>
              <a:rPr lang="en-GB" sz="3600" b="1" dirty="0"/>
              <a:t>Student Activity will be large in 2010.</a:t>
            </a:r>
            <a:endParaRPr lang="en-GB" sz="36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101" name="Rectangle 5"/>
          <p:cNvSpPr>
            <a:spLocks noGrp="1" noChangeArrowheads="1"/>
          </p:cNvSpPr>
          <p:nvPr>
            <p:ph type="body" idx="1"/>
          </p:nvPr>
        </p:nvSpPr>
        <p:spPr>
          <a:xfrm>
            <a:off x="685800" y="3357563"/>
            <a:ext cx="7989888" cy="2509837"/>
          </a:xfrm>
        </p:spPr>
        <p:txBody>
          <a:bodyPr/>
          <a:lstStyle/>
          <a:p>
            <a:pPr marL="2062163" indent="-2062163" algn="ctr">
              <a:buFont typeface="Monotype Sorts" pitchFamily="2" charset="2"/>
              <a:buNone/>
            </a:pPr>
            <a:r>
              <a:rPr lang="en-GB" sz="4000" b="1"/>
              <a:t>Thank You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p:cNvSpPr>
            <a:spLocks noGrp="1" noChangeArrowheads="1"/>
          </p:cNvSpPr>
          <p:nvPr>
            <p:ph type="title"/>
          </p:nvPr>
        </p:nvSpPr>
        <p:spPr>
          <a:xfrm>
            <a:off x="838200" y="457200"/>
            <a:ext cx="7772400" cy="1143000"/>
          </a:xfrm>
        </p:spPr>
        <p:txBody>
          <a:bodyPr/>
          <a:lstStyle/>
          <a:p>
            <a:r>
              <a:rPr lang="en-GB"/>
              <a:t>Housekeeping</a:t>
            </a:r>
          </a:p>
        </p:txBody>
      </p:sp>
      <p:sp>
        <p:nvSpPr>
          <p:cNvPr id="2049027" name="Rectangle 3"/>
          <p:cNvSpPr>
            <a:spLocks noGrp="1" noChangeArrowheads="1"/>
          </p:cNvSpPr>
          <p:nvPr>
            <p:ph type="body" idx="1"/>
          </p:nvPr>
        </p:nvSpPr>
        <p:spPr>
          <a:xfrm>
            <a:off x="577850" y="1930400"/>
            <a:ext cx="7993063" cy="4002088"/>
          </a:xfrm>
        </p:spPr>
        <p:txBody>
          <a:bodyPr/>
          <a:lstStyle/>
          <a:p>
            <a:pPr>
              <a:lnSpc>
                <a:spcPct val="60000"/>
              </a:lnSpc>
            </a:pPr>
            <a:endParaRPr lang="en-GB" sz="2800" b="1"/>
          </a:p>
          <a:p>
            <a:pPr>
              <a:lnSpc>
                <a:spcPct val="60000"/>
              </a:lnSpc>
            </a:pPr>
            <a:r>
              <a:rPr lang="en-GB" sz="2800" b="1"/>
              <a:t>Expense Claims: Region 8 Expense Report</a:t>
            </a:r>
            <a:br>
              <a:rPr lang="en-GB" sz="2800" b="1"/>
            </a:br>
            <a:r>
              <a:rPr lang="en-GB" sz="2800" b="1"/>
              <a:t/>
            </a:r>
            <a:br>
              <a:rPr lang="en-GB" sz="2800" b="1"/>
            </a:br>
            <a:r>
              <a:rPr lang="en-GB" sz="2800" b="1"/>
              <a:t>is on the Web Site and I can send a copy</a:t>
            </a:r>
          </a:p>
          <a:p>
            <a:pPr>
              <a:buFont typeface="Monotype Sorts" pitchFamily="2" charset="2"/>
              <a:buNone/>
            </a:pPr>
            <a:endParaRPr lang="en-GB" sz="1800" b="1"/>
          </a:p>
          <a:p>
            <a:pPr>
              <a:lnSpc>
                <a:spcPct val="80000"/>
              </a:lnSpc>
            </a:pPr>
            <a:r>
              <a:rPr lang="en-GB" sz="2800" b="1"/>
              <a:t>Send your claim to the Treasurer by email</a:t>
            </a:r>
          </a:p>
          <a:p>
            <a:pPr>
              <a:lnSpc>
                <a:spcPct val="80000"/>
              </a:lnSpc>
              <a:buFont typeface="Monotype Sorts" pitchFamily="2" charset="2"/>
              <a:buNone/>
            </a:pPr>
            <a:endParaRPr lang="en-GB" sz="2800" b="1"/>
          </a:p>
          <a:p>
            <a:pPr>
              <a:lnSpc>
                <a:spcPct val="60000"/>
              </a:lnSpc>
            </a:pPr>
            <a:r>
              <a:rPr lang="en-GB" sz="2800" b="1"/>
              <a:t>Documents and vouchers supporting a</a:t>
            </a:r>
            <a:br>
              <a:rPr lang="en-GB" sz="2800" b="1"/>
            </a:br>
            <a:r>
              <a:rPr lang="en-GB" sz="2800" b="1"/>
              <a:t/>
            </a:r>
            <a:br>
              <a:rPr lang="en-GB" sz="2800" b="1"/>
            </a:br>
            <a:r>
              <a:rPr lang="en-GB" sz="2800" b="1"/>
              <a:t>claim can be readable scanned copies</a:t>
            </a:r>
            <a:br>
              <a:rPr lang="en-GB" sz="2800" b="1"/>
            </a:br>
            <a:r>
              <a:rPr lang="en-GB" sz="2800" b="1"/>
              <a:t/>
            </a:r>
            <a:br>
              <a:rPr lang="en-GB" sz="2800" b="1"/>
            </a:br>
            <a:endParaRPr lang="en-GB" sz="2800" b="1"/>
          </a:p>
        </p:txBody>
      </p:sp>
      <p:sp>
        <p:nvSpPr>
          <p:cNvPr id="2049028" name="Text Box 4"/>
          <p:cNvSpPr txBox="1">
            <a:spLocks noChangeArrowheads="1"/>
          </p:cNvSpPr>
          <p:nvPr/>
        </p:nvSpPr>
        <p:spPr bwMode="auto">
          <a:xfrm>
            <a:off x="3343275" y="5530850"/>
            <a:ext cx="2527300" cy="336550"/>
          </a:xfrm>
          <a:prstGeom prst="rect">
            <a:avLst/>
          </a:prstGeom>
          <a:solidFill>
            <a:srgbClr val="FCFDD3"/>
          </a:solidFill>
          <a:ln w="9525">
            <a:noFill/>
            <a:miter lim="800000"/>
            <a:headEnd/>
            <a:tailEnd/>
          </a:ln>
          <a:effectLst/>
        </p:spPr>
        <p:txBody>
          <a:bodyPr>
            <a:spAutoFit/>
          </a:bodyPr>
          <a:lstStyle/>
          <a:p>
            <a:pPr>
              <a:spcBef>
                <a:spcPct val="50000"/>
              </a:spcBef>
            </a:pPr>
            <a:r>
              <a:rPr lang="en-GB" sz="1600" b="1">
                <a:solidFill>
                  <a:srgbClr val="FF0000"/>
                </a:solidFill>
              </a:rPr>
              <a:t>b.harrington@ieee.org</a:t>
            </a:r>
          </a:p>
        </p:txBody>
      </p:sp>
      <p:sp>
        <p:nvSpPr>
          <p:cNvPr id="2049030" name="Text Box 6"/>
          <p:cNvSpPr txBox="1">
            <a:spLocks noChangeArrowheads="1"/>
          </p:cNvSpPr>
          <p:nvPr/>
        </p:nvSpPr>
        <p:spPr bwMode="auto">
          <a:xfrm rot="-1302593">
            <a:off x="6469063" y="5294313"/>
            <a:ext cx="2185987" cy="396875"/>
          </a:xfrm>
          <a:prstGeom prst="rect">
            <a:avLst/>
          </a:prstGeom>
          <a:solidFill>
            <a:srgbClr val="FCFDD3"/>
          </a:solidFill>
          <a:ln w="9525">
            <a:noFill/>
            <a:miter lim="800000"/>
            <a:headEnd/>
            <a:tailEnd/>
          </a:ln>
          <a:effectLst/>
        </p:spPr>
        <p:txBody>
          <a:bodyPr>
            <a:spAutoFit/>
          </a:bodyPr>
          <a:lstStyle/>
          <a:p>
            <a:pPr>
              <a:spcBef>
                <a:spcPct val="50000"/>
              </a:spcBef>
            </a:pPr>
            <a:r>
              <a:rPr lang="en-GB" sz="2000" b="1">
                <a:solidFill>
                  <a:srgbClr val="FF0000"/>
                </a:solidFill>
              </a:rPr>
              <a:t>Bank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p:cNvSpPr>
            <a:spLocks noGrp="1" noChangeArrowheads="1"/>
          </p:cNvSpPr>
          <p:nvPr>
            <p:ph type="title"/>
          </p:nvPr>
        </p:nvSpPr>
        <p:spPr>
          <a:xfrm>
            <a:off x="838200" y="457200"/>
            <a:ext cx="7772400" cy="1143000"/>
          </a:xfrm>
        </p:spPr>
        <p:txBody>
          <a:bodyPr/>
          <a:lstStyle/>
          <a:p>
            <a:r>
              <a:rPr lang="en-GB"/>
              <a:t>Venice</a:t>
            </a:r>
          </a:p>
        </p:txBody>
      </p:sp>
      <p:sp>
        <p:nvSpPr>
          <p:cNvPr id="2187267"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187268" name="Rectangle 4"/>
          <p:cNvSpPr>
            <a:spLocks noGrp="1" noChangeArrowheads="1"/>
          </p:cNvSpPr>
          <p:nvPr>
            <p:ph type="body" idx="1"/>
          </p:nvPr>
        </p:nvSpPr>
        <p:spPr>
          <a:xfrm>
            <a:off x="482600" y="2425700"/>
            <a:ext cx="8343900" cy="2692400"/>
          </a:xfrm>
        </p:spPr>
        <p:txBody>
          <a:bodyPr/>
          <a:lstStyle/>
          <a:p>
            <a:r>
              <a:rPr lang="en-GB" sz="2800" b="1"/>
              <a:t>For this evening: Do not forget personal id.</a:t>
            </a:r>
            <a:br>
              <a:rPr lang="en-GB" sz="2800" b="1"/>
            </a:br>
            <a:endParaRPr lang="en-GB" sz="2800" b="1"/>
          </a:p>
          <a:p>
            <a:r>
              <a:rPr lang="en-GB" sz="2800" b="1">
                <a:solidFill>
                  <a:srgbClr val="FF0000"/>
                </a:solidFill>
              </a:rPr>
              <a:t>Sponsorship:</a:t>
            </a:r>
            <a:r>
              <a:rPr lang="en-GB" sz="2800" b="1"/>
              <a:t> My thanks to Professor Donati</a:t>
            </a:r>
            <a:br>
              <a:rPr lang="en-GB" sz="2800" b="1"/>
            </a:br>
            <a:r>
              <a:rPr lang="en-GB" sz="2800" b="1"/>
              <a:t/>
            </a:r>
            <a:br>
              <a:rPr lang="en-GB" sz="2800" b="1"/>
            </a:br>
            <a:r>
              <a:rPr lang="en-GB" sz="2800" b="1"/>
              <a:t>and the Italy Executive for their assistance</a:t>
            </a:r>
            <a:br>
              <a:rPr lang="en-GB" sz="2800" b="1"/>
            </a:br>
            <a:endParaRPr lang="en-GB" sz="28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Rectangle 2"/>
          <p:cNvSpPr>
            <a:spLocks noGrp="1" noChangeArrowheads="1"/>
          </p:cNvSpPr>
          <p:nvPr>
            <p:ph type="title"/>
          </p:nvPr>
        </p:nvSpPr>
        <p:spPr>
          <a:xfrm>
            <a:off x="838200" y="457200"/>
            <a:ext cx="7772400" cy="1143000"/>
          </a:xfrm>
        </p:spPr>
        <p:txBody>
          <a:bodyPr/>
          <a:lstStyle/>
          <a:p>
            <a:r>
              <a:rPr lang="en-GB"/>
              <a:t>The Year of 2008</a:t>
            </a:r>
          </a:p>
        </p:txBody>
      </p:sp>
      <p:sp>
        <p:nvSpPr>
          <p:cNvPr id="2214915"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sp>
        <p:nvSpPr>
          <p:cNvPr id="2214916" name="Rectangle 4"/>
          <p:cNvSpPr>
            <a:spLocks noGrp="1" noChangeArrowheads="1"/>
          </p:cNvSpPr>
          <p:nvPr>
            <p:ph type="body" idx="1"/>
          </p:nvPr>
        </p:nvSpPr>
        <p:spPr>
          <a:xfrm>
            <a:off x="739775" y="2244725"/>
            <a:ext cx="7581900" cy="2692400"/>
          </a:xfrm>
        </p:spPr>
        <p:txBody>
          <a:bodyPr/>
          <a:lstStyle/>
          <a:p>
            <a:pPr>
              <a:buFont typeface="Monotype Sorts" pitchFamily="2" charset="2"/>
              <a:buNone/>
            </a:pPr>
            <a:r>
              <a:rPr lang="en-GB" sz="2800" b="1">
                <a:solidFill>
                  <a:srgbClr val="FF0000"/>
                </a:solidFill>
              </a:rPr>
              <a:t>There was significant activity in 2008:</a:t>
            </a:r>
          </a:p>
          <a:p>
            <a:pPr>
              <a:lnSpc>
                <a:spcPct val="50000"/>
              </a:lnSpc>
              <a:buFont typeface="Monotype Sorts" pitchFamily="2" charset="2"/>
              <a:buNone/>
            </a:pPr>
            <a:endParaRPr lang="en-GB" sz="2800" b="1">
              <a:solidFill>
                <a:srgbClr val="FF0000"/>
              </a:solidFill>
            </a:endParaRPr>
          </a:p>
          <a:p>
            <a:pPr>
              <a:buFont typeface="Monotype Sorts" pitchFamily="2" charset="2"/>
              <a:buNone/>
            </a:pPr>
            <a:r>
              <a:rPr lang="en-GB" sz="2800" b="1"/>
              <a:t>ISBIR</a:t>
            </a:r>
          </a:p>
          <a:p>
            <a:pPr>
              <a:buFont typeface="Monotype Sorts" pitchFamily="2" charset="2"/>
              <a:buNone/>
            </a:pPr>
            <a:r>
              <a:rPr lang="en-GB" sz="2800" b="1"/>
              <a:t>Membership Development</a:t>
            </a:r>
          </a:p>
          <a:p>
            <a:pPr>
              <a:buFont typeface="Monotype Sorts" pitchFamily="2" charset="2"/>
              <a:buNone/>
            </a:pPr>
            <a:r>
              <a:rPr lang="en-GB" sz="2800" b="1"/>
              <a:t>Technical Activity</a:t>
            </a:r>
          </a:p>
          <a:p>
            <a:pPr>
              <a:buFont typeface="Monotype Sorts" pitchFamily="2" charset="2"/>
              <a:buNone/>
            </a:pPr>
            <a:r>
              <a:rPr lang="en-GB" sz="2800" b="1"/>
              <a:t>Student Projects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5832" name="Picture 8" descr="La Meridien Committee"/>
          <p:cNvPicPr>
            <a:picLocks noChangeAspect="1" noChangeArrowheads="1"/>
          </p:cNvPicPr>
          <p:nvPr/>
        </p:nvPicPr>
        <p:blipFill>
          <a:blip r:embed="rId3"/>
          <a:srcRect/>
          <a:stretch>
            <a:fillRect/>
          </a:stretch>
        </p:blipFill>
        <p:spPr bwMode="auto">
          <a:xfrm>
            <a:off x="118807" y="266701"/>
            <a:ext cx="8672768" cy="65033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0819" name="Picture 3" descr="IMG_1210"/>
          <p:cNvPicPr>
            <a:picLocks noChangeAspect="1" noChangeArrowheads="1"/>
          </p:cNvPicPr>
          <p:nvPr/>
        </p:nvPicPr>
        <p:blipFill>
          <a:blip r:embed="rId3"/>
          <a:srcRect/>
          <a:stretch>
            <a:fillRect/>
          </a:stretch>
        </p:blipFill>
        <p:spPr bwMode="auto">
          <a:xfrm>
            <a:off x="481013" y="369888"/>
            <a:ext cx="3954462" cy="2965450"/>
          </a:xfrm>
          <a:prstGeom prst="rect">
            <a:avLst/>
          </a:prstGeom>
          <a:noFill/>
        </p:spPr>
      </p:pic>
      <p:pic>
        <p:nvPicPr>
          <p:cNvPr id="2210821" name="Picture 5" descr="IMG_1232"/>
          <p:cNvPicPr>
            <a:picLocks noChangeAspect="1" noChangeArrowheads="1"/>
          </p:cNvPicPr>
          <p:nvPr/>
        </p:nvPicPr>
        <p:blipFill>
          <a:blip r:embed="rId4"/>
          <a:srcRect/>
          <a:stretch>
            <a:fillRect/>
          </a:stretch>
        </p:blipFill>
        <p:spPr bwMode="auto">
          <a:xfrm>
            <a:off x="4702175" y="366713"/>
            <a:ext cx="3946525" cy="6057900"/>
          </a:xfrm>
          <a:prstGeom prst="rect">
            <a:avLst/>
          </a:prstGeom>
          <a:noFill/>
        </p:spPr>
      </p:pic>
      <p:pic>
        <p:nvPicPr>
          <p:cNvPr id="2210823" name="Picture 7" descr="IMG_1216"/>
          <p:cNvPicPr>
            <a:picLocks noChangeAspect="1" noChangeArrowheads="1"/>
          </p:cNvPicPr>
          <p:nvPr/>
        </p:nvPicPr>
        <p:blipFill>
          <a:blip r:embed="rId5"/>
          <a:srcRect/>
          <a:stretch>
            <a:fillRect/>
          </a:stretch>
        </p:blipFill>
        <p:spPr bwMode="auto">
          <a:xfrm>
            <a:off x="465138" y="3455988"/>
            <a:ext cx="3976687" cy="29829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2867" name="Picture 3" descr="IMG_1410"/>
          <p:cNvPicPr>
            <a:picLocks noChangeAspect="1" noChangeArrowheads="1"/>
          </p:cNvPicPr>
          <p:nvPr/>
        </p:nvPicPr>
        <p:blipFill>
          <a:blip r:embed="rId3" cstate="print"/>
          <a:srcRect/>
          <a:stretch>
            <a:fillRect/>
          </a:stretch>
        </p:blipFill>
        <p:spPr bwMode="auto">
          <a:xfrm>
            <a:off x="687387" y="541338"/>
            <a:ext cx="7965559" cy="59737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Rectangle 2"/>
          <p:cNvSpPr>
            <a:spLocks noGrp="1" noChangeArrowheads="1"/>
          </p:cNvSpPr>
          <p:nvPr>
            <p:ph type="title"/>
          </p:nvPr>
        </p:nvSpPr>
        <p:spPr>
          <a:xfrm>
            <a:off x="838200" y="457200"/>
            <a:ext cx="7772400" cy="1143000"/>
          </a:xfrm>
        </p:spPr>
        <p:txBody>
          <a:bodyPr/>
          <a:lstStyle/>
          <a:p>
            <a:r>
              <a:rPr lang="en-GB"/>
              <a:t>The Cost</a:t>
            </a:r>
          </a:p>
        </p:txBody>
      </p:sp>
      <p:sp>
        <p:nvSpPr>
          <p:cNvPr id="2171907" name="Line 3"/>
          <p:cNvSpPr>
            <a:spLocks noChangeShapeType="1"/>
          </p:cNvSpPr>
          <p:nvPr/>
        </p:nvSpPr>
        <p:spPr bwMode="auto">
          <a:xfrm>
            <a:off x="685800" y="1676400"/>
            <a:ext cx="7772400" cy="0"/>
          </a:xfrm>
          <a:prstGeom prst="line">
            <a:avLst/>
          </a:prstGeom>
          <a:noFill/>
          <a:ln w="38100">
            <a:solidFill>
              <a:srgbClr val="2944B7"/>
            </a:solidFill>
            <a:round/>
            <a:headEnd/>
            <a:tailEnd/>
          </a:ln>
          <a:effectLst/>
        </p:spPr>
        <p:txBody>
          <a:bodyPr wrap="none" anchor="ctr"/>
          <a:lstStyle/>
          <a:p>
            <a:endParaRPr lang="en-GB"/>
          </a:p>
        </p:txBody>
      </p:sp>
      <p:graphicFrame>
        <p:nvGraphicFramePr>
          <p:cNvPr id="2172750" name="Group 846"/>
          <p:cNvGraphicFramePr>
            <a:graphicFrameLocks noGrp="1"/>
          </p:cNvGraphicFramePr>
          <p:nvPr/>
        </p:nvGraphicFramePr>
        <p:xfrm>
          <a:off x="733425" y="1914525"/>
          <a:ext cx="7715250" cy="4003677"/>
        </p:xfrm>
        <a:graphic>
          <a:graphicData uri="http://schemas.openxmlformats.org/drawingml/2006/table">
            <a:tbl>
              <a:tblPr/>
              <a:tblGrid>
                <a:gridCol w="3057525"/>
                <a:gridCol w="1504950"/>
                <a:gridCol w="1457325"/>
                <a:gridCol w="1695450"/>
              </a:tblGrid>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BUDGET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ACTUAL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ct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VARIANCE</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MALTA</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181,852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91,852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QUÉBEC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226,400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292,133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65,733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77825">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STUDENT CONGRESS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55,000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69,603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14,603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CONFERENCES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16,000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1"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3538">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STUDENT PAPER CONTEST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21,630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c>
                  <a:txBody>
                    <a:bodyPr/>
                    <a:lstStyle/>
                    <a:p>
                      <a:pPr marL="0" marR="0" lvl="0" indent="0" algn="r"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r>
                        <a:rPr kumimoji="0" lang="en-GB" sz="1600" b="1" i="0" u="none" strike="noStrike" cap="none" normalizeH="0" baseline="0" smtClean="0">
                          <a:ln>
                            <a:noFill/>
                          </a:ln>
                          <a:solidFill>
                            <a:srgbClr val="000099"/>
                          </a:solidFill>
                          <a:effectLst/>
                          <a:latin typeface="Arial" charset="0"/>
                        </a:rPr>
                        <a:t>11,630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rgbClr val="FCFDD3"/>
                    </a:solidFill>
                  </a:tcPr>
                </a:tc>
              </a:tr>
              <a:tr h="3619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pitchFamily="2" charset="2"/>
                        <a:buNone/>
                        <a:tabLst/>
                      </a:pPr>
                      <a:endParaRPr kumimoji="0" lang="en-GB" sz="1600" b="0" i="0" u="none" strike="noStrike" cap="none" normalizeH="0" baseline="0" smtClean="0">
                        <a:ln>
                          <a:noFill/>
                        </a:ln>
                        <a:solidFill>
                          <a:srgbClr val="00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CFDD3"/>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7826</TotalTime>
  <Words>1665</Words>
  <Application>Microsoft PowerPoint</Application>
  <PresentationFormat>On-screen Show (4:3)</PresentationFormat>
  <Paragraphs>482</Paragraphs>
  <Slides>28</Slides>
  <Notes>28</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Default Design</vt:lpstr>
      <vt:lpstr>3_Custom Design</vt:lpstr>
      <vt:lpstr>2_Custom Design</vt:lpstr>
      <vt:lpstr>1_Custom Design</vt:lpstr>
      <vt:lpstr>Custom Design</vt:lpstr>
      <vt:lpstr>Financial Report: 2008</vt:lpstr>
      <vt:lpstr>IEEE Region 8</vt:lpstr>
      <vt:lpstr>Housekeeping</vt:lpstr>
      <vt:lpstr>Venice</vt:lpstr>
      <vt:lpstr>The Year of 2008</vt:lpstr>
      <vt:lpstr>Slide 6</vt:lpstr>
      <vt:lpstr>Slide 7</vt:lpstr>
      <vt:lpstr>Slide 8</vt:lpstr>
      <vt:lpstr>The Cost</vt:lpstr>
      <vt:lpstr>The Cost</vt:lpstr>
      <vt:lpstr>Slide 11</vt:lpstr>
      <vt:lpstr>Investments</vt:lpstr>
      <vt:lpstr>Slide 13</vt:lpstr>
      <vt:lpstr>Slide 14</vt:lpstr>
      <vt:lpstr>Slide 15</vt:lpstr>
      <vt:lpstr>Slide 16</vt:lpstr>
      <vt:lpstr>Slide 17</vt:lpstr>
      <vt:lpstr>The Future</vt:lpstr>
      <vt:lpstr>Slide 19</vt:lpstr>
      <vt:lpstr>The Future</vt:lpstr>
      <vt:lpstr>A Budget for 2009</vt:lpstr>
      <vt:lpstr>A Budget for 2009</vt:lpstr>
      <vt:lpstr>Slide 23</vt:lpstr>
      <vt:lpstr>Slide 24</vt:lpstr>
      <vt:lpstr>Slide 25</vt:lpstr>
      <vt:lpstr>Slide 26</vt:lpstr>
      <vt:lpstr>Slide 27</vt:lpstr>
      <vt:lpstr>Slide 28</vt:lpstr>
    </vt:vector>
  </TitlesOfParts>
  <Company>IEEE R8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&lt;Slide Title&gt;</dc:title>
  <dc:subject>IEEE Region 8 Committee Meeting - Tampa</dc:subject>
  <dc:creator>Brian</dc:creator>
  <cp:lastModifiedBy>Brian</cp:lastModifiedBy>
  <cp:revision>136</cp:revision>
  <dcterms:created xsi:type="dcterms:W3CDTF">2001-05-17T13:58:32Z</dcterms:created>
  <dcterms:modified xsi:type="dcterms:W3CDTF">2009-04-24T14:54:09Z</dcterms:modified>
</cp:coreProperties>
</file>