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1"/>
  </p:notesMasterIdLst>
  <p:handoutMasterIdLst>
    <p:handoutMasterId r:id="rId32"/>
  </p:handoutMasterIdLst>
  <p:sldIdLst>
    <p:sldId id="321" r:id="rId2"/>
    <p:sldId id="324" r:id="rId3"/>
    <p:sldId id="307" r:id="rId4"/>
    <p:sldId id="309" r:id="rId5"/>
    <p:sldId id="338" r:id="rId6"/>
    <p:sldId id="306" r:id="rId7"/>
    <p:sldId id="318" r:id="rId8"/>
    <p:sldId id="325" r:id="rId9"/>
    <p:sldId id="357" r:id="rId10"/>
    <p:sldId id="311" r:id="rId11"/>
    <p:sldId id="315" r:id="rId12"/>
    <p:sldId id="332" r:id="rId13"/>
    <p:sldId id="356" r:id="rId14"/>
    <p:sldId id="323" r:id="rId15"/>
    <p:sldId id="333"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sz="2400"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sz="2400"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sz="2400"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sz="2400" kern="1200">
        <a:solidFill>
          <a:schemeClr val="tx1"/>
        </a:solidFill>
        <a:latin typeface="Arial" charset="0"/>
        <a:ea typeface="MS PGothic" pitchFamily="34" charset="-128"/>
        <a:cs typeface="Arial" charset="0"/>
      </a:defRPr>
    </a:lvl5pPr>
    <a:lvl6pPr marL="2286000" algn="l" defTabSz="914400" rtl="0" eaLnBrk="1" latinLnBrk="0" hangingPunct="1">
      <a:defRPr sz="2400" kern="1200">
        <a:solidFill>
          <a:schemeClr val="tx1"/>
        </a:solidFill>
        <a:latin typeface="Arial" charset="0"/>
        <a:ea typeface="MS PGothic" pitchFamily="34" charset="-128"/>
        <a:cs typeface="Arial" charset="0"/>
      </a:defRPr>
    </a:lvl6pPr>
    <a:lvl7pPr marL="2743200" algn="l" defTabSz="914400" rtl="0" eaLnBrk="1" latinLnBrk="0" hangingPunct="1">
      <a:defRPr sz="2400" kern="1200">
        <a:solidFill>
          <a:schemeClr val="tx1"/>
        </a:solidFill>
        <a:latin typeface="Arial" charset="0"/>
        <a:ea typeface="MS PGothic" pitchFamily="34" charset="-128"/>
        <a:cs typeface="Arial" charset="0"/>
      </a:defRPr>
    </a:lvl7pPr>
    <a:lvl8pPr marL="3200400" algn="l" defTabSz="914400" rtl="0" eaLnBrk="1" latinLnBrk="0" hangingPunct="1">
      <a:defRPr sz="2400" kern="1200">
        <a:solidFill>
          <a:schemeClr val="tx1"/>
        </a:solidFill>
        <a:latin typeface="Arial" charset="0"/>
        <a:ea typeface="MS PGothic" pitchFamily="34" charset="-128"/>
        <a:cs typeface="Arial" charset="0"/>
      </a:defRPr>
    </a:lvl8pPr>
    <a:lvl9pPr marL="3657600" algn="l" defTabSz="914400" rtl="0" eaLnBrk="1" latinLnBrk="0" hangingPunct="1">
      <a:defRPr sz="2400"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00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112" d="100"/>
          <a:sy n="112" d="100"/>
        </p:scale>
        <p:origin x="-8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2" d="100"/>
          <a:sy n="102" d="100"/>
        </p:scale>
        <p:origin x="-3558"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446" tIns="46223" rIns="92446" bIns="46223" numCol="1" anchor="t" anchorCtr="0" compatLnSpc="1">
            <a:prstTxWarp prst="textNoShape">
              <a:avLst/>
            </a:prstTxWarp>
          </a:bodyPr>
          <a:lstStyle>
            <a:lvl1pPr eaLnBrk="0" hangingPunct="0">
              <a:defRPr sz="120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2446" tIns="46223" rIns="92446" bIns="46223" numCol="1" anchor="t" anchorCtr="0" compatLnSpc="1">
            <a:prstTxWarp prst="textNoShape">
              <a:avLst/>
            </a:prstTxWarp>
          </a:bodyPr>
          <a:lstStyle>
            <a:lvl1pPr algn="r" eaLnBrk="0" hangingPunct="0">
              <a:defRPr sz="1200">
                <a:ea typeface="ＭＳ Ｐゴシック" pitchFamily="-112" charset="-128"/>
                <a:cs typeface="+mn-cs"/>
              </a:defRPr>
            </a:lvl1pPr>
          </a:lstStyle>
          <a:p>
            <a:pPr>
              <a:defRPr/>
            </a:pPr>
            <a:fld id="{9FE910F6-6779-49AA-B9FE-771DA5E74BCD}" type="datetime1">
              <a:rPr lang="en-US"/>
              <a:pPr>
                <a:defRPr/>
              </a:pPr>
              <a:t>4/25/2009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2446" tIns="46223" rIns="92446" bIns="46223" numCol="1" anchor="b" anchorCtr="0" compatLnSpc="1">
            <a:prstTxWarp prst="textNoShape">
              <a:avLst/>
            </a:prstTxWarp>
          </a:bodyPr>
          <a:lstStyle>
            <a:lvl1pPr eaLnBrk="0" hangingPunct="0">
              <a:defRPr sz="120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2446" tIns="46223" rIns="92446" bIns="46223" numCol="1" anchor="b" anchorCtr="0" compatLnSpc="1">
            <a:prstTxWarp prst="textNoShape">
              <a:avLst/>
            </a:prstTxWarp>
          </a:bodyPr>
          <a:lstStyle>
            <a:lvl1pPr algn="r" eaLnBrk="0" hangingPunct="0">
              <a:defRPr sz="1200">
                <a:ea typeface="ＭＳ Ｐゴシック" pitchFamily="-112" charset="-128"/>
                <a:cs typeface="+mn-cs"/>
              </a:defRPr>
            </a:lvl1pPr>
          </a:lstStyle>
          <a:p>
            <a:pPr>
              <a:defRPr/>
            </a:pPr>
            <a:fld id="{A5ACC067-E172-41F4-A10F-CEB768C84E11}"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446" tIns="46223" rIns="92446" bIns="46223" numCol="1" anchor="t" anchorCtr="0" compatLnSpc="1">
            <a:prstTxWarp prst="textNoShape">
              <a:avLst/>
            </a:prstTxWarp>
          </a:bodyPr>
          <a:lstStyle>
            <a:lvl1pPr eaLnBrk="0" hangingPunct="0">
              <a:defRPr sz="120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2446" tIns="46223" rIns="92446" bIns="46223" numCol="1" anchor="t" anchorCtr="0" compatLnSpc="1">
            <a:prstTxWarp prst="textNoShape">
              <a:avLst/>
            </a:prstTxWarp>
          </a:bodyPr>
          <a:lstStyle>
            <a:lvl1pPr algn="r" eaLnBrk="0" hangingPunct="0">
              <a:defRPr sz="1200">
                <a:ea typeface="ＭＳ Ｐゴシック" pitchFamily="-112" charset="-128"/>
                <a:cs typeface="+mn-cs"/>
              </a:defRPr>
            </a:lvl1pPr>
          </a:lstStyle>
          <a:p>
            <a:pPr>
              <a:defRPr/>
            </a:pPr>
            <a:fld id="{B7E19964-62DB-4F50-8B57-E6B6BC46A542}" type="datetime1">
              <a:rPr lang="en-US"/>
              <a:pPr>
                <a:defRPr/>
              </a:pPr>
              <a:t>4/25/2009</a:t>
            </a:fld>
            <a:endParaRPr lang="en-US"/>
          </a:p>
        </p:txBody>
      </p:sp>
      <p:sp>
        <p:nvSpPr>
          <p:cNvPr id="4" name="Slide Image Placeholder 3"/>
          <p:cNvSpPr>
            <a:spLocks noGrp="1" noRot="1" noChangeAspect="1"/>
          </p:cNvSpPr>
          <p:nvPr>
            <p:ph type="sldImg" idx="2"/>
          </p:nvPr>
        </p:nvSpPr>
        <p:spPr>
          <a:xfrm>
            <a:off x="1106488" y="696913"/>
            <a:ext cx="4648200"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2446" tIns="46223" rIns="92446" bIns="46223" numCol="1" anchor="b" anchorCtr="0" compatLnSpc="1">
            <a:prstTxWarp prst="textNoShape">
              <a:avLst/>
            </a:prstTxWarp>
          </a:bodyPr>
          <a:lstStyle>
            <a:lvl1pPr eaLnBrk="0" hangingPunct="0">
              <a:defRPr sz="120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2446" tIns="46223" rIns="92446" bIns="46223" numCol="1" anchor="b" anchorCtr="0" compatLnSpc="1">
            <a:prstTxWarp prst="textNoShape">
              <a:avLst/>
            </a:prstTxWarp>
          </a:bodyPr>
          <a:lstStyle>
            <a:lvl1pPr algn="r" eaLnBrk="0" hangingPunct="0">
              <a:defRPr sz="1200">
                <a:ea typeface="ＭＳ Ｐゴシック" pitchFamily="-112" charset="-128"/>
                <a:cs typeface="+mn-cs"/>
              </a:defRPr>
            </a:lvl1pPr>
          </a:lstStyle>
          <a:p>
            <a:pPr>
              <a:defRPr/>
            </a:pPr>
            <a:fld id="{4EC10A36-40EE-47D8-9F00-B8BA890B1ED9}"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85800" y="4414838"/>
            <a:ext cx="5486400" cy="4184650"/>
          </a:xfrm>
          <a:noFill/>
        </p:spPr>
        <p:txBody>
          <a:bodyPr lIns="92289" tIns="46145" rIns="92289" bIns="46145"/>
          <a:lstStyle/>
          <a:p>
            <a:pPr marL="342900" indent="-342900" defTabSz="914400">
              <a:lnSpc>
                <a:spcPct val="90000"/>
              </a:lnSpc>
            </a:pPr>
            <a:endParaRPr lang="en-US" sz="1100" smtClean="0"/>
          </a:p>
        </p:txBody>
      </p:sp>
      <p:sp>
        <p:nvSpPr>
          <p:cNvPr id="30723" name="Slide Number Placeholder 3"/>
          <p:cNvSpPr txBox="1">
            <a:spLocks noGrp="1"/>
          </p:cNvSpPr>
          <p:nvPr/>
        </p:nvSpPr>
        <p:spPr bwMode="auto">
          <a:xfrm>
            <a:off x="3884613" y="8831263"/>
            <a:ext cx="2971800" cy="463550"/>
          </a:xfrm>
          <a:prstGeom prst="rect">
            <a:avLst/>
          </a:prstGeom>
          <a:noFill/>
          <a:ln w="9525">
            <a:noFill/>
            <a:miter lim="800000"/>
            <a:headEnd/>
            <a:tailEnd/>
          </a:ln>
        </p:spPr>
        <p:txBody>
          <a:bodyPr lIns="92289" tIns="46145" rIns="92289" bIns="46145" anchor="b"/>
          <a:lstStyle/>
          <a:p>
            <a:pPr algn="r" defTabSz="920750" eaLnBrk="0" hangingPunct="0"/>
            <a:fld id="{B53102D1-68E0-49DB-A2EC-E78CE10E4363}" type="slidenum">
              <a:rPr lang="en-US" sz="1200"/>
              <a:pPr algn="r" defTabSz="920750" eaLnBrk="0" hangingPunct="0"/>
              <a:t>13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51202"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5120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F1DD366B-A9F7-41D0-9625-0C205D697524}" type="slidenum">
              <a:rPr lang="en-US" sz="1200"/>
              <a:pPr algn="r" eaLnBrk="0" hangingPunct="0"/>
              <a:t>24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53250"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53251"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93179742-F60E-4D0F-9FBB-EEBB77DE2622}" type="slidenum">
              <a:rPr lang="en-US" sz="1200"/>
              <a:pPr algn="r" eaLnBrk="0" hangingPunct="0"/>
              <a:t>25</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55298"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55299"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E253C782-5E69-4375-B57C-409245344FF6}" type="slidenum">
              <a:rPr lang="en-US" sz="1200"/>
              <a:pPr algn="r" eaLnBrk="0" hangingPunct="0"/>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0919F006-42D6-41D0-8409-62F13EAF6778}" type="slidenum">
              <a:rPr lang="en-US" sz="1200"/>
              <a:pPr algn="r" eaLnBrk="0" hangingPunct="0"/>
              <a:t>16</a:t>
            </a:fld>
            <a:endParaRPr lang="en-US" sz="1200"/>
          </a:p>
        </p:txBody>
      </p:sp>
      <p:sp>
        <p:nvSpPr>
          <p:cNvPr id="34818"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lIns="91440" tIns="45720" rIns="91440" bIns="45720"/>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8E75130D-B82C-43A4-9C00-5F1AD4E770EA}" type="slidenum">
              <a:rPr lang="en-US" sz="1200"/>
              <a:pPr algn="r" eaLnBrk="0" hangingPunct="0"/>
              <a:t>17</a:t>
            </a:fld>
            <a:endParaRPr lang="en-US" sz="1200"/>
          </a:p>
        </p:txBody>
      </p:sp>
      <p:sp>
        <p:nvSpPr>
          <p:cNvPr id="36866"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lIns="91440" tIns="45720" rIns="91440" bIns="45720"/>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lIns="91440" tIns="45720" rIns="91440" bIns="45720"/>
          <a:lstStyle/>
          <a:p>
            <a:pPr eaLnBrk="1" hangingPunct="1">
              <a:spcBef>
                <a:spcPct val="0"/>
              </a:spcBef>
            </a:pPr>
            <a:endParaRPr lang="en-US" smtClean="0"/>
          </a:p>
        </p:txBody>
      </p:sp>
      <p:sp>
        <p:nvSpPr>
          <p:cNvPr id="3891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FE1B6089-AE65-465B-A190-7922EFBB6779}" type="slidenum">
              <a:rPr lang="en-US" sz="1200"/>
              <a:pPr algn="r" eaLnBrk="0" hangingPunct="0"/>
              <a:t>18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0962" name="Notes Placeholder 2"/>
          <p:cNvSpPr>
            <a:spLocks noGrp="1"/>
          </p:cNvSpPr>
          <p:nvPr>
            <p:ph type="body" idx="1"/>
          </p:nvPr>
        </p:nvSpPr>
        <p:spPr bwMode="auto">
          <a:noFill/>
        </p:spPr>
        <p:txBody>
          <a:bodyPr lIns="91440" tIns="45720" rIns="91440" bIns="45720"/>
          <a:lstStyle/>
          <a:p>
            <a:pPr eaLnBrk="1" hangingPunct="1">
              <a:spcBef>
                <a:spcPct val="0"/>
              </a:spcBef>
            </a:pPr>
            <a:endParaRPr lang="en-US" smtClean="0"/>
          </a:p>
        </p:txBody>
      </p:sp>
      <p:sp>
        <p:nvSpPr>
          <p:cNvPr id="4096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647F3ED4-04B0-4453-A250-570C8F667B82}" type="slidenum">
              <a:rPr lang="en-US" sz="1200"/>
              <a:pPr algn="r" eaLnBrk="0" hangingPunct="0"/>
              <a:t>19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3010"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43011"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200D00AA-F426-444C-93D6-A9602F2193B4}" type="slidenum">
              <a:rPr lang="en-US" sz="1200"/>
              <a:pPr algn="r" eaLnBrk="0" hangingPunct="0"/>
              <a:t>20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45059"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6CC3594D-E320-48AD-AFC4-2C6D261BDDBD}" type="slidenum">
              <a:rPr lang="en-US" sz="1200"/>
              <a:pPr algn="r" eaLnBrk="0" hangingPunct="0"/>
              <a:t>21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p:spPr>
      </p:sp>
      <p:sp>
        <p:nvSpPr>
          <p:cNvPr id="47106" name="Notes Placeholder 2"/>
          <p:cNvSpPr>
            <a:spLocks noGrp="1"/>
          </p:cNvSpPr>
          <p:nvPr>
            <p:ph type="body" idx="1"/>
          </p:nvPr>
        </p:nvSpPr>
        <p:spPr bwMode="auto">
          <a:noFill/>
        </p:spPr>
        <p:txBody>
          <a:bodyPr lIns="91440" tIns="45720" rIns="91440" bIns="45720"/>
          <a:lstStyle/>
          <a:p>
            <a:pPr eaLnBrk="1" hangingPunct="1"/>
            <a:endParaRPr lang="en-US" smtClean="0"/>
          </a:p>
        </p:txBody>
      </p:sp>
      <p:sp>
        <p:nvSpPr>
          <p:cNvPr id="47107"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ED2A07FF-F7F4-4737-A9E1-E0A1CD36E2D0}" type="slidenum">
              <a:rPr lang="en-US" sz="1200"/>
              <a:pPr algn="r" eaLnBrk="0" hangingPunct="0"/>
              <a:t>22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eaLnBrk="0" hangingPunct="0"/>
            <a:fld id="{FC7202DA-9827-4D4D-A12C-7E3359C18ABF}" type="slidenum">
              <a:rPr lang="en-US" sz="1200"/>
              <a:pPr algn="r" eaLnBrk="0" hangingPunct="0"/>
              <a:t>23</a:t>
            </a:fld>
            <a:endParaRPr lang="en-US" sz="1200"/>
          </a:p>
        </p:txBody>
      </p:sp>
      <p:sp>
        <p:nvSpPr>
          <p:cNvPr id="49154"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lIns="91440" tIns="45720" rIns="91440" bIns="45720"/>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6894D5BE-B1F1-406B-BBB9-30A86EDD1FD3}"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850B0537-3DA7-40C9-9F63-A4D9CFC7F7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2EA2D1-4C4B-459D-BAD5-F812FAAED32C}"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C5705E47-D947-4B37-97A6-DDDD070526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5EB024-31DF-4FC2-B055-0A6D599FCE9D}"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7CD187B0-DBE7-464C-87CB-11EBB945903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BB5AEC5F-27FE-45FA-87F5-9B9E0E8D9558}"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5C669E9F-4050-4C7E-BA62-455B2C5CC06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BD4C0B7-7BE3-4B67-A431-A5D77FC4F6A5}"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6830511F-69B4-4A30-8F7A-02A69FD8BF0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0948BB8B-9679-46A9-8A3E-7F8793BA524A}"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216BF2DB-40CB-4AC1-9119-72ED38EE6CB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0DAB79FC-6F05-4CA6-B4E6-745687FBE8DB}" type="datetime5">
              <a:rPr lang="en-US"/>
              <a:pPr>
                <a:defRPr/>
              </a:pPr>
              <a:t>25-Apr-09</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F61BC101-5714-495D-8627-F318CF24517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60C93D3-9972-4A0A-BD6C-FB123BA0E9B6}" type="datetime5">
              <a:rPr lang="en-US"/>
              <a:pPr>
                <a:defRPr/>
              </a:pPr>
              <a:t>25-Apr-09</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4C3F6990-1D91-4117-BF47-972420DF3F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99C6406-A313-43F3-A8AA-F79EB092D4DF}" type="datetime5">
              <a:rPr lang="en-US"/>
              <a:pPr>
                <a:defRPr/>
              </a:pPr>
              <a:t>25-Apr-09</a:t>
            </a:fld>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5D6149F1-65A9-4E7C-8E50-5593EEA281E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9F3FD36-5AFE-4F4D-9465-6050254529D3}" type="datetime5">
              <a:rPr lang="en-US"/>
              <a:pPr>
                <a:defRPr/>
              </a:pPr>
              <a:t>25-Apr-09</a:t>
            </a:fld>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6E663414-2819-4C84-99F3-966D9C36C5A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94C0FFF-B4D6-4DC3-94F3-C187DF3AC703}" type="datetime5">
              <a:rPr lang="en-US"/>
              <a:pPr>
                <a:defRPr/>
              </a:pPr>
              <a:t>25-Apr-09</a:t>
            </a:fld>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540C7D51-EB6F-4CE2-985D-3D67B8CC88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6326C62C-F001-4FB3-B17C-E89647CB4CF7}" type="datetime5">
              <a:rPr lang="en-US"/>
              <a:pPr>
                <a:defRPr/>
              </a:pPr>
              <a:t>25-Apr-09</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ABCAF8B9-62C8-45EC-9AE4-3555B160C3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069B7567-B96F-4BCB-AC69-EB903FCD738D}" type="datetime5">
              <a:rPr lang="en-US"/>
              <a:pPr>
                <a:defRPr/>
              </a:pPr>
              <a:t>25-Apr-09</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7A35F86D-C2A3-4B76-8E70-667E0076ED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IEEE_125_cmyk.png"/>
          <p:cNvPicPr>
            <a:picLocks noChangeAspect="1"/>
          </p:cNvPicPr>
          <p:nvPr/>
        </p:nvPicPr>
        <p:blipFill>
          <a:blip r:embed="rId16"/>
          <a:srcRect/>
          <a:stretch>
            <a:fillRect/>
          </a:stretch>
        </p:blipFill>
        <p:spPr bwMode="auto">
          <a:xfrm>
            <a:off x="8001000" y="5862638"/>
            <a:ext cx="914400" cy="538162"/>
          </a:xfrm>
          <a:prstGeom prst="rect">
            <a:avLst/>
          </a:prstGeom>
          <a:noFill/>
          <a:ln w="9525">
            <a:noFill/>
            <a:miter lim="800000"/>
            <a:headEnd/>
            <a:tailEnd/>
          </a:ln>
        </p:spPr>
      </p:pic>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ea typeface="ＭＳ Ｐゴシック" pitchFamily="-112" charset="-128"/>
                <a:cs typeface="+mn-cs"/>
              </a:defRPr>
            </a:lvl1pPr>
          </a:lstStyle>
          <a:p>
            <a:pPr>
              <a:defRPr/>
            </a:pPr>
            <a:fld id="{32E4409E-F418-4A70-9F99-BB54E88BC33D}" type="datetime5">
              <a:rPr lang="en-US"/>
              <a:pPr>
                <a:defRPr/>
              </a:pPr>
              <a:t>25-Apr-09</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ea typeface="ＭＳ Ｐゴシック" pitchFamily="-112" charset="-128"/>
                <a:cs typeface="+mn-cs"/>
              </a:defRPr>
            </a:lvl1pPr>
          </a:lstStyle>
          <a:p>
            <a:pPr>
              <a:defRPr/>
            </a:pPr>
            <a:fld id="{296E5E97-94EB-4CFE-B26F-304BB4662C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rtl="0" eaLnBrk="0" fontAlgn="base" hangingPunct="0">
        <a:spcBef>
          <a:spcPct val="0"/>
        </a:spcBef>
        <a:spcAft>
          <a:spcPct val="0"/>
        </a:spcAft>
        <a:defRPr sz="32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MS PGothic"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Blip>
          <a:blip r:embed="rId17"/>
        </a:buBlip>
        <a:defRPr sz="28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notesSlide" Target="../notesSlides/notesSlide1.xml"/><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Users\Caladan\Desktop\I-SLATE%20PRESENTATION\MOVIES\new_Final_final.flv" TargetMode="Externa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descr="venice68"/>
          <p:cNvPicPr>
            <a:picLocks noChangeAspect="1" noChangeArrowheads="1"/>
          </p:cNvPicPr>
          <p:nvPr/>
        </p:nvPicPr>
        <p:blipFill>
          <a:blip r:embed="rId2"/>
          <a:srcRect/>
          <a:stretch>
            <a:fillRect/>
          </a:stretch>
        </p:blipFill>
        <p:spPr bwMode="auto">
          <a:xfrm>
            <a:off x="-533400" y="-457200"/>
            <a:ext cx="10287000" cy="7715250"/>
          </a:xfrm>
          <a:prstGeom prst="rect">
            <a:avLst/>
          </a:prstGeom>
          <a:noFill/>
          <a:ln w="9525">
            <a:noFill/>
            <a:miter lim="800000"/>
            <a:headEnd/>
            <a:tailEnd/>
          </a:ln>
        </p:spPr>
      </p:pic>
      <p:sp>
        <p:nvSpPr>
          <p:cNvPr id="17410" name="Text Box 8"/>
          <p:cNvSpPr txBox="1">
            <a:spLocks noChangeArrowheads="1"/>
          </p:cNvSpPr>
          <p:nvPr/>
        </p:nvSpPr>
        <p:spPr bwMode="auto">
          <a:xfrm>
            <a:off x="1355725" y="1131888"/>
            <a:ext cx="3171825" cy="2043112"/>
          </a:xfrm>
          <a:prstGeom prst="rect">
            <a:avLst/>
          </a:prstGeom>
          <a:noFill/>
          <a:ln w="9525">
            <a:noFill/>
            <a:miter lim="800000"/>
            <a:headEnd/>
            <a:tailEnd/>
          </a:ln>
          <a:effectLst>
            <a:outerShdw dist="35921" dir="2700000" algn="ctr" rotWithShape="0">
              <a:srgbClr val="808080">
                <a:alpha val="50000"/>
              </a:srgbClr>
            </a:outerShdw>
          </a:effectLst>
        </p:spPr>
        <p:txBody>
          <a:bodyPr wrap="none">
            <a:spAutoFit/>
          </a:bodyPr>
          <a:lstStyle/>
          <a:p>
            <a:pPr>
              <a:defRPr/>
            </a:pPr>
            <a:r>
              <a:rPr lang="en-US" sz="2800" b="1">
                <a:solidFill>
                  <a:schemeClr val="bg1"/>
                </a:solidFill>
              </a:rPr>
              <a:t>Some Reflections</a:t>
            </a:r>
          </a:p>
          <a:p>
            <a:pPr>
              <a:defRPr/>
            </a:pPr>
            <a:r>
              <a:rPr lang="en-US" sz="2000" i="1">
                <a:solidFill>
                  <a:schemeClr val="bg1"/>
                </a:solidFill>
              </a:rPr>
              <a:t>Lew Terman</a:t>
            </a:r>
          </a:p>
          <a:p>
            <a:pPr>
              <a:defRPr/>
            </a:pPr>
            <a:r>
              <a:rPr lang="en-US" sz="2000" i="1">
                <a:solidFill>
                  <a:schemeClr val="bg1"/>
                </a:solidFill>
              </a:rPr>
              <a:t>IEEE Past President</a:t>
            </a:r>
          </a:p>
          <a:p>
            <a:pPr>
              <a:defRPr/>
            </a:pPr>
            <a:r>
              <a:rPr lang="en-US" sz="2000" i="1">
                <a:solidFill>
                  <a:schemeClr val="bg1"/>
                </a:solidFill>
              </a:rPr>
              <a:t>IEEE Region 8 Meeting</a:t>
            </a:r>
          </a:p>
          <a:p>
            <a:pPr>
              <a:defRPr/>
            </a:pPr>
            <a:r>
              <a:rPr lang="en-US" sz="2000" i="1">
                <a:solidFill>
                  <a:schemeClr val="bg1"/>
                </a:solidFill>
              </a:rPr>
              <a:t>Venice, Italy</a:t>
            </a:r>
          </a:p>
          <a:p>
            <a:pPr>
              <a:defRPr/>
            </a:pPr>
            <a:r>
              <a:rPr lang="en-US" sz="2000" i="1">
                <a:solidFill>
                  <a:schemeClr val="bg1"/>
                </a:solidFill>
              </a:rPr>
              <a:t>26 April,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lstStyle/>
          <a:p>
            <a:endParaRPr lang="en-US" smtClean="0"/>
          </a:p>
        </p:txBody>
      </p:sp>
      <p:sp>
        <p:nvSpPr>
          <p:cNvPr id="26626" name="Rectangle 3"/>
          <p:cNvSpPr>
            <a:spLocks noGrp="1" noChangeArrowheads="1"/>
          </p:cNvSpPr>
          <p:nvPr>
            <p:ph type="subTitle" idx="1"/>
          </p:nvPr>
        </p:nvSpPr>
        <p:spPr/>
        <p:txBody>
          <a:bodyPr/>
          <a:lstStyle/>
          <a:p>
            <a:endParaRPr lang="en-US" smtClean="0"/>
          </a:p>
        </p:txBody>
      </p:sp>
      <p:pic>
        <p:nvPicPr>
          <p:cNvPr id="26627" name="Picture 4" descr="IEEE125"/>
          <p:cNvPicPr>
            <a:picLocks noChangeAspect="1" noChangeArrowheads="1"/>
          </p:cNvPicPr>
          <p:nvPr/>
        </p:nvPicPr>
        <p:blipFill>
          <a:blip r:embed="rId2"/>
          <a:srcRect/>
          <a:stretch>
            <a:fillRect/>
          </a:stretch>
        </p:blipFill>
        <p:spPr bwMode="auto">
          <a:xfrm>
            <a:off x="-381000" y="0"/>
            <a:ext cx="975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Monkey AP"/>
          <p:cNvPicPr>
            <a:picLocks noChangeAspect="1" noChangeArrowheads="1"/>
          </p:cNvPicPr>
          <p:nvPr/>
        </p:nvPicPr>
        <p:blipFill>
          <a:blip r:embed="rId2"/>
          <a:srcRect/>
          <a:stretch>
            <a:fillRect/>
          </a:stretch>
        </p:blipFill>
        <p:spPr bwMode="auto">
          <a:xfrm>
            <a:off x="457200" y="3733800"/>
            <a:ext cx="1773238" cy="2743200"/>
          </a:xfrm>
          <a:prstGeom prst="rect">
            <a:avLst/>
          </a:prstGeom>
          <a:noFill/>
          <a:ln w="9525">
            <a:noFill/>
            <a:miter lim="800000"/>
            <a:headEnd/>
            <a:tailEnd/>
          </a:ln>
        </p:spPr>
      </p:pic>
      <p:pic>
        <p:nvPicPr>
          <p:cNvPr id="27650" name="Picture 3" descr="Graphic"/>
          <p:cNvPicPr>
            <a:picLocks noChangeAspect="1" noChangeArrowheads="1"/>
          </p:cNvPicPr>
          <p:nvPr/>
        </p:nvPicPr>
        <p:blipFill>
          <a:blip r:embed="rId3"/>
          <a:srcRect/>
          <a:stretch>
            <a:fillRect/>
          </a:stretch>
        </p:blipFill>
        <p:spPr bwMode="auto">
          <a:xfrm>
            <a:off x="2971800" y="1295400"/>
            <a:ext cx="5981700" cy="4387850"/>
          </a:xfrm>
          <a:prstGeom prst="rect">
            <a:avLst/>
          </a:prstGeom>
          <a:noFill/>
          <a:ln w="9525">
            <a:noFill/>
            <a:miter lim="800000"/>
            <a:headEnd/>
            <a:tailEnd/>
          </a:ln>
        </p:spPr>
      </p:pic>
      <p:sp>
        <p:nvSpPr>
          <p:cNvPr id="27651" name="Text Box 4"/>
          <p:cNvSpPr txBox="1">
            <a:spLocks noChangeArrowheads="1"/>
          </p:cNvSpPr>
          <p:nvPr/>
        </p:nvSpPr>
        <p:spPr bwMode="auto">
          <a:xfrm>
            <a:off x="609600" y="1371600"/>
            <a:ext cx="1590675" cy="336550"/>
          </a:xfrm>
          <a:prstGeom prst="rect">
            <a:avLst/>
          </a:prstGeom>
          <a:noFill/>
          <a:ln w="9525">
            <a:noFill/>
            <a:miter lim="800000"/>
            <a:headEnd/>
            <a:tailEnd/>
          </a:ln>
        </p:spPr>
        <p:txBody>
          <a:bodyPr wrap="none">
            <a:spAutoFit/>
          </a:bodyPr>
          <a:lstStyle/>
          <a:p>
            <a:r>
              <a:rPr lang="en-US" sz="1600"/>
              <a:t>Miguel Nicolelis</a:t>
            </a:r>
          </a:p>
        </p:txBody>
      </p:sp>
      <p:sp>
        <p:nvSpPr>
          <p:cNvPr id="27652" name="Rectangle 5"/>
          <p:cNvSpPr>
            <a:spLocks noChangeArrowheads="1"/>
          </p:cNvSpPr>
          <p:nvPr/>
        </p:nvSpPr>
        <p:spPr bwMode="auto">
          <a:xfrm>
            <a:off x="1447800" y="533400"/>
            <a:ext cx="5534025" cy="457200"/>
          </a:xfrm>
          <a:prstGeom prst="rect">
            <a:avLst/>
          </a:prstGeom>
          <a:noFill/>
          <a:ln w="9525">
            <a:noFill/>
            <a:miter lim="800000"/>
            <a:headEnd/>
            <a:tailEnd/>
          </a:ln>
        </p:spPr>
        <p:txBody>
          <a:bodyPr wrap="none">
            <a:spAutoFit/>
          </a:bodyPr>
          <a:lstStyle/>
          <a:p>
            <a:r>
              <a:rPr lang="en-US" b="1">
                <a:solidFill>
                  <a:schemeClr val="tx2"/>
                </a:solidFill>
              </a:rPr>
              <a:t>Direct Human-Robot Communication</a:t>
            </a:r>
          </a:p>
        </p:txBody>
      </p:sp>
      <p:pic>
        <p:nvPicPr>
          <p:cNvPr id="27653" name="Picture 7" descr="Miguel Nicolelis Presenting by IEEE 125th Anniversary."/>
          <p:cNvPicPr>
            <a:picLocks noChangeAspect="1" noChangeArrowheads="1"/>
          </p:cNvPicPr>
          <p:nvPr/>
        </p:nvPicPr>
        <p:blipFill>
          <a:blip r:embed="rId4"/>
          <a:srcRect/>
          <a:stretch>
            <a:fillRect/>
          </a:stretch>
        </p:blipFill>
        <p:spPr bwMode="auto">
          <a:xfrm>
            <a:off x="304800" y="1752600"/>
            <a:ext cx="24384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5800" y="1676400"/>
            <a:ext cx="4572000" cy="2514600"/>
          </a:xfrm>
          <a:prstGeom prst="rect">
            <a:avLst/>
          </a:prstGeom>
          <a:noFill/>
          <a:ln w="9525">
            <a:noFill/>
            <a:miter lim="800000"/>
            <a:headEnd/>
            <a:tailEnd/>
          </a:ln>
        </p:spPr>
        <p:txBody>
          <a:bodyPr/>
          <a:lstStyle/>
          <a:p>
            <a:pPr marL="342900" indent="-342900" eaLnBrk="0" hangingPunct="0">
              <a:spcBef>
                <a:spcPct val="20000"/>
              </a:spcBef>
              <a:buClr>
                <a:schemeClr val="bg2"/>
              </a:buClr>
              <a:buSzPct val="80000"/>
              <a:buFont typeface="Wingdings" pitchFamily="2" charset="2"/>
              <a:buBlip>
                <a:blip r:embed="rId2"/>
              </a:buBlip>
            </a:pPr>
            <a:endParaRPr lang="en-US" sz="1600">
              <a:latin typeface="Verdana" pitchFamily="34" charset="0"/>
              <a:ea typeface="SimSun" pitchFamily="2" charset="-122"/>
            </a:endParaRPr>
          </a:p>
        </p:txBody>
      </p:sp>
      <p:sp>
        <p:nvSpPr>
          <p:cNvPr id="28674" name="Rectangle 3"/>
          <p:cNvSpPr>
            <a:spLocks noChangeArrowheads="1"/>
          </p:cNvSpPr>
          <p:nvPr/>
        </p:nvSpPr>
        <p:spPr bwMode="auto">
          <a:xfrm>
            <a:off x="304800" y="1066800"/>
            <a:ext cx="4267200" cy="1600200"/>
          </a:xfrm>
          <a:prstGeom prst="rect">
            <a:avLst/>
          </a:prstGeom>
          <a:noFill/>
          <a:ln w="38100" cmpd="dbl">
            <a:solidFill>
              <a:srgbClr val="0033CC"/>
            </a:solidFill>
            <a:miter lim="800000"/>
            <a:headEnd/>
            <a:tailEnd/>
          </a:ln>
        </p:spPr>
        <p:txBody>
          <a:bodyPr/>
          <a:lstStyle/>
          <a:p>
            <a:pPr marL="342900" indent="-342900" eaLnBrk="0" hangingPunct="0">
              <a:spcBef>
                <a:spcPct val="20000"/>
              </a:spcBef>
              <a:buClr>
                <a:schemeClr val="bg2"/>
              </a:buClr>
              <a:buSzPct val="80000"/>
              <a:buFont typeface="Wingdings" pitchFamily="2" charset="2"/>
              <a:buNone/>
            </a:pPr>
            <a:r>
              <a:rPr lang="en-US" altLang="zh-CN" sz="1400">
                <a:latin typeface="Verdana" pitchFamily="34" charset="0"/>
                <a:ea typeface="SimSun" pitchFamily="2" charset="-122"/>
              </a:rPr>
              <a:t>	This is a </a:t>
            </a:r>
            <a:r>
              <a:rPr lang="en-US" altLang="zh-CN" sz="1400">
                <a:solidFill>
                  <a:srgbClr val="3333CC"/>
                </a:solidFill>
                <a:latin typeface="Verdana" pitchFamily="34" charset="0"/>
                <a:ea typeface="SimSun" pitchFamily="2" charset="-122"/>
              </a:rPr>
              <a:t>paradigm shift</a:t>
            </a:r>
            <a:r>
              <a:rPr lang="en-US" altLang="zh-CN" sz="1400">
                <a:latin typeface="Verdana" pitchFamily="34" charset="0"/>
                <a:ea typeface="SimSun" pitchFamily="2" charset="-122"/>
              </a:rPr>
              <a:t> </a:t>
            </a:r>
            <a:r>
              <a:rPr lang="en-US" altLang="zh-CN" sz="1400">
                <a:solidFill>
                  <a:srgbClr val="0033CC"/>
                </a:solidFill>
                <a:latin typeface="Verdana" pitchFamily="34" charset="0"/>
                <a:ea typeface="SimSun" pitchFamily="2" charset="-122"/>
              </a:rPr>
              <a:t>in cancer diagnosis</a:t>
            </a:r>
            <a:r>
              <a:rPr lang="en-US" altLang="zh-CN" sz="1400">
                <a:latin typeface="Verdana" pitchFamily="34" charset="0"/>
                <a:ea typeface="SimSun" pitchFamily="2" charset="-122"/>
              </a:rPr>
              <a:t> from completely biological process to the engineering digital world. We are seeing </a:t>
            </a:r>
            <a:r>
              <a:rPr lang="en-US" altLang="zh-CN" sz="1400">
                <a:solidFill>
                  <a:srgbClr val="3333CC"/>
                </a:solidFill>
                <a:latin typeface="Verdana" pitchFamily="34" charset="0"/>
                <a:ea typeface="SimSun" pitchFamily="2" charset="-122"/>
              </a:rPr>
              <a:t>the dawn of digital revolution in cancer diagnosis at genomic/proteomic levels</a:t>
            </a:r>
            <a:r>
              <a:rPr lang="en-US" altLang="zh-CN" sz="1400">
                <a:latin typeface="Verdana" pitchFamily="34" charset="0"/>
                <a:ea typeface="SimSun" pitchFamily="2" charset="-122"/>
              </a:rPr>
              <a:t> by using digital signal processing.</a:t>
            </a:r>
          </a:p>
          <a:p>
            <a:pPr marL="342900" indent="-342900" eaLnBrk="0" hangingPunct="0">
              <a:spcBef>
                <a:spcPct val="20000"/>
              </a:spcBef>
              <a:buClr>
                <a:schemeClr val="bg2"/>
              </a:buClr>
              <a:buSzPct val="80000"/>
              <a:buFont typeface="Wingdings" pitchFamily="2" charset="2"/>
              <a:buBlip>
                <a:blip r:embed="rId2"/>
              </a:buBlip>
            </a:pPr>
            <a:endParaRPr lang="en-US" sz="1400">
              <a:latin typeface="Verdana" pitchFamily="34" charset="0"/>
              <a:ea typeface="SimSun" pitchFamily="2" charset="-122"/>
            </a:endParaRPr>
          </a:p>
        </p:txBody>
      </p:sp>
      <p:pic>
        <p:nvPicPr>
          <p:cNvPr id="28675" name="Picture 4" descr="optics"/>
          <p:cNvPicPr>
            <a:picLocks noChangeAspect="1" noChangeArrowheads="1"/>
          </p:cNvPicPr>
          <p:nvPr/>
        </p:nvPicPr>
        <p:blipFill>
          <a:blip r:embed="rId3"/>
          <a:srcRect/>
          <a:stretch>
            <a:fillRect/>
          </a:stretch>
        </p:blipFill>
        <p:spPr bwMode="auto">
          <a:xfrm>
            <a:off x="4800600" y="381000"/>
            <a:ext cx="4343400" cy="2932113"/>
          </a:xfrm>
          <a:prstGeom prst="rect">
            <a:avLst/>
          </a:prstGeom>
          <a:noFill/>
          <a:ln w="9525">
            <a:noFill/>
            <a:miter lim="800000"/>
            <a:headEnd/>
            <a:tailEnd/>
          </a:ln>
        </p:spPr>
      </p:pic>
      <p:sp>
        <p:nvSpPr>
          <p:cNvPr id="28676" name="Rectangle 5"/>
          <p:cNvSpPr>
            <a:spLocks noChangeArrowheads="1"/>
          </p:cNvSpPr>
          <p:nvPr/>
        </p:nvSpPr>
        <p:spPr bwMode="auto">
          <a:xfrm>
            <a:off x="152400" y="3352800"/>
            <a:ext cx="5791200" cy="2895600"/>
          </a:xfrm>
          <a:prstGeom prst="rect">
            <a:avLst/>
          </a:prstGeom>
          <a:noFill/>
          <a:ln w="19050">
            <a:solidFill>
              <a:schemeClr val="accent1"/>
            </a:solidFill>
            <a:miter lim="800000"/>
            <a:headEnd/>
            <a:tailEnd/>
          </a:ln>
        </p:spPr>
        <p:txBody>
          <a:bodyPr/>
          <a:lstStyle/>
          <a:p>
            <a:pPr marL="342900" indent="-342900" eaLnBrk="0" hangingPunct="0">
              <a:spcBef>
                <a:spcPct val="20000"/>
              </a:spcBef>
              <a:buClr>
                <a:schemeClr val="bg2"/>
              </a:buClr>
              <a:buSzPct val="80000"/>
              <a:buFont typeface="Wingdings" pitchFamily="2" charset="2"/>
              <a:buBlip>
                <a:blip r:embed="rId2"/>
              </a:buBlip>
            </a:pPr>
            <a:r>
              <a:rPr lang="en-US" altLang="zh-CN" sz="1600">
                <a:solidFill>
                  <a:srgbClr val="0000CC"/>
                </a:solidFill>
                <a:latin typeface="Verdana" pitchFamily="34" charset="0"/>
                <a:ea typeface="SimSun" pitchFamily="2" charset="-122"/>
              </a:rPr>
              <a:t>Now</a:t>
            </a:r>
            <a:r>
              <a:rPr lang="en-US" altLang="zh-CN" sz="1600">
                <a:latin typeface="Verdana" pitchFamily="34" charset="0"/>
                <a:ea typeface="SimSun" pitchFamily="2" charset="-122"/>
              </a:rPr>
              <a:t> through the use of ensemble dependence model (EDM), </a:t>
            </a:r>
            <a:r>
              <a:rPr lang="en-US" altLang="zh-CN" sz="1600">
                <a:solidFill>
                  <a:srgbClr val="3333CC"/>
                </a:solidFill>
                <a:latin typeface="Verdana" pitchFamily="34" charset="0"/>
                <a:ea typeface="SimSun" pitchFamily="2" charset="-122"/>
              </a:rPr>
              <a:t>we can classify cancer highly accurately</a:t>
            </a:r>
            <a:r>
              <a:rPr lang="en-US" altLang="zh-CN" sz="1600">
                <a:solidFill>
                  <a:schemeClr val="tx2"/>
                </a:solidFill>
                <a:latin typeface="Verdana" pitchFamily="34" charset="0"/>
                <a:ea typeface="SimSun" pitchFamily="2" charset="-122"/>
              </a:rPr>
              <a:t>.</a:t>
            </a:r>
            <a:r>
              <a:rPr lang="en-US" altLang="zh-CN" sz="1600">
                <a:latin typeface="Verdana" pitchFamily="34" charset="0"/>
                <a:ea typeface="SimSun" pitchFamily="2" charset="-122"/>
              </a:rPr>
              <a:t> Moreover, we may be able to </a:t>
            </a:r>
            <a:r>
              <a:rPr lang="en-US" altLang="zh-CN" sz="1600">
                <a:solidFill>
                  <a:srgbClr val="3333CC"/>
                </a:solidFill>
                <a:latin typeface="Verdana" pitchFamily="34" charset="0"/>
                <a:ea typeface="SimSun" pitchFamily="2" charset="-122"/>
              </a:rPr>
              <a:t>predict</a:t>
            </a:r>
            <a:r>
              <a:rPr lang="en-US" altLang="zh-CN" sz="1600">
                <a:latin typeface="Verdana" pitchFamily="34" charset="0"/>
                <a:ea typeface="SimSun" pitchFamily="2" charset="-122"/>
              </a:rPr>
              <a:t> whether a sample is in </a:t>
            </a:r>
            <a:r>
              <a:rPr lang="en-US" altLang="zh-CN" sz="1600">
                <a:solidFill>
                  <a:srgbClr val="0033CC"/>
                </a:solidFill>
                <a:latin typeface="Verdana" pitchFamily="34" charset="0"/>
                <a:ea typeface="SimSun" pitchFamily="2" charset="-122"/>
              </a:rPr>
              <a:t>transition</a:t>
            </a:r>
            <a:r>
              <a:rPr lang="en-US" altLang="zh-CN" sz="1600">
                <a:latin typeface="Verdana" pitchFamily="34" charset="0"/>
                <a:ea typeface="SimSun" pitchFamily="2" charset="-122"/>
              </a:rPr>
              <a:t> from normal to cancer stage.</a:t>
            </a:r>
          </a:p>
          <a:p>
            <a:pPr marL="342900" indent="-342900" eaLnBrk="0" hangingPunct="0">
              <a:spcBef>
                <a:spcPct val="20000"/>
              </a:spcBef>
              <a:buClr>
                <a:schemeClr val="bg2"/>
              </a:buClr>
              <a:buSzPct val="80000"/>
              <a:buFont typeface="Wingdings" pitchFamily="2" charset="2"/>
              <a:buBlip>
                <a:blip r:embed="rId2"/>
              </a:buBlip>
            </a:pPr>
            <a:r>
              <a:rPr lang="en-US" altLang="zh-CN" sz="1600">
                <a:latin typeface="Verdana" pitchFamily="34" charset="0"/>
                <a:ea typeface="SimSun" pitchFamily="2" charset="-122"/>
              </a:rPr>
              <a:t>The end goal is that </a:t>
            </a:r>
            <a:r>
              <a:rPr lang="en-US" altLang="zh-CN" sz="1600">
                <a:solidFill>
                  <a:srgbClr val="0000CC"/>
                </a:solidFill>
                <a:latin typeface="Verdana" pitchFamily="34" charset="0"/>
                <a:ea typeface="SimSun" pitchFamily="2" charset="-122"/>
              </a:rPr>
              <a:t>one day</a:t>
            </a:r>
            <a:r>
              <a:rPr lang="en-US" altLang="zh-CN" sz="1600">
                <a:latin typeface="Verdana" pitchFamily="34" charset="0"/>
                <a:ea typeface="SimSun" pitchFamily="2" charset="-122"/>
              </a:rPr>
              <a:t> one can go to </a:t>
            </a:r>
            <a:r>
              <a:rPr lang="en-US" altLang="zh-CN" sz="1600">
                <a:solidFill>
                  <a:srgbClr val="3333CC"/>
                </a:solidFill>
                <a:latin typeface="Verdana" pitchFamily="34" charset="0"/>
                <a:ea typeface="SimSun" pitchFamily="2" charset="-122"/>
              </a:rPr>
              <a:t>routine annual check with a single blood draw,</a:t>
            </a:r>
            <a:r>
              <a:rPr lang="en-US" altLang="zh-CN" sz="1600">
                <a:latin typeface="Verdana" pitchFamily="34" charset="0"/>
                <a:ea typeface="SimSun" pitchFamily="2" charset="-122"/>
              </a:rPr>
              <a:t> a doctor can advise his/her patients to watch out, for example, liver or breast cancer, closely since it is no longer normal, nor in cancer stage yet, but in transition to the cancer stage.</a:t>
            </a:r>
          </a:p>
        </p:txBody>
      </p:sp>
      <p:sp>
        <p:nvSpPr>
          <p:cNvPr id="28677" name="Text Box 6"/>
          <p:cNvSpPr txBox="1">
            <a:spLocks noChangeArrowheads="1"/>
          </p:cNvSpPr>
          <p:nvPr/>
        </p:nvSpPr>
        <p:spPr bwMode="auto">
          <a:xfrm>
            <a:off x="7162800" y="5334000"/>
            <a:ext cx="871538" cy="336550"/>
          </a:xfrm>
          <a:prstGeom prst="rect">
            <a:avLst/>
          </a:prstGeom>
          <a:noFill/>
          <a:ln w="9525">
            <a:noFill/>
            <a:miter lim="800000"/>
            <a:headEnd/>
            <a:tailEnd/>
          </a:ln>
        </p:spPr>
        <p:txBody>
          <a:bodyPr wrap="none">
            <a:spAutoFit/>
          </a:bodyPr>
          <a:lstStyle/>
          <a:p>
            <a:r>
              <a:rPr lang="en-US" sz="1600"/>
              <a:t>Roy Liu</a:t>
            </a:r>
          </a:p>
        </p:txBody>
      </p:sp>
      <p:sp>
        <p:nvSpPr>
          <p:cNvPr id="28678" name="Text Box 7"/>
          <p:cNvSpPr txBox="1">
            <a:spLocks noChangeArrowheads="1"/>
          </p:cNvSpPr>
          <p:nvPr/>
        </p:nvSpPr>
        <p:spPr bwMode="auto">
          <a:xfrm>
            <a:off x="533400" y="457200"/>
            <a:ext cx="3522663" cy="457200"/>
          </a:xfrm>
          <a:prstGeom prst="rect">
            <a:avLst/>
          </a:prstGeom>
          <a:noFill/>
          <a:ln w="9525">
            <a:noFill/>
            <a:miter lim="800000"/>
            <a:headEnd/>
            <a:tailEnd/>
          </a:ln>
        </p:spPr>
        <p:txBody>
          <a:bodyPr wrap="none">
            <a:spAutoFit/>
          </a:bodyPr>
          <a:lstStyle/>
          <a:p>
            <a:r>
              <a:rPr lang="en-US" b="1">
                <a:solidFill>
                  <a:schemeClr val="tx2"/>
                </a:solidFill>
              </a:rPr>
              <a:t>Early Cancer Detection</a:t>
            </a:r>
          </a:p>
        </p:txBody>
      </p:sp>
      <p:pic>
        <p:nvPicPr>
          <p:cNvPr id="28679" name="Picture 8" descr="K.J. Liu Presenting by IEEE 125th Anniversary."/>
          <p:cNvPicPr>
            <a:picLocks noChangeAspect="1" noChangeArrowheads="1"/>
          </p:cNvPicPr>
          <p:nvPr/>
        </p:nvPicPr>
        <p:blipFill>
          <a:blip r:embed="rId4"/>
          <a:srcRect/>
          <a:stretch>
            <a:fillRect/>
          </a:stretch>
        </p:blipFill>
        <p:spPr bwMode="auto">
          <a:xfrm>
            <a:off x="6248400" y="3505200"/>
            <a:ext cx="2667000"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
          <p:cNvSpPr>
            <a:spLocks noChangeArrowheads="1"/>
          </p:cNvSpPr>
          <p:nvPr/>
        </p:nvSpPr>
        <p:spPr bwMode="auto">
          <a:xfrm>
            <a:off x="7239000" y="5257800"/>
            <a:ext cx="1905000" cy="1371600"/>
          </a:xfrm>
          <a:prstGeom prst="rect">
            <a:avLst/>
          </a:prstGeom>
          <a:solidFill>
            <a:schemeClr val="bg1"/>
          </a:solidFill>
          <a:ln w="9525">
            <a:solidFill>
              <a:schemeClr val="bg1"/>
            </a:solidFill>
            <a:round/>
            <a:headEnd/>
            <a:tailEnd/>
          </a:ln>
        </p:spPr>
        <p:txBody>
          <a:bodyPr/>
          <a:lstStyle/>
          <a:p>
            <a:pPr eaLnBrk="0" hangingPunct="0"/>
            <a:endParaRPr lang="en-US"/>
          </a:p>
        </p:txBody>
      </p:sp>
      <p:sp>
        <p:nvSpPr>
          <p:cNvPr id="29698" name="Title 1"/>
          <p:cNvSpPr>
            <a:spLocks noGrp="1"/>
          </p:cNvSpPr>
          <p:nvPr>
            <p:ph type="title" idx="4294967295"/>
          </p:nvPr>
        </p:nvSpPr>
        <p:spPr>
          <a:xfrm>
            <a:off x="228600" y="457200"/>
            <a:ext cx="8442325" cy="1143000"/>
          </a:xfrm>
        </p:spPr>
        <p:txBody>
          <a:bodyPr/>
          <a:lstStyle/>
          <a:p>
            <a:r>
              <a:rPr lang="en-US" smtClean="0"/>
              <a:t>Delivering Sustainable Literacy in India</a:t>
            </a:r>
          </a:p>
        </p:txBody>
      </p:sp>
      <p:grpSp>
        <p:nvGrpSpPr>
          <p:cNvPr id="29699" name="Group 317"/>
          <p:cNvGrpSpPr>
            <a:grpSpLocks/>
          </p:cNvGrpSpPr>
          <p:nvPr/>
        </p:nvGrpSpPr>
        <p:grpSpPr bwMode="auto">
          <a:xfrm>
            <a:off x="152400" y="1524000"/>
            <a:ext cx="8991600" cy="5029200"/>
            <a:chOff x="674" y="696"/>
            <a:chExt cx="4807" cy="2458"/>
          </a:xfrm>
        </p:grpSpPr>
        <p:sp>
          <p:nvSpPr>
            <p:cNvPr id="10270" name="Freeform 318"/>
            <p:cNvSpPr>
              <a:spLocks/>
            </p:cNvSpPr>
            <p:nvPr/>
          </p:nvSpPr>
          <p:spPr bwMode="auto">
            <a:xfrm>
              <a:off x="674" y="696"/>
              <a:ext cx="4807" cy="2458"/>
            </a:xfrm>
            <a:custGeom>
              <a:avLst/>
              <a:gdLst>
                <a:gd name="T0" fmla="*/ 1022 w 4807"/>
                <a:gd name="T1" fmla="*/ 0 h 2458"/>
                <a:gd name="T2" fmla="*/ 3602 w 4807"/>
                <a:gd name="T3" fmla="*/ 0 h 2458"/>
                <a:gd name="T4" fmla="*/ 3622 w 4807"/>
                <a:gd name="T5" fmla="*/ 5 h 2458"/>
                <a:gd name="T6" fmla="*/ 3679 w 4807"/>
                <a:gd name="T7" fmla="*/ 22 h 2458"/>
                <a:gd name="T8" fmla="*/ 3765 w 4807"/>
                <a:gd name="T9" fmla="*/ 51 h 2458"/>
                <a:gd name="T10" fmla="*/ 3874 w 4807"/>
                <a:gd name="T11" fmla="*/ 94 h 2458"/>
                <a:gd name="T12" fmla="*/ 3999 w 4807"/>
                <a:gd name="T13" fmla="*/ 150 h 2458"/>
                <a:gd name="T14" fmla="*/ 4135 w 4807"/>
                <a:gd name="T15" fmla="*/ 220 h 2458"/>
                <a:gd name="T16" fmla="*/ 4273 w 4807"/>
                <a:gd name="T17" fmla="*/ 308 h 2458"/>
                <a:gd name="T18" fmla="*/ 4409 w 4807"/>
                <a:gd name="T19" fmla="*/ 412 h 2458"/>
                <a:gd name="T20" fmla="*/ 4533 w 4807"/>
                <a:gd name="T21" fmla="*/ 533 h 2458"/>
                <a:gd name="T22" fmla="*/ 4644 w 4807"/>
                <a:gd name="T23" fmla="*/ 674 h 2458"/>
                <a:gd name="T24" fmla="*/ 4729 w 4807"/>
                <a:gd name="T25" fmla="*/ 834 h 2458"/>
                <a:gd name="T26" fmla="*/ 4787 w 4807"/>
                <a:gd name="T27" fmla="*/ 1016 h 2458"/>
                <a:gd name="T28" fmla="*/ 4807 w 4807"/>
                <a:gd name="T29" fmla="*/ 1219 h 2458"/>
                <a:gd name="T30" fmla="*/ 4787 w 4807"/>
                <a:gd name="T31" fmla="*/ 1423 h 2458"/>
                <a:gd name="T32" fmla="*/ 4729 w 4807"/>
                <a:gd name="T33" fmla="*/ 1605 h 2458"/>
                <a:gd name="T34" fmla="*/ 4644 w 4807"/>
                <a:gd name="T35" fmla="*/ 1767 h 2458"/>
                <a:gd name="T36" fmla="*/ 4533 w 4807"/>
                <a:gd name="T37" fmla="*/ 1910 h 2458"/>
                <a:gd name="T38" fmla="*/ 4409 w 4807"/>
                <a:gd name="T39" fmla="*/ 2034 h 2458"/>
                <a:gd name="T40" fmla="*/ 4273 w 4807"/>
                <a:gd name="T41" fmla="*/ 2141 h 2458"/>
                <a:gd name="T42" fmla="*/ 4135 w 4807"/>
                <a:gd name="T43" fmla="*/ 2230 h 2458"/>
                <a:gd name="T44" fmla="*/ 3999 w 4807"/>
                <a:gd name="T45" fmla="*/ 2303 h 2458"/>
                <a:gd name="T46" fmla="*/ 3874 w 4807"/>
                <a:gd name="T47" fmla="*/ 2361 h 2458"/>
                <a:gd name="T48" fmla="*/ 3765 w 4807"/>
                <a:gd name="T49" fmla="*/ 2405 h 2458"/>
                <a:gd name="T50" fmla="*/ 3679 w 4807"/>
                <a:gd name="T51" fmla="*/ 2434 h 2458"/>
                <a:gd name="T52" fmla="*/ 3622 w 4807"/>
                <a:gd name="T53" fmla="*/ 2453 h 2458"/>
                <a:gd name="T54" fmla="*/ 3602 w 4807"/>
                <a:gd name="T55" fmla="*/ 2458 h 2458"/>
                <a:gd name="T56" fmla="*/ 1022 w 4807"/>
                <a:gd name="T57" fmla="*/ 2458 h 2458"/>
                <a:gd name="T58" fmla="*/ 1005 w 4807"/>
                <a:gd name="T59" fmla="*/ 2453 h 2458"/>
                <a:gd name="T60" fmla="*/ 957 w 4807"/>
                <a:gd name="T61" fmla="*/ 2438 h 2458"/>
                <a:gd name="T62" fmla="*/ 884 w 4807"/>
                <a:gd name="T63" fmla="*/ 2409 h 2458"/>
                <a:gd name="T64" fmla="*/ 792 w 4807"/>
                <a:gd name="T65" fmla="*/ 2368 h 2458"/>
                <a:gd name="T66" fmla="*/ 685 w 4807"/>
                <a:gd name="T67" fmla="*/ 2313 h 2458"/>
                <a:gd name="T68" fmla="*/ 571 w 4807"/>
                <a:gd name="T69" fmla="*/ 2242 h 2458"/>
                <a:gd name="T70" fmla="*/ 453 w 4807"/>
                <a:gd name="T71" fmla="*/ 2155 h 2458"/>
                <a:gd name="T72" fmla="*/ 337 w 4807"/>
                <a:gd name="T73" fmla="*/ 2049 h 2458"/>
                <a:gd name="T74" fmla="*/ 232 w 4807"/>
                <a:gd name="T75" fmla="*/ 1925 h 2458"/>
                <a:gd name="T76" fmla="*/ 138 w 4807"/>
                <a:gd name="T77" fmla="*/ 1782 h 2458"/>
                <a:gd name="T78" fmla="*/ 65 w 4807"/>
                <a:gd name="T79" fmla="*/ 1617 h 2458"/>
                <a:gd name="T80" fmla="*/ 17 w 4807"/>
                <a:gd name="T81" fmla="*/ 1430 h 2458"/>
                <a:gd name="T82" fmla="*/ 0 w 4807"/>
                <a:gd name="T83" fmla="*/ 1219 h 2458"/>
                <a:gd name="T84" fmla="*/ 17 w 4807"/>
                <a:gd name="T85" fmla="*/ 1018 h 2458"/>
                <a:gd name="T86" fmla="*/ 65 w 4807"/>
                <a:gd name="T87" fmla="*/ 838 h 2458"/>
                <a:gd name="T88" fmla="*/ 138 w 4807"/>
                <a:gd name="T89" fmla="*/ 678 h 2458"/>
                <a:gd name="T90" fmla="*/ 232 w 4807"/>
                <a:gd name="T91" fmla="*/ 538 h 2458"/>
                <a:gd name="T92" fmla="*/ 337 w 4807"/>
                <a:gd name="T93" fmla="*/ 415 h 2458"/>
                <a:gd name="T94" fmla="*/ 453 w 4807"/>
                <a:gd name="T95" fmla="*/ 312 h 2458"/>
                <a:gd name="T96" fmla="*/ 571 w 4807"/>
                <a:gd name="T97" fmla="*/ 223 h 2458"/>
                <a:gd name="T98" fmla="*/ 685 w 4807"/>
                <a:gd name="T99" fmla="*/ 152 h 2458"/>
                <a:gd name="T100" fmla="*/ 792 w 4807"/>
                <a:gd name="T101" fmla="*/ 95 h 2458"/>
                <a:gd name="T102" fmla="*/ 884 w 4807"/>
                <a:gd name="T103" fmla="*/ 51 h 2458"/>
                <a:gd name="T104" fmla="*/ 957 w 4807"/>
                <a:gd name="T105" fmla="*/ 22 h 2458"/>
                <a:gd name="T106" fmla="*/ 1005 w 4807"/>
                <a:gd name="T107" fmla="*/ 5 h 2458"/>
                <a:gd name="T108" fmla="*/ 1022 w 4807"/>
                <a:gd name="T109" fmla="*/ 0 h 24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07"/>
                <a:gd name="T166" fmla="*/ 0 h 2458"/>
                <a:gd name="T167" fmla="*/ 4807 w 4807"/>
                <a:gd name="T168" fmla="*/ 2458 h 24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07" h="2458">
                  <a:moveTo>
                    <a:pt x="1022" y="0"/>
                  </a:moveTo>
                  <a:lnTo>
                    <a:pt x="3602" y="0"/>
                  </a:lnTo>
                  <a:lnTo>
                    <a:pt x="3622" y="5"/>
                  </a:lnTo>
                  <a:lnTo>
                    <a:pt x="3679" y="22"/>
                  </a:lnTo>
                  <a:lnTo>
                    <a:pt x="3765" y="51"/>
                  </a:lnTo>
                  <a:lnTo>
                    <a:pt x="3874" y="94"/>
                  </a:lnTo>
                  <a:lnTo>
                    <a:pt x="3999" y="150"/>
                  </a:lnTo>
                  <a:lnTo>
                    <a:pt x="4135" y="220"/>
                  </a:lnTo>
                  <a:lnTo>
                    <a:pt x="4273" y="308"/>
                  </a:lnTo>
                  <a:lnTo>
                    <a:pt x="4409" y="412"/>
                  </a:lnTo>
                  <a:lnTo>
                    <a:pt x="4533" y="533"/>
                  </a:lnTo>
                  <a:lnTo>
                    <a:pt x="4644" y="674"/>
                  </a:lnTo>
                  <a:lnTo>
                    <a:pt x="4729" y="834"/>
                  </a:lnTo>
                  <a:lnTo>
                    <a:pt x="4787" y="1016"/>
                  </a:lnTo>
                  <a:lnTo>
                    <a:pt x="4807" y="1219"/>
                  </a:lnTo>
                  <a:lnTo>
                    <a:pt x="4787" y="1423"/>
                  </a:lnTo>
                  <a:lnTo>
                    <a:pt x="4729" y="1605"/>
                  </a:lnTo>
                  <a:lnTo>
                    <a:pt x="4644" y="1767"/>
                  </a:lnTo>
                  <a:lnTo>
                    <a:pt x="4533" y="1910"/>
                  </a:lnTo>
                  <a:lnTo>
                    <a:pt x="4409" y="2034"/>
                  </a:lnTo>
                  <a:lnTo>
                    <a:pt x="4273" y="2141"/>
                  </a:lnTo>
                  <a:lnTo>
                    <a:pt x="4135" y="2230"/>
                  </a:lnTo>
                  <a:lnTo>
                    <a:pt x="3999" y="2303"/>
                  </a:lnTo>
                  <a:lnTo>
                    <a:pt x="3874" y="2361"/>
                  </a:lnTo>
                  <a:lnTo>
                    <a:pt x="3765" y="2405"/>
                  </a:lnTo>
                  <a:lnTo>
                    <a:pt x="3679" y="2434"/>
                  </a:lnTo>
                  <a:lnTo>
                    <a:pt x="3622" y="2453"/>
                  </a:lnTo>
                  <a:lnTo>
                    <a:pt x="3602" y="2458"/>
                  </a:lnTo>
                  <a:lnTo>
                    <a:pt x="1022" y="2458"/>
                  </a:lnTo>
                  <a:lnTo>
                    <a:pt x="1005" y="2453"/>
                  </a:lnTo>
                  <a:lnTo>
                    <a:pt x="957" y="2438"/>
                  </a:lnTo>
                  <a:lnTo>
                    <a:pt x="884" y="2409"/>
                  </a:lnTo>
                  <a:lnTo>
                    <a:pt x="792" y="2368"/>
                  </a:lnTo>
                  <a:lnTo>
                    <a:pt x="685" y="2313"/>
                  </a:lnTo>
                  <a:lnTo>
                    <a:pt x="571" y="2242"/>
                  </a:lnTo>
                  <a:lnTo>
                    <a:pt x="453" y="2155"/>
                  </a:lnTo>
                  <a:lnTo>
                    <a:pt x="337" y="2049"/>
                  </a:lnTo>
                  <a:lnTo>
                    <a:pt x="232" y="1925"/>
                  </a:lnTo>
                  <a:lnTo>
                    <a:pt x="138" y="1782"/>
                  </a:lnTo>
                  <a:lnTo>
                    <a:pt x="65" y="1617"/>
                  </a:lnTo>
                  <a:lnTo>
                    <a:pt x="17" y="1430"/>
                  </a:lnTo>
                  <a:lnTo>
                    <a:pt x="0" y="1219"/>
                  </a:lnTo>
                  <a:lnTo>
                    <a:pt x="17" y="1018"/>
                  </a:lnTo>
                  <a:lnTo>
                    <a:pt x="65" y="838"/>
                  </a:lnTo>
                  <a:lnTo>
                    <a:pt x="138" y="678"/>
                  </a:lnTo>
                  <a:lnTo>
                    <a:pt x="232" y="538"/>
                  </a:lnTo>
                  <a:lnTo>
                    <a:pt x="337" y="415"/>
                  </a:lnTo>
                  <a:lnTo>
                    <a:pt x="453" y="312"/>
                  </a:lnTo>
                  <a:lnTo>
                    <a:pt x="571" y="223"/>
                  </a:lnTo>
                  <a:lnTo>
                    <a:pt x="685" y="152"/>
                  </a:lnTo>
                  <a:lnTo>
                    <a:pt x="792" y="95"/>
                  </a:lnTo>
                  <a:lnTo>
                    <a:pt x="884" y="51"/>
                  </a:lnTo>
                  <a:lnTo>
                    <a:pt x="957" y="22"/>
                  </a:lnTo>
                  <a:lnTo>
                    <a:pt x="1005" y="5"/>
                  </a:lnTo>
                  <a:lnTo>
                    <a:pt x="1022" y="0"/>
                  </a:lnTo>
                </a:path>
              </a:pathLst>
            </a:custGeom>
            <a:noFill/>
            <a:ln w="4826">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1" name="Freeform 319"/>
            <p:cNvSpPr>
              <a:spLocks/>
            </p:cNvSpPr>
            <p:nvPr/>
          </p:nvSpPr>
          <p:spPr bwMode="auto">
            <a:xfrm>
              <a:off x="3439" y="2105"/>
              <a:ext cx="102" cy="212"/>
            </a:xfrm>
            <a:custGeom>
              <a:avLst/>
              <a:gdLst>
                <a:gd name="T0" fmla="*/ 20 w 102"/>
                <a:gd name="T1" fmla="*/ 69 h 212"/>
                <a:gd name="T2" fmla="*/ 25 w 102"/>
                <a:gd name="T3" fmla="*/ 65 h 212"/>
                <a:gd name="T4" fmla="*/ 28 w 102"/>
                <a:gd name="T5" fmla="*/ 60 h 212"/>
                <a:gd name="T6" fmla="*/ 34 w 102"/>
                <a:gd name="T7" fmla="*/ 55 h 212"/>
                <a:gd name="T8" fmla="*/ 40 w 102"/>
                <a:gd name="T9" fmla="*/ 57 h 212"/>
                <a:gd name="T10" fmla="*/ 47 w 102"/>
                <a:gd name="T11" fmla="*/ 55 h 212"/>
                <a:gd name="T12" fmla="*/ 59 w 102"/>
                <a:gd name="T13" fmla="*/ 46 h 212"/>
                <a:gd name="T14" fmla="*/ 68 w 102"/>
                <a:gd name="T15" fmla="*/ 28 h 212"/>
                <a:gd name="T16" fmla="*/ 74 w 102"/>
                <a:gd name="T17" fmla="*/ 23 h 212"/>
                <a:gd name="T18" fmla="*/ 81 w 102"/>
                <a:gd name="T19" fmla="*/ 21 h 212"/>
                <a:gd name="T20" fmla="*/ 85 w 102"/>
                <a:gd name="T21" fmla="*/ 11 h 212"/>
                <a:gd name="T22" fmla="*/ 88 w 102"/>
                <a:gd name="T23" fmla="*/ 0 h 212"/>
                <a:gd name="T24" fmla="*/ 95 w 102"/>
                <a:gd name="T25" fmla="*/ 28 h 212"/>
                <a:gd name="T26" fmla="*/ 102 w 102"/>
                <a:gd name="T27" fmla="*/ 55 h 212"/>
                <a:gd name="T28" fmla="*/ 100 w 102"/>
                <a:gd name="T29" fmla="*/ 60 h 212"/>
                <a:gd name="T30" fmla="*/ 95 w 102"/>
                <a:gd name="T31" fmla="*/ 62 h 212"/>
                <a:gd name="T32" fmla="*/ 93 w 102"/>
                <a:gd name="T33" fmla="*/ 58 h 212"/>
                <a:gd name="T34" fmla="*/ 95 w 102"/>
                <a:gd name="T35" fmla="*/ 55 h 212"/>
                <a:gd name="T36" fmla="*/ 88 w 102"/>
                <a:gd name="T37" fmla="*/ 58 h 212"/>
                <a:gd name="T38" fmla="*/ 88 w 102"/>
                <a:gd name="T39" fmla="*/ 62 h 212"/>
                <a:gd name="T40" fmla="*/ 90 w 102"/>
                <a:gd name="T41" fmla="*/ 69 h 212"/>
                <a:gd name="T42" fmla="*/ 91 w 102"/>
                <a:gd name="T43" fmla="*/ 72 h 212"/>
                <a:gd name="T44" fmla="*/ 95 w 102"/>
                <a:gd name="T45" fmla="*/ 75 h 212"/>
                <a:gd name="T46" fmla="*/ 86 w 102"/>
                <a:gd name="T47" fmla="*/ 89 h 212"/>
                <a:gd name="T48" fmla="*/ 81 w 102"/>
                <a:gd name="T49" fmla="*/ 103 h 212"/>
                <a:gd name="T50" fmla="*/ 64 w 102"/>
                <a:gd name="T51" fmla="*/ 135 h 212"/>
                <a:gd name="T52" fmla="*/ 54 w 102"/>
                <a:gd name="T53" fmla="*/ 171 h 212"/>
                <a:gd name="T54" fmla="*/ 49 w 102"/>
                <a:gd name="T55" fmla="*/ 184 h 212"/>
                <a:gd name="T56" fmla="*/ 47 w 102"/>
                <a:gd name="T57" fmla="*/ 198 h 212"/>
                <a:gd name="T58" fmla="*/ 32 w 102"/>
                <a:gd name="T59" fmla="*/ 203 h 212"/>
                <a:gd name="T60" fmla="*/ 20 w 102"/>
                <a:gd name="T61" fmla="*/ 212 h 212"/>
                <a:gd name="T62" fmla="*/ 3 w 102"/>
                <a:gd name="T63" fmla="*/ 191 h 212"/>
                <a:gd name="T64" fmla="*/ 0 w 102"/>
                <a:gd name="T65" fmla="*/ 157 h 212"/>
                <a:gd name="T66" fmla="*/ 8 w 102"/>
                <a:gd name="T67" fmla="*/ 137 h 212"/>
                <a:gd name="T68" fmla="*/ 20 w 102"/>
                <a:gd name="T69" fmla="*/ 116 h 212"/>
                <a:gd name="T70" fmla="*/ 15 w 102"/>
                <a:gd name="T71" fmla="*/ 101 h 212"/>
                <a:gd name="T72" fmla="*/ 13 w 102"/>
                <a:gd name="T73" fmla="*/ 89 h 212"/>
                <a:gd name="T74" fmla="*/ 13 w 102"/>
                <a:gd name="T75" fmla="*/ 86 h 212"/>
                <a:gd name="T76" fmla="*/ 15 w 102"/>
                <a:gd name="T77" fmla="*/ 79 h 212"/>
                <a:gd name="T78" fmla="*/ 18 w 102"/>
                <a:gd name="T79" fmla="*/ 72 h 212"/>
                <a:gd name="T80" fmla="*/ 20 w 102"/>
                <a:gd name="T81" fmla="*/ 69 h 2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
                <a:gd name="T124" fmla="*/ 0 h 212"/>
                <a:gd name="T125" fmla="*/ 102 w 102"/>
                <a:gd name="T126" fmla="*/ 212 h 2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 h="212">
                  <a:moveTo>
                    <a:pt x="20" y="69"/>
                  </a:moveTo>
                  <a:lnTo>
                    <a:pt x="25" y="65"/>
                  </a:lnTo>
                  <a:lnTo>
                    <a:pt x="28" y="60"/>
                  </a:lnTo>
                  <a:lnTo>
                    <a:pt x="34" y="55"/>
                  </a:lnTo>
                  <a:lnTo>
                    <a:pt x="40" y="57"/>
                  </a:lnTo>
                  <a:lnTo>
                    <a:pt x="47" y="55"/>
                  </a:lnTo>
                  <a:lnTo>
                    <a:pt x="59" y="46"/>
                  </a:lnTo>
                  <a:lnTo>
                    <a:pt x="68" y="28"/>
                  </a:lnTo>
                  <a:lnTo>
                    <a:pt x="74" y="23"/>
                  </a:lnTo>
                  <a:lnTo>
                    <a:pt x="81" y="21"/>
                  </a:lnTo>
                  <a:lnTo>
                    <a:pt x="85" y="11"/>
                  </a:lnTo>
                  <a:lnTo>
                    <a:pt x="88" y="0"/>
                  </a:lnTo>
                  <a:lnTo>
                    <a:pt x="95" y="28"/>
                  </a:lnTo>
                  <a:lnTo>
                    <a:pt x="102" y="55"/>
                  </a:lnTo>
                  <a:lnTo>
                    <a:pt x="100" y="60"/>
                  </a:lnTo>
                  <a:lnTo>
                    <a:pt x="95" y="62"/>
                  </a:lnTo>
                  <a:lnTo>
                    <a:pt x="93" y="58"/>
                  </a:lnTo>
                  <a:lnTo>
                    <a:pt x="95" y="55"/>
                  </a:lnTo>
                  <a:lnTo>
                    <a:pt x="88" y="58"/>
                  </a:lnTo>
                  <a:lnTo>
                    <a:pt x="88" y="62"/>
                  </a:lnTo>
                  <a:lnTo>
                    <a:pt x="90" y="69"/>
                  </a:lnTo>
                  <a:lnTo>
                    <a:pt x="91" y="72"/>
                  </a:lnTo>
                  <a:lnTo>
                    <a:pt x="95" y="75"/>
                  </a:lnTo>
                  <a:lnTo>
                    <a:pt x="86" y="89"/>
                  </a:lnTo>
                  <a:lnTo>
                    <a:pt x="81" y="103"/>
                  </a:lnTo>
                  <a:lnTo>
                    <a:pt x="64" y="135"/>
                  </a:lnTo>
                  <a:lnTo>
                    <a:pt x="54" y="171"/>
                  </a:lnTo>
                  <a:lnTo>
                    <a:pt x="49" y="184"/>
                  </a:lnTo>
                  <a:lnTo>
                    <a:pt x="47" y="198"/>
                  </a:lnTo>
                  <a:lnTo>
                    <a:pt x="32" y="203"/>
                  </a:lnTo>
                  <a:lnTo>
                    <a:pt x="20" y="212"/>
                  </a:lnTo>
                  <a:lnTo>
                    <a:pt x="3" y="191"/>
                  </a:lnTo>
                  <a:lnTo>
                    <a:pt x="0" y="157"/>
                  </a:lnTo>
                  <a:lnTo>
                    <a:pt x="8" y="137"/>
                  </a:lnTo>
                  <a:lnTo>
                    <a:pt x="20" y="116"/>
                  </a:lnTo>
                  <a:lnTo>
                    <a:pt x="15" y="101"/>
                  </a:lnTo>
                  <a:lnTo>
                    <a:pt x="13" y="89"/>
                  </a:lnTo>
                  <a:lnTo>
                    <a:pt x="13" y="86"/>
                  </a:lnTo>
                  <a:lnTo>
                    <a:pt x="15" y="79"/>
                  </a:lnTo>
                  <a:lnTo>
                    <a:pt x="18" y="72"/>
                  </a:lnTo>
                  <a:lnTo>
                    <a:pt x="20" y="6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2" name="Freeform 320"/>
            <p:cNvSpPr>
              <a:spLocks/>
            </p:cNvSpPr>
            <p:nvPr/>
          </p:nvSpPr>
          <p:spPr bwMode="auto">
            <a:xfrm>
              <a:off x="2656" y="1356"/>
              <a:ext cx="898" cy="1097"/>
            </a:xfrm>
            <a:custGeom>
              <a:avLst/>
              <a:gdLst>
                <a:gd name="T0" fmla="*/ 444 w 898"/>
                <a:gd name="T1" fmla="*/ 1046 h 1097"/>
                <a:gd name="T2" fmla="*/ 408 w 898"/>
                <a:gd name="T3" fmla="*/ 920 h 1097"/>
                <a:gd name="T4" fmla="*/ 374 w 898"/>
                <a:gd name="T5" fmla="*/ 804 h 1097"/>
                <a:gd name="T6" fmla="*/ 388 w 898"/>
                <a:gd name="T7" fmla="*/ 709 h 1097"/>
                <a:gd name="T8" fmla="*/ 355 w 898"/>
                <a:gd name="T9" fmla="*/ 613 h 1097"/>
                <a:gd name="T10" fmla="*/ 345 w 898"/>
                <a:gd name="T11" fmla="*/ 518 h 1097"/>
                <a:gd name="T12" fmla="*/ 326 w 898"/>
                <a:gd name="T13" fmla="*/ 498 h 1097"/>
                <a:gd name="T14" fmla="*/ 265 w 898"/>
                <a:gd name="T15" fmla="*/ 470 h 1097"/>
                <a:gd name="T16" fmla="*/ 173 w 898"/>
                <a:gd name="T17" fmla="*/ 492 h 1097"/>
                <a:gd name="T18" fmla="*/ 105 w 898"/>
                <a:gd name="T19" fmla="*/ 491 h 1097"/>
                <a:gd name="T20" fmla="*/ 20 w 898"/>
                <a:gd name="T21" fmla="*/ 395 h 1097"/>
                <a:gd name="T22" fmla="*/ 1 w 898"/>
                <a:gd name="T23" fmla="*/ 361 h 1097"/>
                <a:gd name="T24" fmla="*/ 6 w 898"/>
                <a:gd name="T25" fmla="*/ 317 h 1097"/>
                <a:gd name="T26" fmla="*/ 6 w 898"/>
                <a:gd name="T27" fmla="*/ 273 h 1097"/>
                <a:gd name="T28" fmla="*/ 0 w 898"/>
                <a:gd name="T29" fmla="*/ 246 h 1097"/>
                <a:gd name="T30" fmla="*/ 47 w 898"/>
                <a:gd name="T31" fmla="*/ 154 h 1097"/>
                <a:gd name="T32" fmla="*/ 90 w 898"/>
                <a:gd name="T33" fmla="*/ 118 h 1097"/>
                <a:gd name="T34" fmla="*/ 129 w 898"/>
                <a:gd name="T35" fmla="*/ 48 h 1097"/>
                <a:gd name="T36" fmla="*/ 171 w 898"/>
                <a:gd name="T37" fmla="*/ 35 h 1097"/>
                <a:gd name="T38" fmla="*/ 272 w 898"/>
                <a:gd name="T39" fmla="*/ 7 h 1097"/>
                <a:gd name="T40" fmla="*/ 292 w 898"/>
                <a:gd name="T41" fmla="*/ 7 h 1097"/>
                <a:gd name="T42" fmla="*/ 333 w 898"/>
                <a:gd name="T43" fmla="*/ 0 h 1097"/>
                <a:gd name="T44" fmla="*/ 347 w 898"/>
                <a:gd name="T45" fmla="*/ 21 h 1097"/>
                <a:gd name="T46" fmla="*/ 340 w 898"/>
                <a:gd name="T47" fmla="*/ 48 h 1097"/>
                <a:gd name="T48" fmla="*/ 401 w 898"/>
                <a:gd name="T49" fmla="*/ 75 h 1097"/>
                <a:gd name="T50" fmla="*/ 435 w 898"/>
                <a:gd name="T51" fmla="*/ 89 h 1097"/>
                <a:gd name="T52" fmla="*/ 471 w 898"/>
                <a:gd name="T53" fmla="*/ 91 h 1097"/>
                <a:gd name="T54" fmla="*/ 507 w 898"/>
                <a:gd name="T55" fmla="*/ 74 h 1097"/>
                <a:gd name="T56" fmla="*/ 612 w 898"/>
                <a:gd name="T57" fmla="*/ 89 h 1097"/>
                <a:gd name="T58" fmla="*/ 643 w 898"/>
                <a:gd name="T59" fmla="*/ 92 h 1097"/>
                <a:gd name="T60" fmla="*/ 660 w 898"/>
                <a:gd name="T61" fmla="*/ 143 h 1097"/>
                <a:gd name="T62" fmla="*/ 633 w 898"/>
                <a:gd name="T63" fmla="*/ 109 h 1097"/>
                <a:gd name="T64" fmla="*/ 680 w 898"/>
                <a:gd name="T65" fmla="*/ 217 h 1097"/>
                <a:gd name="T66" fmla="*/ 716 w 898"/>
                <a:gd name="T67" fmla="*/ 286 h 1097"/>
                <a:gd name="T68" fmla="*/ 769 w 898"/>
                <a:gd name="T69" fmla="*/ 353 h 1097"/>
                <a:gd name="T70" fmla="*/ 794 w 898"/>
                <a:gd name="T71" fmla="*/ 394 h 1097"/>
                <a:gd name="T72" fmla="*/ 817 w 898"/>
                <a:gd name="T73" fmla="*/ 406 h 1097"/>
                <a:gd name="T74" fmla="*/ 871 w 898"/>
                <a:gd name="T75" fmla="*/ 395 h 1097"/>
                <a:gd name="T76" fmla="*/ 897 w 898"/>
                <a:gd name="T77" fmla="*/ 387 h 1097"/>
                <a:gd name="T78" fmla="*/ 898 w 898"/>
                <a:gd name="T79" fmla="*/ 409 h 1097"/>
                <a:gd name="T80" fmla="*/ 772 w 898"/>
                <a:gd name="T81" fmla="*/ 584 h 1097"/>
                <a:gd name="T82" fmla="*/ 735 w 898"/>
                <a:gd name="T83" fmla="*/ 661 h 1097"/>
                <a:gd name="T84" fmla="*/ 742 w 898"/>
                <a:gd name="T85" fmla="*/ 688 h 1097"/>
                <a:gd name="T86" fmla="*/ 757 w 898"/>
                <a:gd name="T87" fmla="*/ 772 h 1097"/>
                <a:gd name="T88" fmla="*/ 747 w 898"/>
                <a:gd name="T89" fmla="*/ 811 h 1097"/>
                <a:gd name="T90" fmla="*/ 694 w 898"/>
                <a:gd name="T91" fmla="*/ 858 h 1097"/>
                <a:gd name="T92" fmla="*/ 674 w 898"/>
                <a:gd name="T93" fmla="*/ 886 h 1097"/>
                <a:gd name="T94" fmla="*/ 679 w 898"/>
                <a:gd name="T95" fmla="*/ 918 h 1097"/>
                <a:gd name="T96" fmla="*/ 640 w 898"/>
                <a:gd name="T97" fmla="*/ 967 h 1097"/>
                <a:gd name="T98" fmla="*/ 640 w 898"/>
                <a:gd name="T99" fmla="*/ 981 h 1097"/>
                <a:gd name="T100" fmla="*/ 629 w 898"/>
                <a:gd name="T101" fmla="*/ 1005 h 1097"/>
                <a:gd name="T102" fmla="*/ 571 w 898"/>
                <a:gd name="T103" fmla="*/ 1076 h 1097"/>
                <a:gd name="T104" fmla="*/ 495 w 898"/>
                <a:gd name="T105" fmla="*/ 1088 h 1097"/>
                <a:gd name="T106" fmla="*/ 442 w 898"/>
                <a:gd name="T107" fmla="*/ 1069 h 10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8"/>
                <a:gd name="T163" fmla="*/ 0 h 1097"/>
                <a:gd name="T164" fmla="*/ 898 w 898"/>
                <a:gd name="T165" fmla="*/ 1097 h 10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8" h="1097">
                  <a:moveTo>
                    <a:pt x="442" y="1069"/>
                  </a:moveTo>
                  <a:lnTo>
                    <a:pt x="447" y="1064"/>
                  </a:lnTo>
                  <a:lnTo>
                    <a:pt x="449" y="1056"/>
                  </a:lnTo>
                  <a:lnTo>
                    <a:pt x="447" y="1051"/>
                  </a:lnTo>
                  <a:lnTo>
                    <a:pt x="444" y="1046"/>
                  </a:lnTo>
                  <a:lnTo>
                    <a:pt x="442" y="1042"/>
                  </a:lnTo>
                  <a:lnTo>
                    <a:pt x="430" y="1010"/>
                  </a:lnTo>
                  <a:lnTo>
                    <a:pt x="415" y="988"/>
                  </a:lnTo>
                  <a:lnTo>
                    <a:pt x="406" y="954"/>
                  </a:lnTo>
                  <a:lnTo>
                    <a:pt x="408" y="920"/>
                  </a:lnTo>
                  <a:lnTo>
                    <a:pt x="398" y="887"/>
                  </a:lnTo>
                  <a:lnTo>
                    <a:pt x="381" y="862"/>
                  </a:lnTo>
                  <a:lnTo>
                    <a:pt x="374" y="831"/>
                  </a:lnTo>
                  <a:lnTo>
                    <a:pt x="374" y="814"/>
                  </a:lnTo>
                  <a:lnTo>
                    <a:pt x="374" y="804"/>
                  </a:lnTo>
                  <a:lnTo>
                    <a:pt x="381" y="778"/>
                  </a:lnTo>
                  <a:lnTo>
                    <a:pt x="394" y="760"/>
                  </a:lnTo>
                  <a:lnTo>
                    <a:pt x="401" y="736"/>
                  </a:lnTo>
                  <a:lnTo>
                    <a:pt x="394" y="721"/>
                  </a:lnTo>
                  <a:lnTo>
                    <a:pt x="388" y="709"/>
                  </a:lnTo>
                  <a:lnTo>
                    <a:pt x="391" y="700"/>
                  </a:lnTo>
                  <a:lnTo>
                    <a:pt x="394" y="695"/>
                  </a:lnTo>
                  <a:lnTo>
                    <a:pt x="384" y="659"/>
                  </a:lnTo>
                  <a:lnTo>
                    <a:pt x="367" y="627"/>
                  </a:lnTo>
                  <a:lnTo>
                    <a:pt x="355" y="613"/>
                  </a:lnTo>
                  <a:lnTo>
                    <a:pt x="342" y="600"/>
                  </a:lnTo>
                  <a:lnTo>
                    <a:pt x="333" y="579"/>
                  </a:lnTo>
                  <a:lnTo>
                    <a:pt x="340" y="557"/>
                  </a:lnTo>
                  <a:lnTo>
                    <a:pt x="347" y="532"/>
                  </a:lnTo>
                  <a:lnTo>
                    <a:pt x="345" y="518"/>
                  </a:lnTo>
                  <a:lnTo>
                    <a:pt x="347" y="504"/>
                  </a:lnTo>
                  <a:lnTo>
                    <a:pt x="340" y="504"/>
                  </a:lnTo>
                  <a:lnTo>
                    <a:pt x="335" y="503"/>
                  </a:lnTo>
                  <a:lnTo>
                    <a:pt x="331" y="499"/>
                  </a:lnTo>
                  <a:lnTo>
                    <a:pt x="326" y="498"/>
                  </a:lnTo>
                  <a:lnTo>
                    <a:pt x="314" y="499"/>
                  </a:lnTo>
                  <a:lnTo>
                    <a:pt x="299" y="504"/>
                  </a:lnTo>
                  <a:lnTo>
                    <a:pt x="289" y="494"/>
                  </a:lnTo>
                  <a:lnTo>
                    <a:pt x="280" y="477"/>
                  </a:lnTo>
                  <a:lnTo>
                    <a:pt x="265" y="470"/>
                  </a:lnTo>
                  <a:lnTo>
                    <a:pt x="238" y="475"/>
                  </a:lnTo>
                  <a:lnTo>
                    <a:pt x="217" y="484"/>
                  </a:lnTo>
                  <a:lnTo>
                    <a:pt x="204" y="491"/>
                  </a:lnTo>
                  <a:lnTo>
                    <a:pt x="190" y="498"/>
                  </a:lnTo>
                  <a:lnTo>
                    <a:pt x="173" y="492"/>
                  </a:lnTo>
                  <a:lnTo>
                    <a:pt x="156" y="491"/>
                  </a:lnTo>
                  <a:lnTo>
                    <a:pt x="137" y="494"/>
                  </a:lnTo>
                  <a:lnTo>
                    <a:pt x="115" y="498"/>
                  </a:lnTo>
                  <a:lnTo>
                    <a:pt x="109" y="496"/>
                  </a:lnTo>
                  <a:lnTo>
                    <a:pt x="105" y="491"/>
                  </a:lnTo>
                  <a:lnTo>
                    <a:pt x="102" y="484"/>
                  </a:lnTo>
                  <a:lnTo>
                    <a:pt x="69" y="467"/>
                  </a:lnTo>
                  <a:lnTo>
                    <a:pt x="47" y="443"/>
                  </a:lnTo>
                  <a:lnTo>
                    <a:pt x="35" y="416"/>
                  </a:lnTo>
                  <a:lnTo>
                    <a:pt x="20" y="395"/>
                  </a:lnTo>
                  <a:lnTo>
                    <a:pt x="11" y="389"/>
                  </a:lnTo>
                  <a:lnTo>
                    <a:pt x="3" y="383"/>
                  </a:lnTo>
                  <a:lnTo>
                    <a:pt x="0" y="375"/>
                  </a:lnTo>
                  <a:lnTo>
                    <a:pt x="0" y="368"/>
                  </a:lnTo>
                  <a:lnTo>
                    <a:pt x="1" y="361"/>
                  </a:lnTo>
                  <a:lnTo>
                    <a:pt x="0" y="355"/>
                  </a:lnTo>
                  <a:lnTo>
                    <a:pt x="1" y="349"/>
                  </a:lnTo>
                  <a:lnTo>
                    <a:pt x="0" y="346"/>
                  </a:lnTo>
                  <a:lnTo>
                    <a:pt x="0" y="341"/>
                  </a:lnTo>
                  <a:lnTo>
                    <a:pt x="6" y="317"/>
                  </a:lnTo>
                  <a:lnTo>
                    <a:pt x="6" y="286"/>
                  </a:lnTo>
                  <a:lnTo>
                    <a:pt x="13" y="286"/>
                  </a:lnTo>
                  <a:lnTo>
                    <a:pt x="8" y="281"/>
                  </a:lnTo>
                  <a:lnTo>
                    <a:pt x="6" y="280"/>
                  </a:lnTo>
                  <a:lnTo>
                    <a:pt x="6" y="273"/>
                  </a:lnTo>
                  <a:lnTo>
                    <a:pt x="6" y="269"/>
                  </a:lnTo>
                  <a:lnTo>
                    <a:pt x="6" y="266"/>
                  </a:lnTo>
                  <a:lnTo>
                    <a:pt x="6" y="259"/>
                  </a:lnTo>
                  <a:lnTo>
                    <a:pt x="1" y="252"/>
                  </a:lnTo>
                  <a:lnTo>
                    <a:pt x="0" y="246"/>
                  </a:lnTo>
                  <a:lnTo>
                    <a:pt x="8" y="222"/>
                  </a:lnTo>
                  <a:lnTo>
                    <a:pt x="20" y="205"/>
                  </a:lnTo>
                  <a:lnTo>
                    <a:pt x="30" y="184"/>
                  </a:lnTo>
                  <a:lnTo>
                    <a:pt x="40" y="164"/>
                  </a:lnTo>
                  <a:lnTo>
                    <a:pt x="47" y="154"/>
                  </a:lnTo>
                  <a:lnTo>
                    <a:pt x="54" y="143"/>
                  </a:lnTo>
                  <a:lnTo>
                    <a:pt x="64" y="138"/>
                  </a:lnTo>
                  <a:lnTo>
                    <a:pt x="74" y="130"/>
                  </a:lnTo>
                  <a:lnTo>
                    <a:pt x="83" y="125"/>
                  </a:lnTo>
                  <a:lnTo>
                    <a:pt x="90" y="118"/>
                  </a:lnTo>
                  <a:lnTo>
                    <a:pt x="95" y="109"/>
                  </a:lnTo>
                  <a:lnTo>
                    <a:pt x="98" y="91"/>
                  </a:lnTo>
                  <a:lnTo>
                    <a:pt x="102" y="75"/>
                  </a:lnTo>
                  <a:lnTo>
                    <a:pt x="117" y="60"/>
                  </a:lnTo>
                  <a:lnTo>
                    <a:pt x="129" y="48"/>
                  </a:lnTo>
                  <a:lnTo>
                    <a:pt x="137" y="35"/>
                  </a:lnTo>
                  <a:lnTo>
                    <a:pt x="149" y="21"/>
                  </a:lnTo>
                  <a:lnTo>
                    <a:pt x="151" y="28"/>
                  </a:lnTo>
                  <a:lnTo>
                    <a:pt x="156" y="35"/>
                  </a:lnTo>
                  <a:lnTo>
                    <a:pt x="171" y="35"/>
                  </a:lnTo>
                  <a:lnTo>
                    <a:pt x="190" y="35"/>
                  </a:lnTo>
                  <a:lnTo>
                    <a:pt x="204" y="29"/>
                  </a:lnTo>
                  <a:lnTo>
                    <a:pt x="217" y="21"/>
                  </a:lnTo>
                  <a:lnTo>
                    <a:pt x="243" y="11"/>
                  </a:lnTo>
                  <a:lnTo>
                    <a:pt x="272" y="7"/>
                  </a:lnTo>
                  <a:lnTo>
                    <a:pt x="275" y="7"/>
                  </a:lnTo>
                  <a:lnTo>
                    <a:pt x="280" y="9"/>
                  </a:lnTo>
                  <a:lnTo>
                    <a:pt x="286" y="7"/>
                  </a:lnTo>
                  <a:lnTo>
                    <a:pt x="289" y="7"/>
                  </a:lnTo>
                  <a:lnTo>
                    <a:pt x="292" y="7"/>
                  </a:lnTo>
                  <a:lnTo>
                    <a:pt x="299" y="7"/>
                  </a:lnTo>
                  <a:lnTo>
                    <a:pt x="306" y="6"/>
                  </a:lnTo>
                  <a:lnTo>
                    <a:pt x="313" y="7"/>
                  </a:lnTo>
                  <a:lnTo>
                    <a:pt x="323" y="4"/>
                  </a:lnTo>
                  <a:lnTo>
                    <a:pt x="333" y="0"/>
                  </a:lnTo>
                  <a:lnTo>
                    <a:pt x="342" y="4"/>
                  </a:lnTo>
                  <a:lnTo>
                    <a:pt x="347" y="7"/>
                  </a:lnTo>
                  <a:lnTo>
                    <a:pt x="347" y="11"/>
                  </a:lnTo>
                  <a:lnTo>
                    <a:pt x="347" y="14"/>
                  </a:lnTo>
                  <a:lnTo>
                    <a:pt x="347" y="21"/>
                  </a:lnTo>
                  <a:lnTo>
                    <a:pt x="349" y="24"/>
                  </a:lnTo>
                  <a:lnTo>
                    <a:pt x="354" y="28"/>
                  </a:lnTo>
                  <a:lnTo>
                    <a:pt x="350" y="38"/>
                  </a:lnTo>
                  <a:lnTo>
                    <a:pt x="345" y="43"/>
                  </a:lnTo>
                  <a:lnTo>
                    <a:pt x="340" y="48"/>
                  </a:lnTo>
                  <a:lnTo>
                    <a:pt x="345" y="53"/>
                  </a:lnTo>
                  <a:lnTo>
                    <a:pt x="350" y="55"/>
                  </a:lnTo>
                  <a:lnTo>
                    <a:pt x="354" y="55"/>
                  </a:lnTo>
                  <a:lnTo>
                    <a:pt x="376" y="69"/>
                  </a:lnTo>
                  <a:lnTo>
                    <a:pt x="401" y="75"/>
                  </a:lnTo>
                  <a:lnTo>
                    <a:pt x="408" y="79"/>
                  </a:lnTo>
                  <a:lnTo>
                    <a:pt x="411" y="84"/>
                  </a:lnTo>
                  <a:lnTo>
                    <a:pt x="415" y="89"/>
                  </a:lnTo>
                  <a:lnTo>
                    <a:pt x="425" y="91"/>
                  </a:lnTo>
                  <a:lnTo>
                    <a:pt x="435" y="89"/>
                  </a:lnTo>
                  <a:lnTo>
                    <a:pt x="446" y="101"/>
                  </a:lnTo>
                  <a:lnTo>
                    <a:pt x="463" y="109"/>
                  </a:lnTo>
                  <a:lnTo>
                    <a:pt x="469" y="103"/>
                  </a:lnTo>
                  <a:lnTo>
                    <a:pt x="476" y="96"/>
                  </a:lnTo>
                  <a:lnTo>
                    <a:pt x="471" y="91"/>
                  </a:lnTo>
                  <a:lnTo>
                    <a:pt x="469" y="82"/>
                  </a:lnTo>
                  <a:lnTo>
                    <a:pt x="480" y="70"/>
                  </a:lnTo>
                  <a:lnTo>
                    <a:pt x="497" y="62"/>
                  </a:lnTo>
                  <a:lnTo>
                    <a:pt x="502" y="67"/>
                  </a:lnTo>
                  <a:lnTo>
                    <a:pt x="507" y="74"/>
                  </a:lnTo>
                  <a:lnTo>
                    <a:pt x="510" y="75"/>
                  </a:lnTo>
                  <a:lnTo>
                    <a:pt x="549" y="91"/>
                  </a:lnTo>
                  <a:lnTo>
                    <a:pt x="585" y="96"/>
                  </a:lnTo>
                  <a:lnTo>
                    <a:pt x="600" y="92"/>
                  </a:lnTo>
                  <a:lnTo>
                    <a:pt x="612" y="89"/>
                  </a:lnTo>
                  <a:lnTo>
                    <a:pt x="617" y="89"/>
                  </a:lnTo>
                  <a:lnTo>
                    <a:pt x="623" y="92"/>
                  </a:lnTo>
                  <a:lnTo>
                    <a:pt x="626" y="96"/>
                  </a:lnTo>
                  <a:lnTo>
                    <a:pt x="636" y="94"/>
                  </a:lnTo>
                  <a:lnTo>
                    <a:pt x="643" y="92"/>
                  </a:lnTo>
                  <a:lnTo>
                    <a:pt x="646" y="96"/>
                  </a:lnTo>
                  <a:lnTo>
                    <a:pt x="657" y="106"/>
                  </a:lnTo>
                  <a:lnTo>
                    <a:pt x="660" y="123"/>
                  </a:lnTo>
                  <a:lnTo>
                    <a:pt x="660" y="133"/>
                  </a:lnTo>
                  <a:lnTo>
                    <a:pt x="660" y="143"/>
                  </a:lnTo>
                  <a:lnTo>
                    <a:pt x="657" y="143"/>
                  </a:lnTo>
                  <a:lnTo>
                    <a:pt x="653" y="143"/>
                  </a:lnTo>
                  <a:lnTo>
                    <a:pt x="643" y="130"/>
                  </a:lnTo>
                  <a:lnTo>
                    <a:pt x="633" y="109"/>
                  </a:lnTo>
                  <a:lnTo>
                    <a:pt x="645" y="142"/>
                  </a:lnTo>
                  <a:lnTo>
                    <a:pt x="660" y="171"/>
                  </a:lnTo>
                  <a:lnTo>
                    <a:pt x="670" y="186"/>
                  </a:lnTo>
                  <a:lnTo>
                    <a:pt x="680" y="198"/>
                  </a:lnTo>
                  <a:lnTo>
                    <a:pt x="680" y="217"/>
                  </a:lnTo>
                  <a:lnTo>
                    <a:pt x="687" y="225"/>
                  </a:lnTo>
                  <a:lnTo>
                    <a:pt x="699" y="240"/>
                  </a:lnTo>
                  <a:lnTo>
                    <a:pt x="706" y="261"/>
                  </a:lnTo>
                  <a:lnTo>
                    <a:pt x="714" y="280"/>
                  </a:lnTo>
                  <a:lnTo>
                    <a:pt x="716" y="286"/>
                  </a:lnTo>
                  <a:lnTo>
                    <a:pt x="720" y="290"/>
                  </a:lnTo>
                  <a:lnTo>
                    <a:pt x="721" y="293"/>
                  </a:lnTo>
                  <a:lnTo>
                    <a:pt x="733" y="319"/>
                  </a:lnTo>
                  <a:lnTo>
                    <a:pt x="749" y="334"/>
                  </a:lnTo>
                  <a:lnTo>
                    <a:pt x="769" y="353"/>
                  </a:lnTo>
                  <a:lnTo>
                    <a:pt x="783" y="368"/>
                  </a:lnTo>
                  <a:lnTo>
                    <a:pt x="788" y="375"/>
                  </a:lnTo>
                  <a:lnTo>
                    <a:pt x="796" y="382"/>
                  </a:lnTo>
                  <a:lnTo>
                    <a:pt x="796" y="387"/>
                  </a:lnTo>
                  <a:lnTo>
                    <a:pt x="794" y="394"/>
                  </a:lnTo>
                  <a:lnTo>
                    <a:pt x="796" y="402"/>
                  </a:lnTo>
                  <a:lnTo>
                    <a:pt x="798" y="404"/>
                  </a:lnTo>
                  <a:lnTo>
                    <a:pt x="805" y="407"/>
                  </a:lnTo>
                  <a:lnTo>
                    <a:pt x="810" y="409"/>
                  </a:lnTo>
                  <a:lnTo>
                    <a:pt x="817" y="406"/>
                  </a:lnTo>
                  <a:lnTo>
                    <a:pt x="823" y="402"/>
                  </a:lnTo>
                  <a:lnTo>
                    <a:pt x="830" y="402"/>
                  </a:lnTo>
                  <a:lnTo>
                    <a:pt x="837" y="402"/>
                  </a:lnTo>
                  <a:lnTo>
                    <a:pt x="851" y="399"/>
                  </a:lnTo>
                  <a:lnTo>
                    <a:pt x="871" y="395"/>
                  </a:lnTo>
                  <a:lnTo>
                    <a:pt x="880" y="394"/>
                  </a:lnTo>
                  <a:lnTo>
                    <a:pt x="885" y="389"/>
                  </a:lnTo>
                  <a:lnTo>
                    <a:pt x="891" y="389"/>
                  </a:lnTo>
                  <a:lnTo>
                    <a:pt x="895" y="387"/>
                  </a:lnTo>
                  <a:lnTo>
                    <a:pt x="897" y="387"/>
                  </a:lnTo>
                  <a:lnTo>
                    <a:pt x="898" y="389"/>
                  </a:lnTo>
                  <a:lnTo>
                    <a:pt x="897" y="392"/>
                  </a:lnTo>
                  <a:lnTo>
                    <a:pt x="898" y="395"/>
                  </a:lnTo>
                  <a:lnTo>
                    <a:pt x="897" y="402"/>
                  </a:lnTo>
                  <a:lnTo>
                    <a:pt x="898" y="409"/>
                  </a:lnTo>
                  <a:lnTo>
                    <a:pt x="891" y="428"/>
                  </a:lnTo>
                  <a:lnTo>
                    <a:pt x="885" y="450"/>
                  </a:lnTo>
                  <a:lnTo>
                    <a:pt x="851" y="503"/>
                  </a:lnTo>
                  <a:lnTo>
                    <a:pt x="810" y="545"/>
                  </a:lnTo>
                  <a:lnTo>
                    <a:pt x="772" y="584"/>
                  </a:lnTo>
                  <a:lnTo>
                    <a:pt x="749" y="634"/>
                  </a:lnTo>
                  <a:lnTo>
                    <a:pt x="742" y="641"/>
                  </a:lnTo>
                  <a:lnTo>
                    <a:pt x="735" y="647"/>
                  </a:lnTo>
                  <a:lnTo>
                    <a:pt x="735" y="654"/>
                  </a:lnTo>
                  <a:lnTo>
                    <a:pt x="735" y="661"/>
                  </a:lnTo>
                  <a:lnTo>
                    <a:pt x="737" y="668"/>
                  </a:lnTo>
                  <a:lnTo>
                    <a:pt x="740" y="671"/>
                  </a:lnTo>
                  <a:lnTo>
                    <a:pt x="742" y="675"/>
                  </a:lnTo>
                  <a:lnTo>
                    <a:pt x="742" y="683"/>
                  </a:lnTo>
                  <a:lnTo>
                    <a:pt x="742" y="688"/>
                  </a:lnTo>
                  <a:lnTo>
                    <a:pt x="745" y="712"/>
                  </a:lnTo>
                  <a:lnTo>
                    <a:pt x="762" y="729"/>
                  </a:lnTo>
                  <a:lnTo>
                    <a:pt x="759" y="746"/>
                  </a:lnTo>
                  <a:lnTo>
                    <a:pt x="762" y="770"/>
                  </a:lnTo>
                  <a:lnTo>
                    <a:pt x="757" y="772"/>
                  </a:lnTo>
                  <a:lnTo>
                    <a:pt x="755" y="777"/>
                  </a:lnTo>
                  <a:lnTo>
                    <a:pt x="755" y="783"/>
                  </a:lnTo>
                  <a:lnTo>
                    <a:pt x="755" y="789"/>
                  </a:lnTo>
                  <a:lnTo>
                    <a:pt x="755" y="790"/>
                  </a:lnTo>
                  <a:lnTo>
                    <a:pt x="747" y="811"/>
                  </a:lnTo>
                  <a:lnTo>
                    <a:pt x="728" y="824"/>
                  </a:lnTo>
                  <a:lnTo>
                    <a:pt x="708" y="838"/>
                  </a:lnTo>
                  <a:lnTo>
                    <a:pt x="703" y="843"/>
                  </a:lnTo>
                  <a:lnTo>
                    <a:pt x="697" y="852"/>
                  </a:lnTo>
                  <a:lnTo>
                    <a:pt x="694" y="858"/>
                  </a:lnTo>
                  <a:lnTo>
                    <a:pt x="684" y="862"/>
                  </a:lnTo>
                  <a:lnTo>
                    <a:pt x="675" y="869"/>
                  </a:lnTo>
                  <a:lnTo>
                    <a:pt x="674" y="879"/>
                  </a:lnTo>
                  <a:lnTo>
                    <a:pt x="672" y="881"/>
                  </a:lnTo>
                  <a:lnTo>
                    <a:pt x="674" y="886"/>
                  </a:lnTo>
                  <a:lnTo>
                    <a:pt x="674" y="889"/>
                  </a:lnTo>
                  <a:lnTo>
                    <a:pt x="674" y="892"/>
                  </a:lnTo>
                  <a:lnTo>
                    <a:pt x="677" y="899"/>
                  </a:lnTo>
                  <a:lnTo>
                    <a:pt x="680" y="913"/>
                  </a:lnTo>
                  <a:lnTo>
                    <a:pt x="679" y="918"/>
                  </a:lnTo>
                  <a:lnTo>
                    <a:pt x="677" y="926"/>
                  </a:lnTo>
                  <a:lnTo>
                    <a:pt x="674" y="933"/>
                  </a:lnTo>
                  <a:lnTo>
                    <a:pt x="663" y="945"/>
                  </a:lnTo>
                  <a:lnTo>
                    <a:pt x="648" y="952"/>
                  </a:lnTo>
                  <a:lnTo>
                    <a:pt x="640" y="967"/>
                  </a:lnTo>
                  <a:lnTo>
                    <a:pt x="641" y="967"/>
                  </a:lnTo>
                  <a:lnTo>
                    <a:pt x="640" y="967"/>
                  </a:lnTo>
                  <a:lnTo>
                    <a:pt x="640" y="971"/>
                  </a:lnTo>
                  <a:lnTo>
                    <a:pt x="638" y="978"/>
                  </a:lnTo>
                  <a:lnTo>
                    <a:pt x="640" y="981"/>
                  </a:lnTo>
                  <a:lnTo>
                    <a:pt x="640" y="984"/>
                  </a:lnTo>
                  <a:lnTo>
                    <a:pt x="640" y="988"/>
                  </a:lnTo>
                  <a:lnTo>
                    <a:pt x="638" y="996"/>
                  </a:lnTo>
                  <a:lnTo>
                    <a:pt x="634" y="1001"/>
                  </a:lnTo>
                  <a:lnTo>
                    <a:pt x="629" y="1005"/>
                  </a:lnTo>
                  <a:lnTo>
                    <a:pt x="626" y="1008"/>
                  </a:lnTo>
                  <a:lnTo>
                    <a:pt x="611" y="1025"/>
                  </a:lnTo>
                  <a:lnTo>
                    <a:pt x="599" y="1042"/>
                  </a:lnTo>
                  <a:lnTo>
                    <a:pt x="587" y="1061"/>
                  </a:lnTo>
                  <a:lnTo>
                    <a:pt x="571" y="1076"/>
                  </a:lnTo>
                  <a:lnTo>
                    <a:pt x="556" y="1078"/>
                  </a:lnTo>
                  <a:lnTo>
                    <a:pt x="544" y="1083"/>
                  </a:lnTo>
                  <a:lnTo>
                    <a:pt x="522" y="1088"/>
                  </a:lnTo>
                  <a:lnTo>
                    <a:pt x="497" y="1083"/>
                  </a:lnTo>
                  <a:lnTo>
                    <a:pt x="495" y="1088"/>
                  </a:lnTo>
                  <a:lnTo>
                    <a:pt x="490" y="1090"/>
                  </a:lnTo>
                  <a:lnTo>
                    <a:pt x="476" y="1092"/>
                  </a:lnTo>
                  <a:lnTo>
                    <a:pt x="463" y="1097"/>
                  </a:lnTo>
                  <a:lnTo>
                    <a:pt x="451" y="1085"/>
                  </a:lnTo>
                  <a:lnTo>
                    <a:pt x="442" y="1069"/>
                  </a:lnTo>
                  <a:lnTo>
                    <a:pt x="444" y="1069"/>
                  </a:lnTo>
                  <a:lnTo>
                    <a:pt x="442" y="106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3" name="Freeform 321"/>
            <p:cNvSpPr>
              <a:spLocks/>
            </p:cNvSpPr>
            <p:nvPr/>
          </p:nvSpPr>
          <p:spPr bwMode="auto">
            <a:xfrm>
              <a:off x="1798" y="1738"/>
              <a:ext cx="620" cy="1028"/>
            </a:xfrm>
            <a:custGeom>
              <a:avLst/>
              <a:gdLst>
                <a:gd name="T0" fmla="*/ 490 w 619"/>
                <a:gd name="T1" fmla="*/ 231 h 1028"/>
                <a:gd name="T2" fmla="*/ 524 w 619"/>
                <a:gd name="T3" fmla="*/ 231 h 1028"/>
                <a:gd name="T4" fmla="*/ 606 w 619"/>
                <a:gd name="T5" fmla="*/ 265 h 1028"/>
                <a:gd name="T6" fmla="*/ 585 w 619"/>
                <a:gd name="T7" fmla="*/ 367 h 1028"/>
                <a:gd name="T8" fmla="*/ 565 w 619"/>
                <a:gd name="T9" fmla="*/ 388 h 1028"/>
                <a:gd name="T10" fmla="*/ 568 w 619"/>
                <a:gd name="T11" fmla="*/ 441 h 1028"/>
                <a:gd name="T12" fmla="*/ 558 w 619"/>
                <a:gd name="T13" fmla="*/ 483 h 1028"/>
                <a:gd name="T14" fmla="*/ 475 w 619"/>
                <a:gd name="T15" fmla="*/ 556 h 1028"/>
                <a:gd name="T16" fmla="*/ 456 w 619"/>
                <a:gd name="T17" fmla="*/ 606 h 1028"/>
                <a:gd name="T18" fmla="*/ 442 w 619"/>
                <a:gd name="T19" fmla="*/ 633 h 1028"/>
                <a:gd name="T20" fmla="*/ 362 w 619"/>
                <a:gd name="T21" fmla="*/ 715 h 1028"/>
                <a:gd name="T22" fmla="*/ 366 w 619"/>
                <a:gd name="T23" fmla="*/ 728 h 1028"/>
                <a:gd name="T24" fmla="*/ 367 w 619"/>
                <a:gd name="T25" fmla="*/ 764 h 1028"/>
                <a:gd name="T26" fmla="*/ 315 w 619"/>
                <a:gd name="T27" fmla="*/ 807 h 1028"/>
                <a:gd name="T28" fmla="*/ 279 w 619"/>
                <a:gd name="T29" fmla="*/ 810 h 1028"/>
                <a:gd name="T30" fmla="*/ 306 w 619"/>
                <a:gd name="T31" fmla="*/ 830 h 1028"/>
                <a:gd name="T32" fmla="*/ 299 w 619"/>
                <a:gd name="T33" fmla="*/ 837 h 1028"/>
                <a:gd name="T34" fmla="*/ 292 w 619"/>
                <a:gd name="T35" fmla="*/ 851 h 1028"/>
                <a:gd name="T36" fmla="*/ 279 w 619"/>
                <a:gd name="T37" fmla="*/ 885 h 1028"/>
                <a:gd name="T38" fmla="*/ 299 w 619"/>
                <a:gd name="T39" fmla="*/ 926 h 1028"/>
                <a:gd name="T40" fmla="*/ 287 w 619"/>
                <a:gd name="T41" fmla="*/ 950 h 1028"/>
                <a:gd name="T42" fmla="*/ 320 w 619"/>
                <a:gd name="T43" fmla="*/ 1001 h 1028"/>
                <a:gd name="T44" fmla="*/ 304 w 619"/>
                <a:gd name="T45" fmla="*/ 1024 h 1028"/>
                <a:gd name="T46" fmla="*/ 255 w 619"/>
                <a:gd name="T47" fmla="*/ 1001 h 1028"/>
                <a:gd name="T48" fmla="*/ 231 w 619"/>
                <a:gd name="T49" fmla="*/ 967 h 1028"/>
                <a:gd name="T50" fmla="*/ 206 w 619"/>
                <a:gd name="T51" fmla="*/ 938 h 1028"/>
                <a:gd name="T52" fmla="*/ 204 w 619"/>
                <a:gd name="T53" fmla="*/ 919 h 1028"/>
                <a:gd name="T54" fmla="*/ 189 w 619"/>
                <a:gd name="T55" fmla="*/ 897 h 1028"/>
                <a:gd name="T56" fmla="*/ 194 w 619"/>
                <a:gd name="T57" fmla="*/ 870 h 1028"/>
                <a:gd name="T58" fmla="*/ 197 w 619"/>
                <a:gd name="T59" fmla="*/ 842 h 1028"/>
                <a:gd name="T60" fmla="*/ 190 w 619"/>
                <a:gd name="T61" fmla="*/ 834 h 1028"/>
                <a:gd name="T62" fmla="*/ 177 w 619"/>
                <a:gd name="T63" fmla="*/ 796 h 1028"/>
                <a:gd name="T64" fmla="*/ 167 w 619"/>
                <a:gd name="T65" fmla="*/ 750 h 1028"/>
                <a:gd name="T66" fmla="*/ 177 w 619"/>
                <a:gd name="T67" fmla="*/ 701 h 1028"/>
                <a:gd name="T68" fmla="*/ 170 w 619"/>
                <a:gd name="T69" fmla="*/ 640 h 1028"/>
                <a:gd name="T70" fmla="*/ 167 w 619"/>
                <a:gd name="T71" fmla="*/ 575 h 1028"/>
                <a:gd name="T72" fmla="*/ 163 w 619"/>
                <a:gd name="T73" fmla="*/ 517 h 1028"/>
                <a:gd name="T74" fmla="*/ 75 w 619"/>
                <a:gd name="T75" fmla="*/ 401 h 1028"/>
                <a:gd name="T76" fmla="*/ 15 w 619"/>
                <a:gd name="T77" fmla="*/ 287 h 1028"/>
                <a:gd name="T78" fmla="*/ 0 w 619"/>
                <a:gd name="T79" fmla="*/ 252 h 1028"/>
                <a:gd name="T80" fmla="*/ 20 w 619"/>
                <a:gd name="T81" fmla="*/ 224 h 1028"/>
                <a:gd name="T82" fmla="*/ 7 w 619"/>
                <a:gd name="T83" fmla="*/ 201 h 1028"/>
                <a:gd name="T84" fmla="*/ 34 w 619"/>
                <a:gd name="T85" fmla="*/ 158 h 1028"/>
                <a:gd name="T86" fmla="*/ 54 w 619"/>
                <a:gd name="T87" fmla="*/ 129 h 1028"/>
                <a:gd name="T88" fmla="*/ 51 w 619"/>
                <a:gd name="T89" fmla="*/ 87 h 1028"/>
                <a:gd name="T90" fmla="*/ 54 w 619"/>
                <a:gd name="T91" fmla="*/ 68 h 1028"/>
                <a:gd name="T92" fmla="*/ 61 w 619"/>
                <a:gd name="T93" fmla="*/ 61 h 1028"/>
                <a:gd name="T94" fmla="*/ 95 w 619"/>
                <a:gd name="T95" fmla="*/ 20 h 1028"/>
                <a:gd name="T96" fmla="*/ 136 w 619"/>
                <a:gd name="T97" fmla="*/ 7 h 1028"/>
                <a:gd name="T98" fmla="*/ 132 w 619"/>
                <a:gd name="T99" fmla="*/ 27 h 1028"/>
                <a:gd name="T100" fmla="*/ 136 w 619"/>
                <a:gd name="T101" fmla="*/ 47 h 1028"/>
                <a:gd name="T102" fmla="*/ 136 w 619"/>
                <a:gd name="T103" fmla="*/ 27 h 1028"/>
                <a:gd name="T104" fmla="*/ 170 w 619"/>
                <a:gd name="T105" fmla="*/ 13 h 1028"/>
                <a:gd name="T106" fmla="*/ 218 w 619"/>
                <a:gd name="T107" fmla="*/ 34 h 1028"/>
                <a:gd name="T108" fmla="*/ 250 w 619"/>
                <a:gd name="T109" fmla="*/ 36 h 1028"/>
                <a:gd name="T110" fmla="*/ 272 w 619"/>
                <a:gd name="T111" fmla="*/ 47 h 1028"/>
                <a:gd name="T112" fmla="*/ 279 w 619"/>
                <a:gd name="T113" fmla="*/ 54 h 1028"/>
                <a:gd name="T114" fmla="*/ 320 w 619"/>
                <a:gd name="T115" fmla="*/ 92 h 1028"/>
                <a:gd name="T116" fmla="*/ 401 w 619"/>
                <a:gd name="T117" fmla="*/ 122 h 1028"/>
                <a:gd name="T118" fmla="*/ 415 w 619"/>
                <a:gd name="T119" fmla="*/ 163 h 1028"/>
                <a:gd name="T120" fmla="*/ 395 w 619"/>
                <a:gd name="T121" fmla="*/ 197 h 1028"/>
                <a:gd name="T122" fmla="*/ 405 w 619"/>
                <a:gd name="T123" fmla="*/ 214 h 1028"/>
                <a:gd name="T124" fmla="*/ 442 w 619"/>
                <a:gd name="T125" fmla="*/ 197 h 10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
                <a:gd name="T190" fmla="*/ 0 h 1028"/>
                <a:gd name="T191" fmla="*/ 619 w 619"/>
                <a:gd name="T192" fmla="*/ 1028 h 10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 h="1028">
                  <a:moveTo>
                    <a:pt x="442" y="197"/>
                  </a:moveTo>
                  <a:lnTo>
                    <a:pt x="446" y="197"/>
                  </a:lnTo>
                  <a:lnTo>
                    <a:pt x="449" y="197"/>
                  </a:lnTo>
                  <a:lnTo>
                    <a:pt x="475" y="207"/>
                  </a:lnTo>
                  <a:lnTo>
                    <a:pt x="490" y="231"/>
                  </a:lnTo>
                  <a:lnTo>
                    <a:pt x="497" y="226"/>
                  </a:lnTo>
                  <a:lnTo>
                    <a:pt x="504" y="224"/>
                  </a:lnTo>
                  <a:lnTo>
                    <a:pt x="512" y="224"/>
                  </a:lnTo>
                  <a:lnTo>
                    <a:pt x="517" y="228"/>
                  </a:lnTo>
                  <a:lnTo>
                    <a:pt x="524" y="231"/>
                  </a:lnTo>
                  <a:lnTo>
                    <a:pt x="538" y="231"/>
                  </a:lnTo>
                  <a:lnTo>
                    <a:pt x="551" y="231"/>
                  </a:lnTo>
                  <a:lnTo>
                    <a:pt x="570" y="243"/>
                  </a:lnTo>
                  <a:lnTo>
                    <a:pt x="585" y="259"/>
                  </a:lnTo>
                  <a:lnTo>
                    <a:pt x="606" y="265"/>
                  </a:lnTo>
                  <a:lnTo>
                    <a:pt x="618" y="276"/>
                  </a:lnTo>
                  <a:lnTo>
                    <a:pt x="619" y="299"/>
                  </a:lnTo>
                  <a:lnTo>
                    <a:pt x="614" y="327"/>
                  </a:lnTo>
                  <a:lnTo>
                    <a:pt x="601" y="347"/>
                  </a:lnTo>
                  <a:lnTo>
                    <a:pt x="585" y="367"/>
                  </a:lnTo>
                  <a:lnTo>
                    <a:pt x="584" y="373"/>
                  </a:lnTo>
                  <a:lnTo>
                    <a:pt x="582" y="379"/>
                  </a:lnTo>
                  <a:lnTo>
                    <a:pt x="578" y="381"/>
                  </a:lnTo>
                  <a:lnTo>
                    <a:pt x="572" y="384"/>
                  </a:lnTo>
                  <a:lnTo>
                    <a:pt x="565" y="388"/>
                  </a:lnTo>
                  <a:lnTo>
                    <a:pt x="567" y="396"/>
                  </a:lnTo>
                  <a:lnTo>
                    <a:pt x="572" y="401"/>
                  </a:lnTo>
                  <a:lnTo>
                    <a:pt x="570" y="417"/>
                  </a:lnTo>
                  <a:lnTo>
                    <a:pt x="572" y="429"/>
                  </a:lnTo>
                  <a:lnTo>
                    <a:pt x="568" y="441"/>
                  </a:lnTo>
                  <a:lnTo>
                    <a:pt x="565" y="456"/>
                  </a:lnTo>
                  <a:lnTo>
                    <a:pt x="567" y="456"/>
                  </a:lnTo>
                  <a:lnTo>
                    <a:pt x="572" y="456"/>
                  </a:lnTo>
                  <a:lnTo>
                    <a:pt x="563" y="470"/>
                  </a:lnTo>
                  <a:lnTo>
                    <a:pt x="558" y="483"/>
                  </a:lnTo>
                  <a:lnTo>
                    <a:pt x="549" y="510"/>
                  </a:lnTo>
                  <a:lnTo>
                    <a:pt x="538" y="538"/>
                  </a:lnTo>
                  <a:lnTo>
                    <a:pt x="521" y="541"/>
                  </a:lnTo>
                  <a:lnTo>
                    <a:pt x="504" y="544"/>
                  </a:lnTo>
                  <a:lnTo>
                    <a:pt x="475" y="556"/>
                  </a:lnTo>
                  <a:lnTo>
                    <a:pt x="456" y="579"/>
                  </a:lnTo>
                  <a:lnTo>
                    <a:pt x="456" y="599"/>
                  </a:lnTo>
                  <a:lnTo>
                    <a:pt x="456" y="602"/>
                  </a:lnTo>
                  <a:lnTo>
                    <a:pt x="456" y="606"/>
                  </a:lnTo>
                  <a:lnTo>
                    <a:pt x="456" y="613"/>
                  </a:lnTo>
                  <a:lnTo>
                    <a:pt x="456" y="619"/>
                  </a:lnTo>
                  <a:lnTo>
                    <a:pt x="456" y="626"/>
                  </a:lnTo>
                  <a:lnTo>
                    <a:pt x="449" y="628"/>
                  </a:lnTo>
                  <a:lnTo>
                    <a:pt x="442" y="633"/>
                  </a:lnTo>
                  <a:lnTo>
                    <a:pt x="434" y="659"/>
                  </a:lnTo>
                  <a:lnTo>
                    <a:pt x="415" y="674"/>
                  </a:lnTo>
                  <a:lnTo>
                    <a:pt x="408" y="703"/>
                  </a:lnTo>
                  <a:lnTo>
                    <a:pt x="388" y="721"/>
                  </a:lnTo>
                  <a:lnTo>
                    <a:pt x="362" y="715"/>
                  </a:lnTo>
                  <a:lnTo>
                    <a:pt x="340" y="708"/>
                  </a:lnTo>
                  <a:lnTo>
                    <a:pt x="354" y="715"/>
                  </a:lnTo>
                  <a:lnTo>
                    <a:pt x="367" y="721"/>
                  </a:lnTo>
                  <a:lnTo>
                    <a:pt x="366" y="727"/>
                  </a:lnTo>
                  <a:lnTo>
                    <a:pt x="366" y="728"/>
                  </a:lnTo>
                  <a:lnTo>
                    <a:pt x="367" y="728"/>
                  </a:lnTo>
                  <a:lnTo>
                    <a:pt x="367" y="735"/>
                  </a:lnTo>
                  <a:lnTo>
                    <a:pt x="371" y="740"/>
                  </a:lnTo>
                  <a:lnTo>
                    <a:pt x="374" y="749"/>
                  </a:lnTo>
                  <a:lnTo>
                    <a:pt x="367" y="764"/>
                  </a:lnTo>
                  <a:lnTo>
                    <a:pt x="354" y="776"/>
                  </a:lnTo>
                  <a:lnTo>
                    <a:pt x="337" y="781"/>
                  </a:lnTo>
                  <a:lnTo>
                    <a:pt x="320" y="786"/>
                  </a:lnTo>
                  <a:lnTo>
                    <a:pt x="313" y="803"/>
                  </a:lnTo>
                  <a:lnTo>
                    <a:pt x="315" y="807"/>
                  </a:lnTo>
                  <a:lnTo>
                    <a:pt x="320" y="810"/>
                  </a:lnTo>
                  <a:lnTo>
                    <a:pt x="313" y="813"/>
                  </a:lnTo>
                  <a:lnTo>
                    <a:pt x="306" y="817"/>
                  </a:lnTo>
                  <a:lnTo>
                    <a:pt x="294" y="812"/>
                  </a:lnTo>
                  <a:lnTo>
                    <a:pt x="279" y="810"/>
                  </a:lnTo>
                  <a:lnTo>
                    <a:pt x="287" y="820"/>
                  </a:lnTo>
                  <a:lnTo>
                    <a:pt x="292" y="830"/>
                  </a:lnTo>
                  <a:lnTo>
                    <a:pt x="298" y="829"/>
                  </a:lnTo>
                  <a:lnTo>
                    <a:pt x="306" y="830"/>
                  </a:lnTo>
                  <a:lnTo>
                    <a:pt x="308" y="832"/>
                  </a:lnTo>
                  <a:lnTo>
                    <a:pt x="306" y="837"/>
                  </a:lnTo>
                  <a:lnTo>
                    <a:pt x="308" y="839"/>
                  </a:lnTo>
                  <a:lnTo>
                    <a:pt x="306" y="837"/>
                  </a:lnTo>
                  <a:lnTo>
                    <a:pt x="299" y="837"/>
                  </a:lnTo>
                  <a:lnTo>
                    <a:pt x="292" y="837"/>
                  </a:lnTo>
                  <a:lnTo>
                    <a:pt x="298" y="839"/>
                  </a:lnTo>
                  <a:lnTo>
                    <a:pt x="299" y="844"/>
                  </a:lnTo>
                  <a:lnTo>
                    <a:pt x="296" y="847"/>
                  </a:lnTo>
                  <a:lnTo>
                    <a:pt x="292" y="851"/>
                  </a:lnTo>
                  <a:lnTo>
                    <a:pt x="296" y="859"/>
                  </a:lnTo>
                  <a:lnTo>
                    <a:pt x="299" y="864"/>
                  </a:lnTo>
                  <a:lnTo>
                    <a:pt x="291" y="871"/>
                  </a:lnTo>
                  <a:lnTo>
                    <a:pt x="282" y="878"/>
                  </a:lnTo>
                  <a:lnTo>
                    <a:pt x="279" y="885"/>
                  </a:lnTo>
                  <a:lnTo>
                    <a:pt x="289" y="899"/>
                  </a:lnTo>
                  <a:lnTo>
                    <a:pt x="306" y="905"/>
                  </a:lnTo>
                  <a:lnTo>
                    <a:pt x="306" y="909"/>
                  </a:lnTo>
                  <a:lnTo>
                    <a:pt x="306" y="912"/>
                  </a:lnTo>
                  <a:lnTo>
                    <a:pt x="299" y="926"/>
                  </a:lnTo>
                  <a:lnTo>
                    <a:pt x="292" y="939"/>
                  </a:lnTo>
                  <a:lnTo>
                    <a:pt x="294" y="941"/>
                  </a:lnTo>
                  <a:lnTo>
                    <a:pt x="299" y="939"/>
                  </a:lnTo>
                  <a:lnTo>
                    <a:pt x="292" y="946"/>
                  </a:lnTo>
                  <a:lnTo>
                    <a:pt x="287" y="950"/>
                  </a:lnTo>
                  <a:lnTo>
                    <a:pt x="286" y="953"/>
                  </a:lnTo>
                  <a:lnTo>
                    <a:pt x="287" y="960"/>
                  </a:lnTo>
                  <a:lnTo>
                    <a:pt x="292" y="967"/>
                  </a:lnTo>
                  <a:lnTo>
                    <a:pt x="303" y="989"/>
                  </a:lnTo>
                  <a:lnTo>
                    <a:pt x="320" y="1001"/>
                  </a:lnTo>
                  <a:lnTo>
                    <a:pt x="340" y="1009"/>
                  </a:lnTo>
                  <a:lnTo>
                    <a:pt x="354" y="1014"/>
                  </a:lnTo>
                  <a:lnTo>
                    <a:pt x="338" y="1023"/>
                  </a:lnTo>
                  <a:lnTo>
                    <a:pt x="320" y="1028"/>
                  </a:lnTo>
                  <a:lnTo>
                    <a:pt x="304" y="1024"/>
                  </a:lnTo>
                  <a:lnTo>
                    <a:pt x="292" y="1021"/>
                  </a:lnTo>
                  <a:lnTo>
                    <a:pt x="287" y="1019"/>
                  </a:lnTo>
                  <a:lnTo>
                    <a:pt x="282" y="1016"/>
                  </a:lnTo>
                  <a:lnTo>
                    <a:pt x="279" y="1014"/>
                  </a:lnTo>
                  <a:lnTo>
                    <a:pt x="255" y="1001"/>
                  </a:lnTo>
                  <a:lnTo>
                    <a:pt x="231" y="987"/>
                  </a:lnTo>
                  <a:lnTo>
                    <a:pt x="238" y="980"/>
                  </a:lnTo>
                  <a:lnTo>
                    <a:pt x="233" y="979"/>
                  </a:lnTo>
                  <a:lnTo>
                    <a:pt x="231" y="973"/>
                  </a:lnTo>
                  <a:lnTo>
                    <a:pt x="231" y="967"/>
                  </a:lnTo>
                  <a:lnTo>
                    <a:pt x="228" y="967"/>
                  </a:lnTo>
                  <a:lnTo>
                    <a:pt x="224" y="967"/>
                  </a:lnTo>
                  <a:lnTo>
                    <a:pt x="214" y="955"/>
                  </a:lnTo>
                  <a:lnTo>
                    <a:pt x="204" y="939"/>
                  </a:lnTo>
                  <a:lnTo>
                    <a:pt x="206" y="938"/>
                  </a:lnTo>
                  <a:lnTo>
                    <a:pt x="204" y="933"/>
                  </a:lnTo>
                  <a:lnTo>
                    <a:pt x="201" y="929"/>
                  </a:lnTo>
                  <a:lnTo>
                    <a:pt x="197" y="926"/>
                  </a:lnTo>
                  <a:lnTo>
                    <a:pt x="197" y="919"/>
                  </a:lnTo>
                  <a:lnTo>
                    <a:pt x="204" y="919"/>
                  </a:lnTo>
                  <a:lnTo>
                    <a:pt x="202" y="910"/>
                  </a:lnTo>
                  <a:lnTo>
                    <a:pt x="201" y="905"/>
                  </a:lnTo>
                  <a:lnTo>
                    <a:pt x="204" y="899"/>
                  </a:lnTo>
                  <a:lnTo>
                    <a:pt x="195" y="899"/>
                  </a:lnTo>
                  <a:lnTo>
                    <a:pt x="189" y="897"/>
                  </a:lnTo>
                  <a:lnTo>
                    <a:pt x="184" y="892"/>
                  </a:lnTo>
                  <a:lnTo>
                    <a:pt x="189" y="885"/>
                  </a:lnTo>
                  <a:lnTo>
                    <a:pt x="194" y="881"/>
                  </a:lnTo>
                  <a:lnTo>
                    <a:pt x="197" y="878"/>
                  </a:lnTo>
                  <a:lnTo>
                    <a:pt x="194" y="870"/>
                  </a:lnTo>
                  <a:lnTo>
                    <a:pt x="190" y="864"/>
                  </a:lnTo>
                  <a:lnTo>
                    <a:pt x="194" y="863"/>
                  </a:lnTo>
                  <a:lnTo>
                    <a:pt x="197" y="864"/>
                  </a:lnTo>
                  <a:lnTo>
                    <a:pt x="197" y="851"/>
                  </a:lnTo>
                  <a:lnTo>
                    <a:pt x="197" y="842"/>
                  </a:lnTo>
                  <a:lnTo>
                    <a:pt x="197" y="830"/>
                  </a:lnTo>
                  <a:lnTo>
                    <a:pt x="197" y="824"/>
                  </a:lnTo>
                  <a:lnTo>
                    <a:pt x="190" y="824"/>
                  </a:lnTo>
                  <a:lnTo>
                    <a:pt x="190" y="834"/>
                  </a:lnTo>
                  <a:lnTo>
                    <a:pt x="190" y="844"/>
                  </a:lnTo>
                  <a:lnTo>
                    <a:pt x="189" y="847"/>
                  </a:lnTo>
                  <a:lnTo>
                    <a:pt x="184" y="851"/>
                  </a:lnTo>
                  <a:lnTo>
                    <a:pt x="178" y="827"/>
                  </a:lnTo>
                  <a:lnTo>
                    <a:pt x="177" y="796"/>
                  </a:lnTo>
                  <a:lnTo>
                    <a:pt x="175" y="790"/>
                  </a:lnTo>
                  <a:lnTo>
                    <a:pt x="177" y="783"/>
                  </a:lnTo>
                  <a:lnTo>
                    <a:pt x="168" y="773"/>
                  </a:lnTo>
                  <a:lnTo>
                    <a:pt x="163" y="756"/>
                  </a:lnTo>
                  <a:lnTo>
                    <a:pt x="167" y="750"/>
                  </a:lnTo>
                  <a:lnTo>
                    <a:pt x="170" y="742"/>
                  </a:lnTo>
                  <a:lnTo>
                    <a:pt x="170" y="735"/>
                  </a:lnTo>
                  <a:lnTo>
                    <a:pt x="170" y="728"/>
                  </a:lnTo>
                  <a:lnTo>
                    <a:pt x="172" y="715"/>
                  </a:lnTo>
                  <a:lnTo>
                    <a:pt x="177" y="701"/>
                  </a:lnTo>
                  <a:lnTo>
                    <a:pt x="168" y="672"/>
                  </a:lnTo>
                  <a:lnTo>
                    <a:pt x="163" y="647"/>
                  </a:lnTo>
                  <a:lnTo>
                    <a:pt x="165" y="641"/>
                  </a:lnTo>
                  <a:lnTo>
                    <a:pt x="168" y="641"/>
                  </a:lnTo>
                  <a:lnTo>
                    <a:pt x="170" y="640"/>
                  </a:lnTo>
                  <a:lnTo>
                    <a:pt x="165" y="631"/>
                  </a:lnTo>
                  <a:lnTo>
                    <a:pt x="163" y="626"/>
                  </a:lnTo>
                  <a:lnTo>
                    <a:pt x="163" y="611"/>
                  </a:lnTo>
                  <a:lnTo>
                    <a:pt x="163" y="599"/>
                  </a:lnTo>
                  <a:lnTo>
                    <a:pt x="167" y="575"/>
                  </a:lnTo>
                  <a:lnTo>
                    <a:pt x="163" y="551"/>
                  </a:lnTo>
                  <a:lnTo>
                    <a:pt x="163" y="548"/>
                  </a:lnTo>
                  <a:lnTo>
                    <a:pt x="163" y="544"/>
                  </a:lnTo>
                  <a:lnTo>
                    <a:pt x="163" y="531"/>
                  </a:lnTo>
                  <a:lnTo>
                    <a:pt x="163" y="517"/>
                  </a:lnTo>
                  <a:lnTo>
                    <a:pt x="155" y="471"/>
                  </a:lnTo>
                  <a:lnTo>
                    <a:pt x="129" y="442"/>
                  </a:lnTo>
                  <a:lnTo>
                    <a:pt x="109" y="432"/>
                  </a:lnTo>
                  <a:lnTo>
                    <a:pt x="87" y="420"/>
                  </a:lnTo>
                  <a:lnTo>
                    <a:pt x="75" y="401"/>
                  </a:lnTo>
                  <a:lnTo>
                    <a:pt x="58" y="371"/>
                  </a:lnTo>
                  <a:lnTo>
                    <a:pt x="41" y="340"/>
                  </a:lnTo>
                  <a:lnTo>
                    <a:pt x="30" y="315"/>
                  </a:lnTo>
                  <a:lnTo>
                    <a:pt x="20" y="293"/>
                  </a:lnTo>
                  <a:lnTo>
                    <a:pt x="15" y="287"/>
                  </a:lnTo>
                  <a:lnTo>
                    <a:pt x="8" y="286"/>
                  </a:lnTo>
                  <a:lnTo>
                    <a:pt x="3" y="282"/>
                  </a:lnTo>
                  <a:lnTo>
                    <a:pt x="0" y="279"/>
                  </a:lnTo>
                  <a:lnTo>
                    <a:pt x="0" y="264"/>
                  </a:lnTo>
                  <a:lnTo>
                    <a:pt x="0" y="252"/>
                  </a:lnTo>
                  <a:lnTo>
                    <a:pt x="3" y="245"/>
                  </a:lnTo>
                  <a:lnTo>
                    <a:pt x="7" y="238"/>
                  </a:lnTo>
                  <a:lnTo>
                    <a:pt x="15" y="236"/>
                  </a:lnTo>
                  <a:lnTo>
                    <a:pt x="18" y="231"/>
                  </a:lnTo>
                  <a:lnTo>
                    <a:pt x="20" y="224"/>
                  </a:lnTo>
                  <a:lnTo>
                    <a:pt x="15" y="226"/>
                  </a:lnTo>
                  <a:lnTo>
                    <a:pt x="13" y="231"/>
                  </a:lnTo>
                  <a:lnTo>
                    <a:pt x="5" y="224"/>
                  </a:lnTo>
                  <a:lnTo>
                    <a:pt x="0" y="218"/>
                  </a:lnTo>
                  <a:lnTo>
                    <a:pt x="7" y="201"/>
                  </a:lnTo>
                  <a:lnTo>
                    <a:pt x="13" y="177"/>
                  </a:lnTo>
                  <a:lnTo>
                    <a:pt x="17" y="172"/>
                  </a:lnTo>
                  <a:lnTo>
                    <a:pt x="25" y="170"/>
                  </a:lnTo>
                  <a:lnTo>
                    <a:pt x="34" y="170"/>
                  </a:lnTo>
                  <a:lnTo>
                    <a:pt x="34" y="158"/>
                  </a:lnTo>
                  <a:lnTo>
                    <a:pt x="37" y="151"/>
                  </a:lnTo>
                  <a:lnTo>
                    <a:pt x="47" y="150"/>
                  </a:lnTo>
                  <a:lnTo>
                    <a:pt x="47" y="141"/>
                  </a:lnTo>
                  <a:lnTo>
                    <a:pt x="51" y="136"/>
                  </a:lnTo>
                  <a:lnTo>
                    <a:pt x="54" y="129"/>
                  </a:lnTo>
                  <a:lnTo>
                    <a:pt x="51" y="117"/>
                  </a:lnTo>
                  <a:lnTo>
                    <a:pt x="47" y="102"/>
                  </a:lnTo>
                  <a:lnTo>
                    <a:pt x="51" y="98"/>
                  </a:lnTo>
                  <a:lnTo>
                    <a:pt x="54" y="95"/>
                  </a:lnTo>
                  <a:lnTo>
                    <a:pt x="51" y="87"/>
                  </a:lnTo>
                  <a:lnTo>
                    <a:pt x="47" y="80"/>
                  </a:lnTo>
                  <a:lnTo>
                    <a:pt x="47" y="75"/>
                  </a:lnTo>
                  <a:lnTo>
                    <a:pt x="47" y="71"/>
                  </a:lnTo>
                  <a:lnTo>
                    <a:pt x="51" y="70"/>
                  </a:lnTo>
                  <a:lnTo>
                    <a:pt x="54" y="68"/>
                  </a:lnTo>
                  <a:lnTo>
                    <a:pt x="51" y="64"/>
                  </a:lnTo>
                  <a:lnTo>
                    <a:pt x="47" y="61"/>
                  </a:lnTo>
                  <a:lnTo>
                    <a:pt x="52" y="59"/>
                  </a:lnTo>
                  <a:lnTo>
                    <a:pt x="59" y="61"/>
                  </a:lnTo>
                  <a:lnTo>
                    <a:pt x="61" y="61"/>
                  </a:lnTo>
                  <a:lnTo>
                    <a:pt x="68" y="54"/>
                  </a:lnTo>
                  <a:lnTo>
                    <a:pt x="71" y="49"/>
                  </a:lnTo>
                  <a:lnTo>
                    <a:pt x="75" y="47"/>
                  </a:lnTo>
                  <a:lnTo>
                    <a:pt x="81" y="27"/>
                  </a:lnTo>
                  <a:lnTo>
                    <a:pt x="95" y="20"/>
                  </a:lnTo>
                  <a:lnTo>
                    <a:pt x="98" y="17"/>
                  </a:lnTo>
                  <a:lnTo>
                    <a:pt x="102" y="13"/>
                  </a:lnTo>
                  <a:lnTo>
                    <a:pt x="121" y="7"/>
                  </a:lnTo>
                  <a:lnTo>
                    <a:pt x="136" y="0"/>
                  </a:lnTo>
                  <a:lnTo>
                    <a:pt x="136" y="7"/>
                  </a:lnTo>
                  <a:lnTo>
                    <a:pt x="131" y="10"/>
                  </a:lnTo>
                  <a:lnTo>
                    <a:pt x="129" y="13"/>
                  </a:lnTo>
                  <a:lnTo>
                    <a:pt x="131" y="18"/>
                  </a:lnTo>
                  <a:lnTo>
                    <a:pt x="136" y="20"/>
                  </a:lnTo>
                  <a:lnTo>
                    <a:pt x="132" y="27"/>
                  </a:lnTo>
                  <a:lnTo>
                    <a:pt x="129" y="32"/>
                  </a:lnTo>
                  <a:lnTo>
                    <a:pt x="129" y="41"/>
                  </a:lnTo>
                  <a:lnTo>
                    <a:pt x="129" y="44"/>
                  </a:lnTo>
                  <a:lnTo>
                    <a:pt x="131" y="47"/>
                  </a:lnTo>
                  <a:lnTo>
                    <a:pt x="136" y="47"/>
                  </a:lnTo>
                  <a:lnTo>
                    <a:pt x="139" y="46"/>
                  </a:lnTo>
                  <a:lnTo>
                    <a:pt x="143" y="41"/>
                  </a:lnTo>
                  <a:lnTo>
                    <a:pt x="139" y="37"/>
                  </a:lnTo>
                  <a:lnTo>
                    <a:pt x="136" y="34"/>
                  </a:lnTo>
                  <a:lnTo>
                    <a:pt x="136" y="27"/>
                  </a:lnTo>
                  <a:lnTo>
                    <a:pt x="139" y="20"/>
                  </a:lnTo>
                  <a:lnTo>
                    <a:pt x="148" y="15"/>
                  </a:lnTo>
                  <a:lnTo>
                    <a:pt x="156" y="13"/>
                  </a:lnTo>
                  <a:lnTo>
                    <a:pt x="161" y="15"/>
                  </a:lnTo>
                  <a:lnTo>
                    <a:pt x="170" y="13"/>
                  </a:lnTo>
                  <a:lnTo>
                    <a:pt x="180" y="24"/>
                  </a:lnTo>
                  <a:lnTo>
                    <a:pt x="197" y="27"/>
                  </a:lnTo>
                  <a:lnTo>
                    <a:pt x="204" y="29"/>
                  </a:lnTo>
                  <a:lnTo>
                    <a:pt x="209" y="32"/>
                  </a:lnTo>
                  <a:lnTo>
                    <a:pt x="218" y="34"/>
                  </a:lnTo>
                  <a:lnTo>
                    <a:pt x="233" y="30"/>
                  </a:lnTo>
                  <a:lnTo>
                    <a:pt x="250" y="25"/>
                  </a:lnTo>
                  <a:lnTo>
                    <a:pt x="252" y="27"/>
                  </a:lnTo>
                  <a:lnTo>
                    <a:pt x="248" y="30"/>
                  </a:lnTo>
                  <a:lnTo>
                    <a:pt x="250" y="36"/>
                  </a:lnTo>
                  <a:lnTo>
                    <a:pt x="252" y="41"/>
                  </a:lnTo>
                  <a:lnTo>
                    <a:pt x="255" y="37"/>
                  </a:lnTo>
                  <a:lnTo>
                    <a:pt x="258" y="41"/>
                  </a:lnTo>
                  <a:lnTo>
                    <a:pt x="265" y="42"/>
                  </a:lnTo>
                  <a:lnTo>
                    <a:pt x="272" y="47"/>
                  </a:lnTo>
                  <a:lnTo>
                    <a:pt x="269" y="53"/>
                  </a:lnTo>
                  <a:lnTo>
                    <a:pt x="265" y="54"/>
                  </a:lnTo>
                  <a:lnTo>
                    <a:pt x="272" y="54"/>
                  </a:lnTo>
                  <a:lnTo>
                    <a:pt x="275" y="54"/>
                  </a:lnTo>
                  <a:lnTo>
                    <a:pt x="279" y="54"/>
                  </a:lnTo>
                  <a:lnTo>
                    <a:pt x="294" y="64"/>
                  </a:lnTo>
                  <a:lnTo>
                    <a:pt x="299" y="81"/>
                  </a:lnTo>
                  <a:lnTo>
                    <a:pt x="303" y="83"/>
                  </a:lnTo>
                  <a:lnTo>
                    <a:pt x="306" y="81"/>
                  </a:lnTo>
                  <a:lnTo>
                    <a:pt x="320" y="92"/>
                  </a:lnTo>
                  <a:lnTo>
                    <a:pt x="340" y="102"/>
                  </a:lnTo>
                  <a:lnTo>
                    <a:pt x="344" y="100"/>
                  </a:lnTo>
                  <a:lnTo>
                    <a:pt x="347" y="102"/>
                  </a:lnTo>
                  <a:lnTo>
                    <a:pt x="378" y="107"/>
                  </a:lnTo>
                  <a:lnTo>
                    <a:pt x="401" y="122"/>
                  </a:lnTo>
                  <a:lnTo>
                    <a:pt x="403" y="136"/>
                  </a:lnTo>
                  <a:lnTo>
                    <a:pt x="401" y="150"/>
                  </a:lnTo>
                  <a:lnTo>
                    <a:pt x="405" y="156"/>
                  </a:lnTo>
                  <a:lnTo>
                    <a:pt x="412" y="160"/>
                  </a:lnTo>
                  <a:lnTo>
                    <a:pt x="415" y="163"/>
                  </a:lnTo>
                  <a:lnTo>
                    <a:pt x="415" y="172"/>
                  </a:lnTo>
                  <a:lnTo>
                    <a:pt x="415" y="177"/>
                  </a:lnTo>
                  <a:lnTo>
                    <a:pt x="403" y="184"/>
                  </a:lnTo>
                  <a:lnTo>
                    <a:pt x="395" y="190"/>
                  </a:lnTo>
                  <a:lnTo>
                    <a:pt x="395" y="197"/>
                  </a:lnTo>
                  <a:lnTo>
                    <a:pt x="401" y="197"/>
                  </a:lnTo>
                  <a:lnTo>
                    <a:pt x="401" y="204"/>
                  </a:lnTo>
                  <a:lnTo>
                    <a:pt x="393" y="209"/>
                  </a:lnTo>
                  <a:lnTo>
                    <a:pt x="388" y="211"/>
                  </a:lnTo>
                  <a:lnTo>
                    <a:pt x="405" y="214"/>
                  </a:lnTo>
                  <a:lnTo>
                    <a:pt x="422" y="218"/>
                  </a:lnTo>
                  <a:lnTo>
                    <a:pt x="424" y="221"/>
                  </a:lnTo>
                  <a:lnTo>
                    <a:pt x="422" y="224"/>
                  </a:lnTo>
                  <a:lnTo>
                    <a:pt x="434" y="213"/>
                  </a:lnTo>
                  <a:lnTo>
                    <a:pt x="442" y="19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4" name="Freeform 322"/>
            <p:cNvSpPr>
              <a:spLocks/>
            </p:cNvSpPr>
            <p:nvPr/>
          </p:nvSpPr>
          <p:spPr bwMode="auto">
            <a:xfrm>
              <a:off x="2205" y="1922"/>
              <a:ext cx="28" cy="34"/>
            </a:xfrm>
            <a:custGeom>
              <a:avLst/>
              <a:gdLst>
                <a:gd name="T0" fmla="*/ 1 w 28"/>
                <a:gd name="T1" fmla="*/ 20 h 34"/>
                <a:gd name="T2" fmla="*/ 0 w 28"/>
                <a:gd name="T3" fmla="*/ 23 h 34"/>
                <a:gd name="T4" fmla="*/ 1 w 28"/>
                <a:gd name="T5" fmla="*/ 27 h 34"/>
                <a:gd name="T6" fmla="*/ 11 w 28"/>
                <a:gd name="T7" fmla="*/ 30 h 34"/>
                <a:gd name="T8" fmla="*/ 22 w 28"/>
                <a:gd name="T9" fmla="*/ 34 h 34"/>
                <a:gd name="T10" fmla="*/ 27 w 28"/>
                <a:gd name="T11" fmla="*/ 22 h 34"/>
                <a:gd name="T12" fmla="*/ 28 w 28"/>
                <a:gd name="T13" fmla="*/ 6 h 34"/>
                <a:gd name="T14" fmla="*/ 17 w 28"/>
                <a:gd name="T15" fmla="*/ 3 h 34"/>
                <a:gd name="T16" fmla="*/ 8 w 28"/>
                <a:gd name="T17" fmla="*/ 0 h 34"/>
                <a:gd name="T18" fmla="*/ 3 w 28"/>
                <a:gd name="T19" fmla="*/ 3 h 34"/>
                <a:gd name="T20" fmla="*/ 1 w 28"/>
                <a:gd name="T21" fmla="*/ 6 h 34"/>
                <a:gd name="T22" fmla="*/ 0 w 28"/>
                <a:gd name="T23" fmla="*/ 13 h 34"/>
                <a:gd name="T24" fmla="*/ 1 w 28"/>
                <a:gd name="T25" fmla="*/ 2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4"/>
                <a:gd name="T41" fmla="*/ 28 w 2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4">
                  <a:moveTo>
                    <a:pt x="1" y="20"/>
                  </a:moveTo>
                  <a:lnTo>
                    <a:pt x="0" y="23"/>
                  </a:lnTo>
                  <a:lnTo>
                    <a:pt x="1" y="27"/>
                  </a:lnTo>
                  <a:lnTo>
                    <a:pt x="11" y="30"/>
                  </a:lnTo>
                  <a:lnTo>
                    <a:pt x="22" y="34"/>
                  </a:lnTo>
                  <a:lnTo>
                    <a:pt x="27" y="22"/>
                  </a:lnTo>
                  <a:lnTo>
                    <a:pt x="28" y="6"/>
                  </a:lnTo>
                  <a:lnTo>
                    <a:pt x="17" y="3"/>
                  </a:lnTo>
                  <a:lnTo>
                    <a:pt x="8" y="0"/>
                  </a:lnTo>
                  <a:lnTo>
                    <a:pt x="3" y="3"/>
                  </a:lnTo>
                  <a:lnTo>
                    <a:pt x="1" y="6"/>
                  </a:lnTo>
                  <a:lnTo>
                    <a:pt x="0" y="13"/>
                  </a:lnTo>
                  <a:lnTo>
                    <a:pt x="1"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5" name="Freeform 323"/>
            <p:cNvSpPr>
              <a:spLocks/>
            </p:cNvSpPr>
            <p:nvPr/>
          </p:nvSpPr>
          <p:spPr bwMode="auto">
            <a:xfrm>
              <a:off x="2056" y="1758"/>
              <a:ext cx="14" cy="14"/>
            </a:xfrm>
            <a:custGeom>
              <a:avLst/>
              <a:gdLst>
                <a:gd name="T0" fmla="*/ 7 w 14"/>
                <a:gd name="T1" fmla="*/ 14 h 14"/>
                <a:gd name="T2" fmla="*/ 12 w 14"/>
                <a:gd name="T3" fmla="*/ 12 h 14"/>
                <a:gd name="T4" fmla="*/ 14 w 14"/>
                <a:gd name="T5" fmla="*/ 7 h 14"/>
                <a:gd name="T6" fmla="*/ 12 w 14"/>
                <a:gd name="T7" fmla="*/ 5 h 14"/>
                <a:gd name="T8" fmla="*/ 7 w 14"/>
                <a:gd name="T9" fmla="*/ 0 h 14"/>
                <a:gd name="T10" fmla="*/ 6 w 14"/>
                <a:gd name="T11" fmla="*/ 7 h 14"/>
                <a:gd name="T12" fmla="*/ 0 w 14"/>
                <a:gd name="T13" fmla="*/ 14 h 14"/>
                <a:gd name="T14" fmla="*/ 6 w 14"/>
                <a:gd name="T15" fmla="*/ 14 h 14"/>
                <a:gd name="T16" fmla="*/ 7 w 14"/>
                <a:gd name="T17" fmla="*/ 14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7" y="14"/>
                  </a:moveTo>
                  <a:lnTo>
                    <a:pt x="12" y="12"/>
                  </a:lnTo>
                  <a:lnTo>
                    <a:pt x="14" y="7"/>
                  </a:lnTo>
                  <a:lnTo>
                    <a:pt x="12" y="5"/>
                  </a:lnTo>
                  <a:lnTo>
                    <a:pt x="7" y="0"/>
                  </a:lnTo>
                  <a:lnTo>
                    <a:pt x="6" y="7"/>
                  </a:lnTo>
                  <a:lnTo>
                    <a:pt x="0" y="14"/>
                  </a:lnTo>
                  <a:lnTo>
                    <a:pt x="6" y="14"/>
                  </a:lnTo>
                  <a:lnTo>
                    <a:pt x="7"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6" name="Freeform 324"/>
            <p:cNvSpPr>
              <a:spLocks/>
            </p:cNvSpPr>
            <p:nvPr/>
          </p:nvSpPr>
          <p:spPr bwMode="auto">
            <a:xfrm>
              <a:off x="1389" y="1430"/>
              <a:ext cx="463" cy="384"/>
            </a:xfrm>
            <a:custGeom>
              <a:avLst/>
              <a:gdLst>
                <a:gd name="T0" fmla="*/ 460 w 463"/>
                <a:gd name="T1" fmla="*/ 379 h 384"/>
                <a:gd name="T2" fmla="*/ 450 w 463"/>
                <a:gd name="T3" fmla="*/ 376 h 384"/>
                <a:gd name="T4" fmla="*/ 448 w 463"/>
                <a:gd name="T5" fmla="*/ 366 h 384"/>
                <a:gd name="T6" fmla="*/ 427 w 463"/>
                <a:gd name="T7" fmla="*/ 367 h 384"/>
                <a:gd name="T8" fmla="*/ 429 w 463"/>
                <a:gd name="T9" fmla="*/ 376 h 384"/>
                <a:gd name="T10" fmla="*/ 414 w 463"/>
                <a:gd name="T11" fmla="*/ 383 h 384"/>
                <a:gd name="T12" fmla="*/ 402 w 463"/>
                <a:gd name="T13" fmla="*/ 369 h 384"/>
                <a:gd name="T14" fmla="*/ 381 w 463"/>
                <a:gd name="T15" fmla="*/ 362 h 384"/>
                <a:gd name="T16" fmla="*/ 361 w 463"/>
                <a:gd name="T17" fmla="*/ 342 h 384"/>
                <a:gd name="T18" fmla="*/ 361 w 463"/>
                <a:gd name="T19" fmla="*/ 349 h 384"/>
                <a:gd name="T20" fmla="*/ 354 w 463"/>
                <a:gd name="T21" fmla="*/ 328 h 384"/>
                <a:gd name="T22" fmla="*/ 334 w 463"/>
                <a:gd name="T23" fmla="*/ 294 h 384"/>
                <a:gd name="T24" fmla="*/ 320 w 463"/>
                <a:gd name="T25" fmla="*/ 294 h 384"/>
                <a:gd name="T26" fmla="*/ 293 w 463"/>
                <a:gd name="T27" fmla="*/ 286 h 384"/>
                <a:gd name="T28" fmla="*/ 256 w 463"/>
                <a:gd name="T29" fmla="*/ 257 h 384"/>
                <a:gd name="T30" fmla="*/ 218 w 463"/>
                <a:gd name="T31" fmla="*/ 260 h 384"/>
                <a:gd name="T32" fmla="*/ 150 w 463"/>
                <a:gd name="T33" fmla="*/ 226 h 384"/>
                <a:gd name="T34" fmla="*/ 109 w 463"/>
                <a:gd name="T35" fmla="*/ 192 h 384"/>
                <a:gd name="T36" fmla="*/ 109 w 463"/>
                <a:gd name="T37" fmla="*/ 178 h 384"/>
                <a:gd name="T38" fmla="*/ 113 w 463"/>
                <a:gd name="T39" fmla="*/ 168 h 384"/>
                <a:gd name="T40" fmla="*/ 89 w 463"/>
                <a:gd name="T41" fmla="*/ 124 h 384"/>
                <a:gd name="T42" fmla="*/ 73 w 463"/>
                <a:gd name="T43" fmla="*/ 98 h 384"/>
                <a:gd name="T44" fmla="*/ 63 w 463"/>
                <a:gd name="T45" fmla="*/ 81 h 384"/>
                <a:gd name="T46" fmla="*/ 46 w 463"/>
                <a:gd name="T47" fmla="*/ 59 h 384"/>
                <a:gd name="T48" fmla="*/ 48 w 463"/>
                <a:gd name="T49" fmla="*/ 46 h 384"/>
                <a:gd name="T50" fmla="*/ 26 w 463"/>
                <a:gd name="T51" fmla="*/ 20 h 384"/>
                <a:gd name="T52" fmla="*/ 27 w 463"/>
                <a:gd name="T53" fmla="*/ 42 h 384"/>
                <a:gd name="T54" fmla="*/ 41 w 463"/>
                <a:gd name="T55" fmla="*/ 83 h 384"/>
                <a:gd name="T56" fmla="*/ 48 w 463"/>
                <a:gd name="T57" fmla="*/ 104 h 384"/>
                <a:gd name="T58" fmla="*/ 58 w 463"/>
                <a:gd name="T59" fmla="*/ 126 h 384"/>
                <a:gd name="T60" fmla="*/ 55 w 463"/>
                <a:gd name="T61" fmla="*/ 151 h 384"/>
                <a:gd name="T62" fmla="*/ 34 w 463"/>
                <a:gd name="T63" fmla="*/ 117 h 384"/>
                <a:gd name="T64" fmla="*/ 34 w 463"/>
                <a:gd name="T65" fmla="*/ 100 h 384"/>
                <a:gd name="T66" fmla="*/ 14 w 463"/>
                <a:gd name="T67" fmla="*/ 83 h 384"/>
                <a:gd name="T68" fmla="*/ 12 w 463"/>
                <a:gd name="T69" fmla="*/ 71 h 384"/>
                <a:gd name="T70" fmla="*/ 7 w 463"/>
                <a:gd name="T71" fmla="*/ 35 h 384"/>
                <a:gd name="T72" fmla="*/ 4 w 463"/>
                <a:gd name="T73" fmla="*/ 6 h 384"/>
                <a:gd name="T74" fmla="*/ 34 w 463"/>
                <a:gd name="T75" fmla="*/ 1 h 384"/>
                <a:gd name="T76" fmla="*/ 124 w 463"/>
                <a:gd name="T77" fmla="*/ 13 h 384"/>
                <a:gd name="T78" fmla="*/ 143 w 463"/>
                <a:gd name="T79" fmla="*/ 29 h 384"/>
                <a:gd name="T80" fmla="*/ 174 w 463"/>
                <a:gd name="T81" fmla="*/ 46 h 384"/>
                <a:gd name="T82" fmla="*/ 216 w 463"/>
                <a:gd name="T83" fmla="*/ 98 h 384"/>
                <a:gd name="T84" fmla="*/ 223 w 463"/>
                <a:gd name="T85" fmla="*/ 195 h 384"/>
                <a:gd name="T86" fmla="*/ 300 w 463"/>
                <a:gd name="T87" fmla="*/ 194 h 384"/>
                <a:gd name="T88" fmla="*/ 358 w 463"/>
                <a:gd name="T89" fmla="*/ 168 h 384"/>
                <a:gd name="T90" fmla="*/ 344 w 463"/>
                <a:gd name="T91" fmla="*/ 207 h 384"/>
                <a:gd name="T92" fmla="*/ 327 w 463"/>
                <a:gd name="T93" fmla="*/ 241 h 384"/>
                <a:gd name="T94" fmla="*/ 334 w 463"/>
                <a:gd name="T95" fmla="*/ 253 h 384"/>
                <a:gd name="T96" fmla="*/ 375 w 463"/>
                <a:gd name="T97" fmla="*/ 253 h 384"/>
                <a:gd name="T98" fmla="*/ 390 w 463"/>
                <a:gd name="T99" fmla="*/ 287 h 384"/>
                <a:gd name="T100" fmla="*/ 381 w 463"/>
                <a:gd name="T101" fmla="*/ 321 h 384"/>
                <a:gd name="T102" fmla="*/ 409 w 463"/>
                <a:gd name="T103" fmla="*/ 362 h 384"/>
                <a:gd name="T104" fmla="*/ 463 w 463"/>
                <a:gd name="T105" fmla="*/ 369 h 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384"/>
                <a:gd name="T161" fmla="*/ 463 w 463"/>
                <a:gd name="T162" fmla="*/ 384 h 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384">
                  <a:moveTo>
                    <a:pt x="463" y="369"/>
                  </a:moveTo>
                  <a:lnTo>
                    <a:pt x="461" y="372"/>
                  </a:lnTo>
                  <a:lnTo>
                    <a:pt x="463" y="376"/>
                  </a:lnTo>
                  <a:lnTo>
                    <a:pt x="460" y="379"/>
                  </a:lnTo>
                  <a:lnTo>
                    <a:pt x="453" y="381"/>
                  </a:lnTo>
                  <a:lnTo>
                    <a:pt x="450" y="383"/>
                  </a:lnTo>
                  <a:lnTo>
                    <a:pt x="451" y="379"/>
                  </a:lnTo>
                  <a:lnTo>
                    <a:pt x="450" y="376"/>
                  </a:lnTo>
                  <a:lnTo>
                    <a:pt x="450" y="369"/>
                  </a:lnTo>
                  <a:lnTo>
                    <a:pt x="450" y="371"/>
                  </a:lnTo>
                  <a:lnTo>
                    <a:pt x="450" y="369"/>
                  </a:lnTo>
                  <a:lnTo>
                    <a:pt x="448" y="366"/>
                  </a:lnTo>
                  <a:lnTo>
                    <a:pt x="443" y="362"/>
                  </a:lnTo>
                  <a:lnTo>
                    <a:pt x="436" y="362"/>
                  </a:lnTo>
                  <a:lnTo>
                    <a:pt x="433" y="364"/>
                  </a:lnTo>
                  <a:lnTo>
                    <a:pt x="427" y="367"/>
                  </a:lnTo>
                  <a:lnTo>
                    <a:pt x="424" y="372"/>
                  </a:lnTo>
                  <a:lnTo>
                    <a:pt x="422" y="376"/>
                  </a:lnTo>
                  <a:lnTo>
                    <a:pt x="424" y="376"/>
                  </a:lnTo>
                  <a:lnTo>
                    <a:pt x="429" y="376"/>
                  </a:lnTo>
                  <a:lnTo>
                    <a:pt x="427" y="381"/>
                  </a:lnTo>
                  <a:lnTo>
                    <a:pt x="422" y="384"/>
                  </a:lnTo>
                  <a:lnTo>
                    <a:pt x="416" y="383"/>
                  </a:lnTo>
                  <a:lnTo>
                    <a:pt x="414" y="383"/>
                  </a:lnTo>
                  <a:lnTo>
                    <a:pt x="416" y="376"/>
                  </a:lnTo>
                  <a:lnTo>
                    <a:pt x="409" y="376"/>
                  </a:lnTo>
                  <a:lnTo>
                    <a:pt x="405" y="374"/>
                  </a:lnTo>
                  <a:lnTo>
                    <a:pt x="402" y="369"/>
                  </a:lnTo>
                  <a:lnTo>
                    <a:pt x="397" y="369"/>
                  </a:lnTo>
                  <a:lnTo>
                    <a:pt x="390" y="367"/>
                  </a:lnTo>
                  <a:lnTo>
                    <a:pt x="385" y="364"/>
                  </a:lnTo>
                  <a:lnTo>
                    <a:pt x="381" y="362"/>
                  </a:lnTo>
                  <a:lnTo>
                    <a:pt x="380" y="362"/>
                  </a:lnTo>
                  <a:lnTo>
                    <a:pt x="381" y="362"/>
                  </a:lnTo>
                  <a:lnTo>
                    <a:pt x="371" y="350"/>
                  </a:lnTo>
                  <a:lnTo>
                    <a:pt x="361" y="342"/>
                  </a:lnTo>
                  <a:lnTo>
                    <a:pt x="363" y="347"/>
                  </a:lnTo>
                  <a:lnTo>
                    <a:pt x="361" y="349"/>
                  </a:lnTo>
                  <a:lnTo>
                    <a:pt x="363" y="350"/>
                  </a:lnTo>
                  <a:lnTo>
                    <a:pt x="361" y="349"/>
                  </a:lnTo>
                  <a:lnTo>
                    <a:pt x="356" y="347"/>
                  </a:lnTo>
                  <a:lnTo>
                    <a:pt x="354" y="342"/>
                  </a:lnTo>
                  <a:lnTo>
                    <a:pt x="354" y="337"/>
                  </a:lnTo>
                  <a:lnTo>
                    <a:pt x="354" y="328"/>
                  </a:lnTo>
                  <a:lnTo>
                    <a:pt x="353" y="325"/>
                  </a:lnTo>
                  <a:lnTo>
                    <a:pt x="347" y="321"/>
                  </a:lnTo>
                  <a:lnTo>
                    <a:pt x="337" y="308"/>
                  </a:lnTo>
                  <a:lnTo>
                    <a:pt x="334" y="294"/>
                  </a:lnTo>
                  <a:lnTo>
                    <a:pt x="332" y="296"/>
                  </a:lnTo>
                  <a:lnTo>
                    <a:pt x="334" y="294"/>
                  </a:lnTo>
                  <a:lnTo>
                    <a:pt x="327" y="294"/>
                  </a:lnTo>
                  <a:lnTo>
                    <a:pt x="320" y="294"/>
                  </a:lnTo>
                  <a:lnTo>
                    <a:pt x="313" y="294"/>
                  </a:lnTo>
                  <a:lnTo>
                    <a:pt x="305" y="291"/>
                  </a:lnTo>
                  <a:lnTo>
                    <a:pt x="300" y="287"/>
                  </a:lnTo>
                  <a:lnTo>
                    <a:pt x="293" y="286"/>
                  </a:lnTo>
                  <a:lnTo>
                    <a:pt x="286" y="287"/>
                  </a:lnTo>
                  <a:lnTo>
                    <a:pt x="274" y="281"/>
                  </a:lnTo>
                  <a:lnTo>
                    <a:pt x="266" y="267"/>
                  </a:lnTo>
                  <a:lnTo>
                    <a:pt x="256" y="257"/>
                  </a:lnTo>
                  <a:lnTo>
                    <a:pt x="239" y="246"/>
                  </a:lnTo>
                  <a:lnTo>
                    <a:pt x="232" y="252"/>
                  </a:lnTo>
                  <a:lnTo>
                    <a:pt x="227" y="257"/>
                  </a:lnTo>
                  <a:lnTo>
                    <a:pt x="218" y="260"/>
                  </a:lnTo>
                  <a:lnTo>
                    <a:pt x="196" y="252"/>
                  </a:lnTo>
                  <a:lnTo>
                    <a:pt x="170" y="240"/>
                  </a:lnTo>
                  <a:lnTo>
                    <a:pt x="160" y="235"/>
                  </a:lnTo>
                  <a:lnTo>
                    <a:pt x="150" y="226"/>
                  </a:lnTo>
                  <a:lnTo>
                    <a:pt x="140" y="223"/>
                  </a:lnTo>
                  <a:lnTo>
                    <a:pt x="130" y="219"/>
                  </a:lnTo>
                  <a:lnTo>
                    <a:pt x="118" y="206"/>
                  </a:lnTo>
                  <a:lnTo>
                    <a:pt x="109" y="192"/>
                  </a:lnTo>
                  <a:lnTo>
                    <a:pt x="109" y="185"/>
                  </a:lnTo>
                  <a:lnTo>
                    <a:pt x="109" y="178"/>
                  </a:lnTo>
                  <a:lnTo>
                    <a:pt x="109" y="180"/>
                  </a:lnTo>
                  <a:lnTo>
                    <a:pt x="109" y="178"/>
                  </a:lnTo>
                  <a:lnTo>
                    <a:pt x="113" y="178"/>
                  </a:lnTo>
                  <a:lnTo>
                    <a:pt x="114" y="175"/>
                  </a:lnTo>
                  <a:lnTo>
                    <a:pt x="116" y="172"/>
                  </a:lnTo>
                  <a:lnTo>
                    <a:pt x="113" y="168"/>
                  </a:lnTo>
                  <a:lnTo>
                    <a:pt x="109" y="165"/>
                  </a:lnTo>
                  <a:lnTo>
                    <a:pt x="109" y="151"/>
                  </a:lnTo>
                  <a:lnTo>
                    <a:pt x="99" y="138"/>
                  </a:lnTo>
                  <a:lnTo>
                    <a:pt x="89" y="124"/>
                  </a:lnTo>
                  <a:lnTo>
                    <a:pt x="84" y="117"/>
                  </a:lnTo>
                  <a:lnTo>
                    <a:pt x="77" y="110"/>
                  </a:lnTo>
                  <a:lnTo>
                    <a:pt x="75" y="104"/>
                  </a:lnTo>
                  <a:lnTo>
                    <a:pt x="73" y="98"/>
                  </a:lnTo>
                  <a:lnTo>
                    <a:pt x="75" y="97"/>
                  </a:lnTo>
                  <a:lnTo>
                    <a:pt x="72" y="92"/>
                  </a:lnTo>
                  <a:lnTo>
                    <a:pt x="68" y="90"/>
                  </a:lnTo>
                  <a:lnTo>
                    <a:pt x="63" y="81"/>
                  </a:lnTo>
                  <a:lnTo>
                    <a:pt x="61" y="69"/>
                  </a:lnTo>
                  <a:lnTo>
                    <a:pt x="53" y="68"/>
                  </a:lnTo>
                  <a:lnTo>
                    <a:pt x="48" y="63"/>
                  </a:lnTo>
                  <a:lnTo>
                    <a:pt x="46" y="59"/>
                  </a:lnTo>
                  <a:lnTo>
                    <a:pt x="41" y="56"/>
                  </a:lnTo>
                  <a:lnTo>
                    <a:pt x="44" y="51"/>
                  </a:lnTo>
                  <a:lnTo>
                    <a:pt x="48" y="49"/>
                  </a:lnTo>
                  <a:lnTo>
                    <a:pt x="48" y="46"/>
                  </a:lnTo>
                  <a:lnTo>
                    <a:pt x="48" y="42"/>
                  </a:lnTo>
                  <a:lnTo>
                    <a:pt x="43" y="24"/>
                  </a:lnTo>
                  <a:lnTo>
                    <a:pt x="27" y="15"/>
                  </a:lnTo>
                  <a:lnTo>
                    <a:pt x="26" y="20"/>
                  </a:lnTo>
                  <a:lnTo>
                    <a:pt x="26" y="29"/>
                  </a:lnTo>
                  <a:lnTo>
                    <a:pt x="27" y="35"/>
                  </a:lnTo>
                  <a:lnTo>
                    <a:pt x="26" y="42"/>
                  </a:lnTo>
                  <a:lnTo>
                    <a:pt x="27" y="42"/>
                  </a:lnTo>
                  <a:lnTo>
                    <a:pt x="31" y="47"/>
                  </a:lnTo>
                  <a:lnTo>
                    <a:pt x="34" y="49"/>
                  </a:lnTo>
                  <a:lnTo>
                    <a:pt x="39" y="64"/>
                  </a:lnTo>
                  <a:lnTo>
                    <a:pt x="41" y="83"/>
                  </a:lnTo>
                  <a:lnTo>
                    <a:pt x="43" y="85"/>
                  </a:lnTo>
                  <a:lnTo>
                    <a:pt x="41" y="90"/>
                  </a:lnTo>
                  <a:lnTo>
                    <a:pt x="48" y="95"/>
                  </a:lnTo>
                  <a:lnTo>
                    <a:pt x="48" y="104"/>
                  </a:lnTo>
                  <a:lnTo>
                    <a:pt x="51" y="110"/>
                  </a:lnTo>
                  <a:lnTo>
                    <a:pt x="53" y="115"/>
                  </a:lnTo>
                  <a:lnTo>
                    <a:pt x="55" y="117"/>
                  </a:lnTo>
                  <a:lnTo>
                    <a:pt x="58" y="126"/>
                  </a:lnTo>
                  <a:lnTo>
                    <a:pt x="65" y="131"/>
                  </a:lnTo>
                  <a:lnTo>
                    <a:pt x="68" y="138"/>
                  </a:lnTo>
                  <a:lnTo>
                    <a:pt x="63" y="146"/>
                  </a:lnTo>
                  <a:lnTo>
                    <a:pt x="55" y="151"/>
                  </a:lnTo>
                  <a:lnTo>
                    <a:pt x="48" y="131"/>
                  </a:lnTo>
                  <a:lnTo>
                    <a:pt x="43" y="127"/>
                  </a:lnTo>
                  <a:lnTo>
                    <a:pt x="36" y="124"/>
                  </a:lnTo>
                  <a:lnTo>
                    <a:pt x="34" y="117"/>
                  </a:lnTo>
                  <a:lnTo>
                    <a:pt x="34" y="114"/>
                  </a:lnTo>
                  <a:lnTo>
                    <a:pt x="36" y="109"/>
                  </a:lnTo>
                  <a:lnTo>
                    <a:pt x="34" y="104"/>
                  </a:lnTo>
                  <a:lnTo>
                    <a:pt x="34" y="100"/>
                  </a:lnTo>
                  <a:lnTo>
                    <a:pt x="31" y="95"/>
                  </a:lnTo>
                  <a:lnTo>
                    <a:pt x="27" y="90"/>
                  </a:lnTo>
                  <a:lnTo>
                    <a:pt x="21" y="88"/>
                  </a:lnTo>
                  <a:lnTo>
                    <a:pt x="14" y="83"/>
                  </a:lnTo>
                  <a:lnTo>
                    <a:pt x="7" y="76"/>
                  </a:lnTo>
                  <a:lnTo>
                    <a:pt x="9" y="76"/>
                  </a:lnTo>
                  <a:lnTo>
                    <a:pt x="7" y="76"/>
                  </a:lnTo>
                  <a:lnTo>
                    <a:pt x="12" y="71"/>
                  </a:lnTo>
                  <a:lnTo>
                    <a:pt x="19" y="68"/>
                  </a:lnTo>
                  <a:lnTo>
                    <a:pt x="21" y="63"/>
                  </a:lnTo>
                  <a:lnTo>
                    <a:pt x="14" y="49"/>
                  </a:lnTo>
                  <a:lnTo>
                    <a:pt x="7" y="35"/>
                  </a:lnTo>
                  <a:lnTo>
                    <a:pt x="5" y="32"/>
                  </a:lnTo>
                  <a:lnTo>
                    <a:pt x="7" y="29"/>
                  </a:lnTo>
                  <a:lnTo>
                    <a:pt x="7" y="8"/>
                  </a:lnTo>
                  <a:lnTo>
                    <a:pt x="4" y="6"/>
                  </a:lnTo>
                  <a:lnTo>
                    <a:pt x="2" y="3"/>
                  </a:lnTo>
                  <a:lnTo>
                    <a:pt x="0" y="1"/>
                  </a:lnTo>
                  <a:lnTo>
                    <a:pt x="19" y="0"/>
                  </a:lnTo>
                  <a:lnTo>
                    <a:pt x="34" y="1"/>
                  </a:lnTo>
                  <a:lnTo>
                    <a:pt x="68" y="22"/>
                  </a:lnTo>
                  <a:lnTo>
                    <a:pt x="109" y="22"/>
                  </a:lnTo>
                  <a:lnTo>
                    <a:pt x="109" y="15"/>
                  </a:lnTo>
                  <a:lnTo>
                    <a:pt x="124" y="13"/>
                  </a:lnTo>
                  <a:lnTo>
                    <a:pt x="136" y="15"/>
                  </a:lnTo>
                  <a:lnTo>
                    <a:pt x="138" y="20"/>
                  </a:lnTo>
                  <a:lnTo>
                    <a:pt x="141" y="25"/>
                  </a:lnTo>
                  <a:lnTo>
                    <a:pt x="143" y="29"/>
                  </a:lnTo>
                  <a:lnTo>
                    <a:pt x="152" y="46"/>
                  </a:lnTo>
                  <a:lnTo>
                    <a:pt x="164" y="56"/>
                  </a:lnTo>
                  <a:lnTo>
                    <a:pt x="169" y="52"/>
                  </a:lnTo>
                  <a:lnTo>
                    <a:pt x="174" y="46"/>
                  </a:lnTo>
                  <a:lnTo>
                    <a:pt x="184" y="42"/>
                  </a:lnTo>
                  <a:lnTo>
                    <a:pt x="199" y="61"/>
                  </a:lnTo>
                  <a:lnTo>
                    <a:pt x="204" y="90"/>
                  </a:lnTo>
                  <a:lnTo>
                    <a:pt x="216" y="98"/>
                  </a:lnTo>
                  <a:lnTo>
                    <a:pt x="232" y="104"/>
                  </a:lnTo>
                  <a:lnTo>
                    <a:pt x="220" y="131"/>
                  </a:lnTo>
                  <a:lnTo>
                    <a:pt x="211" y="158"/>
                  </a:lnTo>
                  <a:lnTo>
                    <a:pt x="223" y="195"/>
                  </a:lnTo>
                  <a:lnTo>
                    <a:pt x="252" y="219"/>
                  </a:lnTo>
                  <a:lnTo>
                    <a:pt x="271" y="214"/>
                  </a:lnTo>
                  <a:lnTo>
                    <a:pt x="293" y="212"/>
                  </a:lnTo>
                  <a:lnTo>
                    <a:pt x="300" y="194"/>
                  </a:lnTo>
                  <a:lnTo>
                    <a:pt x="307" y="178"/>
                  </a:lnTo>
                  <a:lnTo>
                    <a:pt x="329" y="168"/>
                  </a:lnTo>
                  <a:lnTo>
                    <a:pt x="354" y="165"/>
                  </a:lnTo>
                  <a:lnTo>
                    <a:pt x="358" y="168"/>
                  </a:lnTo>
                  <a:lnTo>
                    <a:pt x="361" y="172"/>
                  </a:lnTo>
                  <a:lnTo>
                    <a:pt x="356" y="178"/>
                  </a:lnTo>
                  <a:lnTo>
                    <a:pt x="354" y="185"/>
                  </a:lnTo>
                  <a:lnTo>
                    <a:pt x="344" y="207"/>
                  </a:lnTo>
                  <a:lnTo>
                    <a:pt x="327" y="226"/>
                  </a:lnTo>
                  <a:lnTo>
                    <a:pt x="329" y="231"/>
                  </a:lnTo>
                  <a:lnTo>
                    <a:pt x="327" y="233"/>
                  </a:lnTo>
                  <a:lnTo>
                    <a:pt x="327" y="241"/>
                  </a:lnTo>
                  <a:lnTo>
                    <a:pt x="324" y="248"/>
                  </a:lnTo>
                  <a:lnTo>
                    <a:pt x="320" y="253"/>
                  </a:lnTo>
                  <a:lnTo>
                    <a:pt x="329" y="253"/>
                  </a:lnTo>
                  <a:lnTo>
                    <a:pt x="334" y="253"/>
                  </a:lnTo>
                  <a:lnTo>
                    <a:pt x="341" y="253"/>
                  </a:lnTo>
                  <a:lnTo>
                    <a:pt x="347" y="253"/>
                  </a:lnTo>
                  <a:lnTo>
                    <a:pt x="354" y="253"/>
                  </a:lnTo>
                  <a:lnTo>
                    <a:pt x="375" y="253"/>
                  </a:lnTo>
                  <a:lnTo>
                    <a:pt x="381" y="260"/>
                  </a:lnTo>
                  <a:lnTo>
                    <a:pt x="390" y="265"/>
                  </a:lnTo>
                  <a:lnTo>
                    <a:pt x="395" y="274"/>
                  </a:lnTo>
                  <a:lnTo>
                    <a:pt x="390" y="287"/>
                  </a:lnTo>
                  <a:lnTo>
                    <a:pt x="388" y="301"/>
                  </a:lnTo>
                  <a:lnTo>
                    <a:pt x="385" y="309"/>
                  </a:lnTo>
                  <a:lnTo>
                    <a:pt x="381" y="315"/>
                  </a:lnTo>
                  <a:lnTo>
                    <a:pt x="381" y="321"/>
                  </a:lnTo>
                  <a:lnTo>
                    <a:pt x="388" y="345"/>
                  </a:lnTo>
                  <a:lnTo>
                    <a:pt x="402" y="355"/>
                  </a:lnTo>
                  <a:lnTo>
                    <a:pt x="407" y="361"/>
                  </a:lnTo>
                  <a:lnTo>
                    <a:pt x="409" y="362"/>
                  </a:lnTo>
                  <a:lnTo>
                    <a:pt x="422" y="355"/>
                  </a:lnTo>
                  <a:lnTo>
                    <a:pt x="436" y="349"/>
                  </a:lnTo>
                  <a:lnTo>
                    <a:pt x="450" y="355"/>
                  </a:lnTo>
                  <a:lnTo>
                    <a:pt x="463" y="369"/>
                  </a:lnTo>
                  <a:lnTo>
                    <a:pt x="463" y="362"/>
                  </a:lnTo>
                  <a:lnTo>
                    <a:pt x="463" y="36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7" name="Freeform 325"/>
            <p:cNvSpPr>
              <a:spLocks/>
            </p:cNvSpPr>
            <p:nvPr/>
          </p:nvSpPr>
          <p:spPr bwMode="auto">
            <a:xfrm>
              <a:off x="1777" y="1574"/>
              <a:ext cx="130" cy="54"/>
            </a:xfrm>
            <a:custGeom>
              <a:avLst/>
              <a:gdLst>
                <a:gd name="T0" fmla="*/ 34 w 130"/>
                <a:gd name="T1" fmla="*/ 14 h 55"/>
                <a:gd name="T2" fmla="*/ 34 w 130"/>
                <a:gd name="T3" fmla="*/ 14 h 55"/>
                <a:gd name="T4" fmla="*/ 34 w 130"/>
                <a:gd name="T5" fmla="*/ 14 h 55"/>
                <a:gd name="T6" fmla="*/ 36 w 130"/>
                <a:gd name="T7" fmla="*/ 11 h 55"/>
                <a:gd name="T8" fmla="*/ 34 w 130"/>
                <a:gd name="T9" fmla="*/ 7 h 55"/>
                <a:gd name="T10" fmla="*/ 34 w 130"/>
                <a:gd name="T11" fmla="*/ 7 h 55"/>
                <a:gd name="T12" fmla="*/ 34 w 130"/>
                <a:gd name="T13" fmla="*/ 7 h 55"/>
                <a:gd name="T14" fmla="*/ 21 w 130"/>
                <a:gd name="T15" fmla="*/ 12 h 55"/>
                <a:gd name="T16" fmla="*/ 7 w 130"/>
                <a:gd name="T17" fmla="*/ 14 h 55"/>
                <a:gd name="T18" fmla="*/ 5 w 130"/>
                <a:gd name="T19" fmla="*/ 19 h 55"/>
                <a:gd name="T20" fmla="*/ 0 w 130"/>
                <a:gd name="T21" fmla="*/ 21 h 55"/>
                <a:gd name="T22" fmla="*/ 0 w 130"/>
                <a:gd name="T23" fmla="*/ 21 h 55"/>
                <a:gd name="T24" fmla="*/ 0 w 130"/>
                <a:gd name="T25" fmla="*/ 21 h 55"/>
                <a:gd name="T26" fmla="*/ 16 w 130"/>
                <a:gd name="T27" fmla="*/ 4 h 55"/>
                <a:gd name="T28" fmla="*/ 41 w 130"/>
                <a:gd name="T29" fmla="*/ 0 h 55"/>
                <a:gd name="T30" fmla="*/ 48 w 130"/>
                <a:gd name="T31" fmla="*/ 0 h 55"/>
                <a:gd name="T32" fmla="*/ 48 w 130"/>
                <a:gd name="T33" fmla="*/ 0 h 55"/>
                <a:gd name="T34" fmla="*/ 58 w 130"/>
                <a:gd name="T35" fmla="*/ 4 h 55"/>
                <a:gd name="T36" fmla="*/ 63 w 130"/>
                <a:gd name="T37" fmla="*/ 9 h 55"/>
                <a:gd name="T38" fmla="*/ 68 w 130"/>
                <a:gd name="T39" fmla="*/ 14 h 55"/>
                <a:gd name="T40" fmla="*/ 75 w 130"/>
                <a:gd name="T41" fmla="*/ 14 h 55"/>
                <a:gd name="T42" fmla="*/ 82 w 130"/>
                <a:gd name="T43" fmla="*/ 14 h 55"/>
                <a:gd name="T44" fmla="*/ 99 w 130"/>
                <a:gd name="T45" fmla="*/ 26 h 55"/>
                <a:gd name="T46" fmla="*/ 116 w 130"/>
                <a:gd name="T47" fmla="*/ 34 h 55"/>
                <a:gd name="T48" fmla="*/ 116 w 130"/>
                <a:gd name="T49" fmla="*/ 34 h 55"/>
                <a:gd name="T50" fmla="*/ 116 w 130"/>
                <a:gd name="T51" fmla="*/ 34 h 55"/>
                <a:gd name="T52" fmla="*/ 123 w 130"/>
                <a:gd name="T53" fmla="*/ 38 h 55"/>
                <a:gd name="T54" fmla="*/ 128 w 130"/>
                <a:gd name="T55" fmla="*/ 41 h 55"/>
                <a:gd name="T56" fmla="*/ 130 w 130"/>
                <a:gd name="T57" fmla="*/ 48 h 55"/>
                <a:gd name="T58" fmla="*/ 125 w 130"/>
                <a:gd name="T59" fmla="*/ 48 h 55"/>
                <a:gd name="T60" fmla="*/ 123 w 130"/>
                <a:gd name="T61" fmla="*/ 48 h 55"/>
                <a:gd name="T62" fmla="*/ 106 w 130"/>
                <a:gd name="T63" fmla="*/ 51 h 55"/>
                <a:gd name="T64" fmla="*/ 89 w 130"/>
                <a:gd name="T65" fmla="*/ 55 h 55"/>
                <a:gd name="T66" fmla="*/ 91 w 130"/>
                <a:gd name="T67" fmla="*/ 48 h 55"/>
                <a:gd name="T68" fmla="*/ 96 w 130"/>
                <a:gd name="T69" fmla="*/ 41 h 55"/>
                <a:gd name="T70" fmla="*/ 87 w 130"/>
                <a:gd name="T71" fmla="*/ 40 h 55"/>
                <a:gd name="T72" fmla="*/ 79 w 130"/>
                <a:gd name="T73" fmla="*/ 34 h 55"/>
                <a:gd name="T74" fmla="*/ 75 w 130"/>
                <a:gd name="T75" fmla="*/ 28 h 55"/>
                <a:gd name="T76" fmla="*/ 73 w 130"/>
                <a:gd name="T77" fmla="*/ 24 h 55"/>
                <a:gd name="T78" fmla="*/ 68 w 130"/>
                <a:gd name="T79" fmla="*/ 22 h 55"/>
                <a:gd name="T80" fmla="*/ 62 w 130"/>
                <a:gd name="T81" fmla="*/ 21 h 55"/>
                <a:gd name="T82" fmla="*/ 60 w 130"/>
                <a:gd name="T83" fmla="*/ 22 h 55"/>
                <a:gd name="T84" fmla="*/ 55 w 130"/>
                <a:gd name="T85" fmla="*/ 21 h 55"/>
                <a:gd name="T86" fmla="*/ 53 w 130"/>
                <a:gd name="T87" fmla="*/ 21 h 55"/>
                <a:gd name="T88" fmla="*/ 46 w 130"/>
                <a:gd name="T89" fmla="*/ 19 h 55"/>
                <a:gd name="T90" fmla="*/ 39 w 130"/>
                <a:gd name="T91" fmla="*/ 16 h 55"/>
                <a:gd name="T92" fmla="*/ 34 w 130"/>
                <a:gd name="T93" fmla="*/ 14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0"/>
                <a:gd name="T142" fmla="*/ 0 h 55"/>
                <a:gd name="T143" fmla="*/ 130 w 130"/>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0" h="55">
                  <a:moveTo>
                    <a:pt x="34" y="14"/>
                  </a:moveTo>
                  <a:lnTo>
                    <a:pt x="34" y="14"/>
                  </a:lnTo>
                  <a:lnTo>
                    <a:pt x="36" y="11"/>
                  </a:lnTo>
                  <a:lnTo>
                    <a:pt x="34" y="7"/>
                  </a:lnTo>
                  <a:lnTo>
                    <a:pt x="21" y="12"/>
                  </a:lnTo>
                  <a:lnTo>
                    <a:pt x="7" y="14"/>
                  </a:lnTo>
                  <a:lnTo>
                    <a:pt x="5" y="19"/>
                  </a:lnTo>
                  <a:lnTo>
                    <a:pt x="0" y="21"/>
                  </a:lnTo>
                  <a:lnTo>
                    <a:pt x="16" y="4"/>
                  </a:lnTo>
                  <a:lnTo>
                    <a:pt x="41" y="0"/>
                  </a:lnTo>
                  <a:lnTo>
                    <a:pt x="48" y="0"/>
                  </a:lnTo>
                  <a:lnTo>
                    <a:pt x="58" y="4"/>
                  </a:lnTo>
                  <a:lnTo>
                    <a:pt x="63" y="9"/>
                  </a:lnTo>
                  <a:lnTo>
                    <a:pt x="68" y="14"/>
                  </a:lnTo>
                  <a:lnTo>
                    <a:pt x="75" y="14"/>
                  </a:lnTo>
                  <a:lnTo>
                    <a:pt x="82" y="14"/>
                  </a:lnTo>
                  <a:lnTo>
                    <a:pt x="99" y="26"/>
                  </a:lnTo>
                  <a:lnTo>
                    <a:pt x="116" y="34"/>
                  </a:lnTo>
                  <a:lnTo>
                    <a:pt x="123" y="38"/>
                  </a:lnTo>
                  <a:lnTo>
                    <a:pt x="128" y="41"/>
                  </a:lnTo>
                  <a:lnTo>
                    <a:pt x="130" y="48"/>
                  </a:lnTo>
                  <a:lnTo>
                    <a:pt x="125" y="48"/>
                  </a:lnTo>
                  <a:lnTo>
                    <a:pt x="123" y="48"/>
                  </a:lnTo>
                  <a:lnTo>
                    <a:pt x="106" y="51"/>
                  </a:lnTo>
                  <a:lnTo>
                    <a:pt x="89" y="55"/>
                  </a:lnTo>
                  <a:lnTo>
                    <a:pt x="91" y="48"/>
                  </a:lnTo>
                  <a:lnTo>
                    <a:pt x="96" y="41"/>
                  </a:lnTo>
                  <a:lnTo>
                    <a:pt x="87" y="40"/>
                  </a:lnTo>
                  <a:lnTo>
                    <a:pt x="79" y="34"/>
                  </a:lnTo>
                  <a:lnTo>
                    <a:pt x="75" y="28"/>
                  </a:lnTo>
                  <a:lnTo>
                    <a:pt x="73" y="24"/>
                  </a:lnTo>
                  <a:lnTo>
                    <a:pt x="68" y="22"/>
                  </a:lnTo>
                  <a:lnTo>
                    <a:pt x="62" y="21"/>
                  </a:lnTo>
                  <a:lnTo>
                    <a:pt x="60" y="22"/>
                  </a:lnTo>
                  <a:lnTo>
                    <a:pt x="55" y="21"/>
                  </a:lnTo>
                  <a:lnTo>
                    <a:pt x="53" y="21"/>
                  </a:lnTo>
                  <a:lnTo>
                    <a:pt x="46" y="19"/>
                  </a:lnTo>
                  <a:lnTo>
                    <a:pt x="39" y="16"/>
                  </a:lnTo>
                  <a:lnTo>
                    <a:pt x="3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8" name="Freeform 326"/>
            <p:cNvSpPr>
              <a:spLocks/>
            </p:cNvSpPr>
            <p:nvPr/>
          </p:nvSpPr>
          <p:spPr bwMode="auto">
            <a:xfrm>
              <a:off x="1852" y="1642"/>
              <a:ext cx="27" cy="16"/>
            </a:xfrm>
            <a:custGeom>
              <a:avLst/>
              <a:gdLst>
                <a:gd name="T0" fmla="*/ 0 w 27"/>
                <a:gd name="T1" fmla="*/ 7 h 16"/>
                <a:gd name="T2" fmla="*/ 2 w 27"/>
                <a:gd name="T3" fmla="*/ 4 h 16"/>
                <a:gd name="T4" fmla="*/ 7 w 27"/>
                <a:gd name="T5" fmla="*/ 0 h 16"/>
                <a:gd name="T6" fmla="*/ 17 w 27"/>
                <a:gd name="T7" fmla="*/ 6 h 16"/>
                <a:gd name="T8" fmla="*/ 27 w 27"/>
                <a:gd name="T9" fmla="*/ 14 h 16"/>
                <a:gd name="T10" fmla="*/ 19 w 27"/>
                <a:gd name="T11" fmla="*/ 16 h 16"/>
                <a:gd name="T12" fmla="*/ 7 w 27"/>
                <a:gd name="T13" fmla="*/ 14 h 16"/>
                <a:gd name="T14" fmla="*/ 5 w 27"/>
                <a:gd name="T15" fmla="*/ 12 h 16"/>
                <a:gd name="T16" fmla="*/ 2 w 27"/>
                <a:gd name="T17" fmla="*/ 9 h 16"/>
                <a:gd name="T18" fmla="*/ 0 w 27"/>
                <a:gd name="T19" fmla="*/ 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7"/>
                  </a:moveTo>
                  <a:lnTo>
                    <a:pt x="2" y="4"/>
                  </a:lnTo>
                  <a:lnTo>
                    <a:pt x="7" y="0"/>
                  </a:lnTo>
                  <a:lnTo>
                    <a:pt x="17" y="6"/>
                  </a:lnTo>
                  <a:lnTo>
                    <a:pt x="27" y="14"/>
                  </a:lnTo>
                  <a:lnTo>
                    <a:pt x="19" y="16"/>
                  </a:lnTo>
                  <a:lnTo>
                    <a:pt x="7" y="14"/>
                  </a:lnTo>
                  <a:lnTo>
                    <a:pt x="5" y="12"/>
                  </a:lnTo>
                  <a:lnTo>
                    <a:pt x="2" y="9"/>
                  </a:lnTo>
                  <a:lnTo>
                    <a:pt x="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79" name="Freeform 327"/>
            <p:cNvSpPr>
              <a:spLocks/>
            </p:cNvSpPr>
            <p:nvPr/>
          </p:nvSpPr>
          <p:spPr bwMode="auto">
            <a:xfrm>
              <a:off x="1900" y="1622"/>
              <a:ext cx="81" cy="34"/>
            </a:xfrm>
            <a:custGeom>
              <a:avLst/>
              <a:gdLst>
                <a:gd name="T0" fmla="*/ 34 w 82"/>
                <a:gd name="T1" fmla="*/ 34 h 34"/>
                <a:gd name="T2" fmla="*/ 36 w 82"/>
                <a:gd name="T3" fmla="*/ 32 h 34"/>
                <a:gd name="T4" fmla="*/ 34 w 82"/>
                <a:gd name="T5" fmla="*/ 27 h 34"/>
                <a:gd name="T6" fmla="*/ 13 w 82"/>
                <a:gd name="T7" fmla="*/ 27 h 34"/>
                <a:gd name="T8" fmla="*/ 5 w 82"/>
                <a:gd name="T9" fmla="*/ 27 h 34"/>
                <a:gd name="T10" fmla="*/ 0 w 82"/>
                <a:gd name="T11" fmla="*/ 20 h 34"/>
                <a:gd name="T12" fmla="*/ 3 w 82"/>
                <a:gd name="T13" fmla="*/ 20 h 34"/>
                <a:gd name="T14" fmla="*/ 10 w 82"/>
                <a:gd name="T15" fmla="*/ 20 h 34"/>
                <a:gd name="T16" fmla="*/ 13 w 82"/>
                <a:gd name="T17" fmla="*/ 20 h 34"/>
                <a:gd name="T18" fmla="*/ 19 w 82"/>
                <a:gd name="T19" fmla="*/ 22 h 34"/>
                <a:gd name="T20" fmla="*/ 20 w 82"/>
                <a:gd name="T21" fmla="*/ 20 h 34"/>
                <a:gd name="T22" fmla="*/ 25 w 82"/>
                <a:gd name="T23" fmla="*/ 22 h 34"/>
                <a:gd name="T24" fmla="*/ 27 w 82"/>
                <a:gd name="T25" fmla="*/ 20 h 34"/>
                <a:gd name="T26" fmla="*/ 25 w 82"/>
                <a:gd name="T27" fmla="*/ 14 h 34"/>
                <a:gd name="T28" fmla="*/ 27 w 82"/>
                <a:gd name="T29" fmla="*/ 7 h 34"/>
                <a:gd name="T30" fmla="*/ 22 w 82"/>
                <a:gd name="T31" fmla="*/ 9 h 34"/>
                <a:gd name="T32" fmla="*/ 20 w 82"/>
                <a:gd name="T33" fmla="*/ 7 h 34"/>
                <a:gd name="T34" fmla="*/ 22 w 82"/>
                <a:gd name="T35" fmla="*/ 2 h 34"/>
                <a:gd name="T36" fmla="*/ 27 w 82"/>
                <a:gd name="T37" fmla="*/ 0 h 34"/>
                <a:gd name="T38" fmla="*/ 41 w 82"/>
                <a:gd name="T39" fmla="*/ 3 h 34"/>
                <a:gd name="T40" fmla="*/ 54 w 82"/>
                <a:gd name="T41" fmla="*/ 7 h 34"/>
                <a:gd name="T42" fmla="*/ 58 w 82"/>
                <a:gd name="T43" fmla="*/ 7 h 34"/>
                <a:gd name="T44" fmla="*/ 61 w 82"/>
                <a:gd name="T45" fmla="*/ 7 h 34"/>
                <a:gd name="T46" fmla="*/ 65 w 82"/>
                <a:gd name="T47" fmla="*/ 9 h 34"/>
                <a:gd name="T48" fmla="*/ 68 w 82"/>
                <a:gd name="T49" fmla="*/ 14 h 34"/>
                <a:gd name="T50" fmla="*/ 71 w 82"/>
                <a:gd name="T51" fmla="*/ 14 h 34"/>
                <a:gd name="T52" fmla="*/ 75 w 82"/>
                <a:gd name="T53" fmla="*/ 14 h 34"/>
                <a:gd name="T54" fmla="*/ 80 w 82"/>
                <a:gd name="T55" fmla="*/ 19 h 34"/>
                <a:gd name="T56" fmla="*/ 82 w 82"/>
                <a:gd name="T57" fmla="*/ 27 h 34"/>
                <a:gd name="T58" fmla="*/ 78 w 82"/>
                <a:gd name="T59" fmla="*/ 26 h 34"/>
                <a:gd name="T60" fmla="*/ 75 w 82"/>
                <a:gd name="T61" fmla="*/ 27 h 34"/>
                <a:gd name="T62" fmla="*/ 75 w 82"/>
                <a:gd name="T63" fmla="*/ 27 h 34"/>
                <a:gd name="T64" fmla="*/ 75 w 82"/>
                <a:gd name="T65" fmla="*/ 27 h 34"/>
                <a:gd name="T66" fmla="*/ 61 w 82"/>
                <a:gd name="T67" fmla="*/ 27 h 34"/>
                <a:gd name="T68" fmla="*/ 56 w 82"/>
                <a:gd name="T69" fmla="*/ 29 h 34"/>
                <a:gd name="T70" fmla="*/ 54 w 82"/>
                <a:gd name="T71" fmla="*/ 27 h 34"/>
                <a:gd name="T72" fmla="*/ 46 w 82"/>
                <a:gd name="T73" fmla="*/ 29 h 34"/>
                <a:gd name="T74" fmla="*/ 41 w 82"/>
                <a:gd name="T75" fmla="*/ 32 h 34"/>
                <a:gd name="T76" fmla="*/ 34 w 82"/>
                <a:gd name="T77" fmla="*/ 34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34"/>
                <a:gd name="T119" fmla="*/ 82 w 82"/>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34">
                  <a:moveTo>
                    <a:pt x="34" y="34"/>
                  </a:moveTo>
                  <a:lnTo>
                    <a:pt x="36" y="32"/>
                  </a:lnTo>
                  <a:lnTo>
                    <a:pt x="34" y="27"/>
                  </a:lnTo>
                  <a:lnTo>
                    <a:pt x="13" y="27"/>
                  </a:lnTo>
                  <a:lnTo>
                    <a:pt x="5" y="27"/>
                  </a:lnTo>
                  <a:lnTo>
                    <a:pt x="0" y="20"/>
                  </a:lnTo>
                  <a:lnTo>
                    <a:pt x="3" y="20"/>
                  </a:lnTo>
                  <a:lnTo>
                    <a:pt x="10" y="20"/>
                  </a:lnTo>
                  <a:lnTo>
                    <a:pt x="13" y="20"/>
                  </a:lnTo>
                  <a:lnTo>
                    <a:pt x="19" y="22"/>
                  </a:lnTo>
                  <a:lnTo>
                    <a:pt x="20" y="20"/>
                  </a:lnTo>
                  <a:lnTo>
                    <a:pt x="25" y="22"/>
                  </a:lnTo>
                  <a:lnTo>
                    <a:pt x="27" y="20"/>
                  </a:lnTo>
                  <a:lnTo>
                    <a:pt x="25" y="14"/>
                  </a:lnTo>
                  <a:lnTo>
                    <a:pt x="27" y="7"/>
                  </a:lnTo>
                  <a:lnTo>
                    <a:pt x="22" y="9"/>
                  </a:lnTo>
                  <a:lnTo>
                    <a:pt x="20" y="7"/>
                  </a:lnTo>
                  <a:lnTo>
                    <a:pt x="22" y="2"/>
                  </a:lnTo>
                  <a:lnTo>
                    <a:pt x="27" y="0"/>
                  </a:lnTo>
                  <a:lnTo>
                    <a:pt x="41" y="3"/>
                  </a:lnTo>
                  <a:lnTo>
                    <a:pt x="54" y="7"/>
                  </a:lnTo>
                  <a:lnTo>
                    <a:pt x="58" y="7"/>
                  </a:lnTo>
                  <a:lnTo>
                    <a:pt x="61" y="7"/>
                  </a:lnTo>
                  <a:lnTo>
                    <a:pt x="65" y="9"/>
                  </a:lnTo>
                  <a:lnTo>
                    <a:pt x="68" y="14"/>
                  </a:lnTo>
                  <a:lnTo>
                    <a:pt x="71" y="14"/>
                  </a:lnTo>
                  <a:lnTo>
                    <a:pt x="75" y="14"/>
                  </a:lnTo>
                  <a:lnTo>
                    <a:pt x="80" y="19"/>
                  </a:lnTo>
                  <a:lnTo>
                    <a:pt x="82" y="27"/>
                  </a:lnTo>
                  <a:lnTo>
                    <a:pt x="78" y="26"/>
                  </a:lnTo>
                  <a:lnTo>
                    <a:pt x="75" y="27"/>
                  </a:lnTo>
                  <a:lnTo>
                    <a:pt x="61" y="27"/>
                  </a:lnTo>
                  <a:lnTo>
                    <a:pt x="56" y="29"/>
                  </a:lnTo>
                  <a:lnTo>
                    <a:pt x="54" y="27"/>
                  </a:lnTo>
                  <a:lnTo>
                    <a:pt x="46" y="29"/>
                  </a:lnTo>
                  <a:lnTo>
                    <a:pt x="41" y="32"/>
                  </a:lnTo>
                  <a:lnTo>
                    <a:pt x="34"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0" name="Freeform 328"/>
            <p:cNvSpPr>
              <a:spLocks/>
            </p:cNvSpPr>
            <p:nvPr/>
          </p:nvSpPr>
          <p:spPr bwMode="auto">
            <a:xfrm>
              <a:off x="1995" y="1642"/>
              <a:ext cx="20" cy="14"/>
            </a:xfrm>
            <a:custGeom>
              <a:avLst/>
              <a:gdLst>
                <a:gd name="T0" fmla="*/ 7 w 21"/>
                <a:gd name="T1" fmla="*/ 7 h 14"/>
                <a:gd name="T2" fmla="*/ 14 w 21"/>
                <a:gd name="T3" fmla="*/ 4 h 14"/>
                <a:gd name="T4" fmla="*/ 21 w 21"/>
                <a:gd name="T5" fmla="*/ 0 h 14"/>
                <a:gd name="T6" fmla="*/ 21 w 21"/>
                <a:gd name="T7" fmla="*/ 6 h 14"/>
                <a:gd name="T8" fmla="*/ 21 w 21"/>
                <a:gd name="T9" fmla="*/ 7 h 14"/>
                <a:gd name="T10" fmla="*/ 19 w 21"/>
                <a:gd name="T11" fmla="*/ 11 h 14"/>
                <a:gd name="T12" fmla="*/ 14 w 21"/>
                <a:gd name="T13" fmla="*/ 12 h 14"/>
                <a:gd name="T14" fmla="*/ 7 w 21"/>
                <a:gd name="T15" fmla="*/ 14 h 14"/>
                <a:gd name="T16" fmla="*/ 4 w 21"/>
                <a:gd name="T17" fmla="*/ 11 h 14"/>
                <a:gd name="T18" fmla="*/ 0 w 21"/>
                <a:gd name="T19" fmla="*/ 7 h 14"/>
                <a:gd name="T20" fmla="*/ 7 w 21"/>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4"/>
                <a:gd name="T35" fmla="*/ 21 w 2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4">
                  <a:moveTo>
                    <a:pt x="7" y="7"/>
                  </a:moveTo>
                  <a:lnTo>
                    <a:pt x="14" y="4"/>
                  </a:lnTo>
                  <a:lnTo>
                    <a:pt x="21" y="0"/>
                  </a:lnTo>
                  <a:lnTo>
                    <a:pt x="21" y="6"/>
                  </a:lnTo>
                  <a:lnTo>
                    <a:pt x="21" y="7"/>
                  </a:lnTo>
                  <a:lnTo>
                    <a:pt x="19" y="11"/>
                  </a:lnTo>
                  <a:lnTo>
                    <a:pt x="14" y="12"/>
                  </a:lnTo>
                  <a:lnTo>
                    <a:pt x="7" y="14"/>
                  </a:lnTo>
                  <a:lnTo>
                    <a:pt x="4" y="11"/>
                  </a:lnTo>
                  <a:lnTo>
                    <a:pt x="0" y="7"/>
                  </a:lnTo>
                  <a:lnTo>
                    <a:pt x="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1" name="Freeform 329"/>
            <p:cNvSpPr>
              <a:spLocks/>
            </p:cNvSpPr>
            <p:nvPr/>
          </p:nvSpPr>
          <p:spPr bwMode="auto">
            <a:xfrm>
              <a:off x="1353" y="1179"/>
              <a:ext cx="724" cy="361"/>
            </a:xfrm>
            <a:custGeom>
              <a:avLst/>
              <a:gdLst>
                <a:gd name="T0" fmla="*/ 11 w 724"/>
                <a:gd name="T1" fmla="*/ 215 h 361"/>
                <a:gd name="T2" fmla="*/ 70 w 724"/>
                <a:gd name="T3" fmla="*/ 252 h 361"/>
                <a:gd name="T4" fmla="*/ 172 w 724"/>
                <a:gd name="T5" fmla="*/ 266 h 361"/>
                <a:gd name="T6" fmla="*/ 200 w 724"/>
                <a:gd name="T7" fmla="*/ 307 h 361"/>
                <a:gd name="T8" fmla="*/ 240 w 724"/>
                <a:gd name="T9" fmla="*/ 341 h 361"/>
                <a:gd name="T10" fmla="*/ 275 w 724"/>
                <a:gd name="T11" fmla="*/ 322 h 361"/>
                <a:gd name="T12" fmla="*/ 310 w 724"/>
                <a:gd name="T13" fmla="*/ 298 h 361"/>
                <a:gd name="T14" fmla="*/ 322 w 724"/>
                <a:gd name="T15" fmla="*/ 292 h 361"/>
                <a:gd name="T16" fmla="*/ 349 w 724"/>
                <a:gd name="T17" fmla="*/ 293 h 361"/>
                <a:gd name="T18" fmla="*/ 377 w 724"/>
                <a:gd name="T19" fmla="*/ 300 h 361"/>
                <a:gd name="T20" fmla="*/ 383 w 724"/>
                <a:gd name="T21" fmla="*/ 300 h 361"/>
                <a:gd name="T22" fmla="*/ 387 w 724"/>
                <a:gd name="T23" fmla="*/ 283 h 361"/>
                <a:gd name="T24" fmla="*/ 424 w 724"/>
                <a:gd name="T25" fmla="*/ 280 h 361"/>
                <a:gd name="T26" fmla="*/ 438 w 724"/>
                <a:gd name="T27" fmla="*/ 293 h 361"/>
                <a:gd name="T28" fmla="*/ 458 w 724"/>
                <a:gd name="T29" fmla="*/ 293 h 361"/>
                <a:gd name="T30" fmla="*/ 463 w 724"/>
                <a:gd name="T31" fmla="*/ 319 h 361"/>
                <a:gd name="T32" fmla="*/ 472 w 724"/>
                <a:gd name="T33" fmla="*/ 341 h 361"/>
                <a:gd name="T34" fmla="*/ 479 w 724"/>
                <a:gd name="T35" fmla="*/ 361 h 361"/>
                <a:gd name="T36" fmla="*/ 491 w 724"/>
                <a:gd name="T37" fmla="*/ 346 h 361"/>
                <a:gd name="T38" fmla="*/ 486 w 724"/>
                <a:gd name="T39" fmla="*/ 286 h 361"/>
                <a:gd name="T40" fmla="*/ 520 w 724"/>
                <a:gd name="T41" fmla="*/ 242 h 361"/>
                <a:gd name="T42" fmla="*/ 537 w 724"/>
                <a:gd name="T43" fmla="*/ 227 h 361"/>
                <a:gd name="T44" fmla="*/ 559 w 724"/>
                <a:gd name="T45" fmla="*/ 215 h 361"/>
                <a:gd name="T46" fmla="*/ 576 w 724"/>
                <a:gd name="T47" fmla="*/ 200 h 361"/>
                <a:gd name="T48" fmla="*/ 574 w 724"/>
                <a:gd name="T49" fmla="*/ 181 h 361"/>
                <a:gd name="T50" fmla="*/ 581 w 724"/>
                <a:gd name="T51" fmla="*/ 171 h 361"/>
                <a:gd name="T52" fmla="*/ 586 w 724"/>
                <a:gd name="T53" fmla="*/ 166 h 361"/>
                <a:gd name="T54" fmla="*/ 596 w 724"/>
                <a:gd name="T55" fmla="*/ 162 h 361"/>
                <a:gd name="T56" fmla="*/ 601 w 724"/>
                <a:gd name="T57" fmla="*/ 143 h 361"/>
                <a:gd name="T58" fmla="*/ 613 w 724"/>
                <a:gd name="T59" fmla="*/ 140 h 361"/>
                <a:gd name="T60" fmla="*/ 622 w 724"/>
                <a:gd name="T61" fmla="*/ 123 h 361"/>
                <a:gd name="T62" fmla="*/ 629 w 724"/>
                <a:gd name="T63" fmla="*/ 123 h 361"/>
                <a:gd name="T64" fmla="*/ 668 w 724"/>
                <a:gd name="T65" fmla="*/ 111 h 361"/>
                <a:gd name="T66" fmla="*/ 668 w 724"/>
                <a:gd name="T67" fmla="*/ 108 h 361"/>
                <a:gd name="T68" fmla="*/ 669 w 724"/>
                <a:gd name="T69" fmla="*/ 89 h 361"/>
                <a:gd name="T70" fmla="*/ 719 w 724"/>
                <a:gd name="T71" fmla="*/ 52 h 361"/>
                <a:gd name="T72" fmla="*/ 697 w 724"/>
                <a:gd name="T73" fmla="*/ 36 h 361"/>
                <a:gd name="T74" fmla="*/ 656 w 724"/>
                <a:gd name="T75" fmla="*/ 62 h 361"/>
                <a:gd name="T76" fmla="*/ 581 w 724"/>
                <a:gd name="T77" fmla="*/ 82 h 361"/>
                <a:gd name="T78" fmla="*/ 526 w 724"/>
                <a:gd name="T79" fmla="*/ 116 h 361"/>
                <a:gd name="T80" fmla="*/ 530 w 724"/>
                <a:gd name="T81" fmla="*/ 96 h 361"/>
                <a:gd name="T82" fmla="*/ 530 w 724"/>
                <a:gd name="T83" fmla="*/ 79 h 361"/>
                <a:gd name="T84" fmla="*/ 526 w 724"/>
                <a:gd name="T85" fmla="*/ 69 h 361"/>
                <a:gd name="T86" fmla="*/ 518 w 724"/>
                <a:gd name="T87" fmla="*/ 55 h 361"/>
                <a:gd name="T88" fmla="*/ 479 w 724"/>
                <a:gd name="T89" fmla="*/ 104 h 361"/>
                <a:gd name="T90" fmla="*/ 479 w 724"/>
                <a:gd name="T91" fmla="*/ 69 h 361"/>
                <a:gd name="T92" fmla="*/ 513 w 724"/>
                <a:gd name="T93" fmla="*/ 48 h 361"/>
                <a:gd name="T94" fmla="*/ 506 w 724"/>
                <a:gd name="T95" fmla="*/ 41 h 361"/>
                <a:gd name="T96" fmla="*/ 487 w 724"/>
                <a:gd name="T97" fmla="*/ 31 h 361"/>
                <a:gd name="T98" fmla="*/ 452 w 724"/>
                <a:gd name="T99" fmla="*/ 35 h 361"/>
                <a:gd name="T100" fmla="*/ 457 w 724"/>
                <a:gd name="T101" fmla="*/ 17 h 361"/>
                <a:gd name="T102" fmla="*/ 431 w 724"/>
                <a:gd name="T103" fmla="*/ 14 h 361"/>
                <a:gd name="T104" fmla="*/ 87 w 724"/>
                <a:gd name="T105" fmla="*/ 17 h 361"/>
                <a:gd name="T106" fmla="*/ 70 w 724"/>
                <a:gd name="T107" fmla="*/ 14 h 361"/>
                <a:gd name="T108" fmla="*/ 17 w 724"/>
                <a:gd name="T109" fmla="*/ 99 h 361"/>
                <a:gd name="T110" fmla="*/ 2 w 724"/>
                <a:gd name="T111" fmla="*/ 137 h 361"/>
                <a:gd name="T112" fmla="*/ 0 w 724"/>
                <a:gd name="T113" fmla="*/ 155 h 361"/>
                <a:gd name="T114" fmla="*/ 14 w 724"/>
                <a:gd name="T115" fmla="*/ 164 h 361"/>
                <a:gd name="T116" fmla="*/ 9 w 724"/>
                <a:gd name="T117" fmla="*/ 171 h 361"/>
                <a:gd name="T118" fmla="*/ 4 w 724"/>
                <a:gd name="T119" fmla="*/ 177 h 361"/>
                <a:gd name="T120" fmla="*/ 2 w 724"/>
                <a:gd name="T121" fmla="*/ 191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4"/>
                <a:gd name="T184" fmla="*/ 0 h 361"/>
                <a:gd name="T185" fmla="*/ 724 w 724"/>
                <a:gd name="T186" fmla="*/ 361 h 3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4" h="361">
                  <a:moveTo>
                    <a:pt x="2" y="191"/>
                  </a:moveTo>
                  <a:lnTo>
                    <a:pt x="4" y="193"/>
                  </a:lnTo>
                  <a:lnTo>
                    <a:pt x="2" y="198"/>
                  </a:lnTo>
                  <a:lnTo>
                    <a:pt x="4" y="208"/>
                  </a:lnTo>
                  <a:lnTo>
                    <a:pt x="11" y="215"/>
                  </a:lnTo>
                  <a:lnTo>
                    <a:pt x="23" y="218"/>
                  </a:lnTo>
                  <a:lnTo>
                    <a:pt x="33" y="232"/>
                  </a:lnTo>
                  <a:lnTo>
                    <a:pt x="36" y="252"/>
                  </a:lnTo>
                  <a:lnTo>
                    <a:pt x="55" y="251"/>
                  </a:lnTo>
                  <a:lnTo>
                    <a:pt x="70" y="252"/>
                  </a:lnTo>
                  <a:lnTo>
                    <a:pt x="104" y="273"/>
                  </a:lnTo>
                  <a:lnTo>
                    <a:pt x="145" y="273"/>
                  </a:lnTo>
                  <a:lnTo>
                    <a:pt x="145" y="266"/>
                  </a:lnTo>
                  <a:lnTo>
                    <a:pt x="160" y="264"/>
                  </a:lnTo>
                  <a:lnTo>
                    <a:pt x="172" y="266"/>
                  </a:lnTo>
                  <a:lnTo>
                    <a:pt x="174" y="271"/>
                  </a:lnTo>
                  <a:lnTo>
                    <a:pt x="177" y="276"/>
                  </a:lnTo>
                  <a:lnTo>
                    <a:pt x="179" y="280"/>
                  </a:lnTo>
                  <a:lnTo>
                    <a:pt x="188" y="297"/>
                  </a:lnTo>
                  <a:lnTo>
                    <a:pt x="200" y="307"/>
                  </a:lnTo>
                  <a:lnTo>
                    <a:pt x="205" y="303"/>
                  </a:lnTo>
                  <a:lnTo>
                    <a:pt x="210" y="297"/>
                  </a:lnTo>
                  <a:lnTo>
                    <a:pt x="220" y="293"/>
                  </a:lnTo>
                  <a:lnTo>
                    <a:pt x="235" y="312"/>
                  </a:lnTo>
                  <a:lnTo>
                    <a:pt x="240" y="341"/>
                  </a:lnTo>
                  <a:lnTo>
                    <a:pt x="252" y="349"/>
                  </a:lnTo>
                  <a:lnTo>
                    <a:pt x="268" y="355"/>
                  </a:lnTo>
                  <a:lnTo>
                    <a:pt x="268" y="341"/>
                  </a:lnTo>
                  <a:lnTo>
                    <a:pt x="268" y="327"/>
                  </a:lnTo>
                  <a:lnTo>
                    <a:pt x="275" y="322"/>
                  </a:lnTo>
                  <a:lnTo>
                    <a:pt x="280" y="315"/>
                  </a:lnTo>
                  <a:lnTo>
                    <a:pt x="281" y="307"/>
                  </a:lnTo>
                  <a:lnTo>
                    <a:pt x="297" y="305"/>
                  </a:lnTo>
                  <a:lnTo>
                    <a:pt x="309" y="300"/>
                  </a:lnTo>
                  <a:lnTo>
                    <a:pt x="310" y="298"/>
                  </a:lnTo>
                  <a:lnTo>
                    <a:pt x="312" y="295"/>
                  </a:lnTo>
                  <a:lnTo>
                    <a:pt x="315" y="293"/>
                  </a:lnTo>
                  <a:lnTo>
                    <a:pt x="317" y="293"/>
                  </a:lnTo>
                  <a:lnTo>
                    <a:pt x="322" y="293"/>
                  </a:lnTo>
                  <a:lnTo>
                    <a:pt x="322" y="292"/>
                  </a:lnTo>
                  <a:lnTo>
                    <a:pt x="329" y="286"/>
                  </a:lnTo>
                  <a:lnTo>
                    <a:pt x="336" y="292"/>
                  </a:lnTo>
                  <a:lnTo>
                    <a:pt x="343" y="293"/>
                  </a:lnTo>
                  <a:lnTo>
                    <a:pt x="348" y="293"/>
                  </a:lnTo>
                  <a:lnTo>
                    <a:pt x="349" y="293"/>
                  </a:lnTo>
                  <a:lnTo>
                    <a:pt x="356" y="298"/>
                  </a:lnTo>
                  <a:lnTo>
                    <a:pt x="363" y="300"/>
                  </a:lnTo>
                  <a:lnTo>
                    <a:pt x="368" y="300"/>
                  </a:lnTo>
                  <a:lnTo>
                    <a:pt x="372" y="300"/>
                  </a:lnTo>
                  <a:lnTo>
                    <a:pt x="377" y="300"/>
                  </a:lnTo>
                  <a:lnTo>
                    <a:pt x="378" y="300"/>
                  </a:lnTo>
                  <a:lnTo>
                    <a:pt x="380" y="300"/>
                  </a:lnTo>
                  <a:lnTo>
                    <a:pt x="383" y="300"/>
                  </a:lnTo>
                  <a:lnTo>
                    <a:pt x="383" y="302"/>
                  </a:lnTo>
                  <a:lnTo>
                    <a:pt x="383" y="300"/>
                  </a:lnTo>
                  <a:lnTo>
                    <a:pt x="380" y="297"/>
                  </a:lnTo>
                  <a:lnTo>
                    <a:pt x="377" y="293"/>
                  </a:lnTo>
                  <a:lnTo>
                    <a:pt x="378" y="290"/>
                  </a:lnTo>
                  <a:lnTo>
                    <a:pt x="377" y="286"/>
                  </a:lnTo>
                  <a:lnTo>
                    <a:pt x="387" y="283"/>
                  </a:lnTo>
                  <a:lnTo>
                    <a:pt x="397" y="280"/>
                  </a:lnTo>
                  <a:lnTo>
                    <a:pt x="404" y="280"/>
                  </a:lnTo>
                  <a:lnTo>
                    <a:pt x="407" y="281"/>
                  </a:lnTo>
                  <a:lnTo>
                    <a:pt x="411" y="280"/>
                  </a:lnTo>
                  <a:lnTo>
                    <a:pt x="424" y="280"/>
                  </a:lnTo>
                  <a:lnTo>
                    <a:pt x="428" y="281"/>
                  </a:lnTo>
                  <a:lnTo>
                    <a:pt x="433" y="285"/>
                  </a:lnTo>
                  <a:lnTo>
                    <a:pt x="438" y="286"/>
                  </a:lnTo>
                  <a:lnTo>
                    <a:pt x="435" y="290"/>
                  </a:lnTo>
                  <a:lnTo>
                    <a:pt x="438" y="293"/>
                  </a:lnTo>
                  <a:lnTo>
                    <a:pt x="443" y="290"/>
                  </a:lnTo>
                  <a:lnTo>
                    <a:pt x="452" y="286"/>
                  </a:lnTo>
                  <a:lnTo>
                    <a:pt x="455" y="288"/>
                  </a:lnTo>
                  <a:lnTo>
                    <a:pt x="458" y="290"/>
                  </a:lnTo>
                  <a:lnTo>
                    <a:pt x="458" y="293"/>
                  </a:lnTo>
                  <a:lnTo>
                    <a:pt x="462" y="300"/>
                  </a:lnTo>
                  <a:lnTo>
                    <a:pt x="465" y="307"/>
                  </a:lnTo>
                  <a:lnTo>
                    <a:pt x="465" y="310"/>
                  </a:lnTo>
                  <a:lnTo>
                    <a:pt x="465" y="314"/>
                  </a:lnTo>
                  <a:lnTo>
                    <a:pt x="463" y="319"/>
                  </a:lnTo>
                  <a:lnTo>
                    <a:pt x="465" y="320"/>
                  </a:lnTo>
                  <a:lnTo>
                    <a:pt x="465" y="324"/>
                  </a:lnTo>
                  <a:lnTo>
                    <a:pt x="465" y="327"/>
                  </a:lnTo>
                  <a:lnTo>
                    <a:pt x="465" y="334"/>
                  </a:lnTo>
                  <a:lnTo>
                    <a:pt x="472" y="341"/>
                  </a:lnTo>
                  <a:lnTo>
                    <a:pt x="470" y="343"/>
                  </a:lnTo>
                  <a:lnTo>
                    <a:pt x="472" y="348"/>
                  </a:lnTo>
                  <a:lnTo>
                    <a:pt x="472" y="353"/>
                  </a:lnTo>
                  <a:lnTo>
                    <a:pt x="475" y="360"/>
                  </a:lnTo>
                  <a:lnTo>
                    <a:pt x="479" y="361"/>
                  </a:lnTo>
                  <a:lnTo>
                    <a:pt x="482" y="361"/>
                  </a:lnTo>
                  <a:lnTo>
                    <a:pt x="486" y="361"/>
                  </a:lnTo>
                  <a:lnTo>
                    <a:pt x="486" y="356"/>
                  </a:lnTo>
                  <a:lnTo>
                    <a:pt x="486" y="348"/>
                  </a:lnTo>
                  <a:lnTo>
                    <a:pt x="491" y="346"/>
                  </a:lnTo>
                  <a:lnTo>
                    <a:pt x="492" y="341"/>
                  </a:lnTo>
                  <a:lnTo>
                    <a:pt x="492" y="332"/>
                  </a:lnTo>
                  <a:lnTo>
                    <a:pt x="492" y="320"/>
                  </a:lnTo>
                  <a:lnTo>
                    <a:pt x="489" y="307"/>
                  </a:lnTo>
                  <a:lnTo>
                    <a:pt x="486" y="286"/>
                  </a:lnTo>
                  <a:lnTo>
                    <a:pt x="492" y="268"/>
                  </a:lnTo>
                  <a:lnTo>
                    <a:pt x="506" y="252"/>
                  </a:lnTo>
                  <a:lnTo>
                    <a:pt x="509" y="249"/>
                  </a:lnTo>
                  <a:lnTo>
                    <a:pt x="513" y="246"/>
                  </a:lnTo>
                  <a:lnTo>
                    <a:pt x="520" y="242"/>
                  </a:lnTo>
                  <a:lnTo>
                    <a:pt x="523" y="237"/>
                  </a:lnTo>
                  <a:lnTo>
                    <a:pt x="528" y="232"/>
                  </a:lnTo>
                  <a:lnTo>
                    <a:pt x="533" y="232"/>
                  </a:lnTo>
                  <a:lnTo>
                    <a:pt x="533" y="225"/>
                  </a:lnTo>
                  <a:lnTo>
                    <a:pt x="537" y="227"/>
                  </a:lnTo>
                  <a:lnTo>
                    <a:pt x="540" y="225"/>
                  </a:lnTo>
                  <a:lnTo>
                    <a:pt x="545" y="222"/>
                  </a:lnTo>
                  <a:lnTo>
                    <a:pt x="549" y="218"/>
                  </a:lnTo>
                  <a:lnTo>
                    <a:pt x="554" y="218"/>
                  </a:lnTo>
                  <a:lnTo>
                    <a:pt x="559" y="215"/>
                  </a:lnTo>
                  <a:lnTo>
                    <a:pt x="560" y="212"/>
                  </a:lnTo>
                  <a:lnTo>
                    <a:pt x="560" y="208"/>
                  </a:lnTo>
                  <a:lnTo>
                    <a:pt x="566" y="206"/>
                  </a:lnTo>
                  <a:lnTo>
                    <a:pt x="574" y="205"/>
                  </a:lnTo>
                  <a:lnTo>
                    <a:pt x="576" y="200"/>
                  </a:lnTo>
                  <a:lnTo>
                    <a:pt x="581" y="198"/>
                  </a:lnTo>
                  <a:lnTo>
                    <a:pt x="579" y="193"/>
                  </a:lnTo>
                  <a:lnTo>
                    <a:pt x="577" y="188"/>
                  </a:lnTo>
                  <a:lnTo>
                    <a:pt x="574" y="184"/>
                  </a:lnTo>
                  <a:lnTo>
                    <a:pt x="574" y="181"/>
                  </a:lnTo>
                  <a:lnTo>
                    <a:pt x="574" y="177"/>
                  </a:lnTo>
                  <a:lnTo>
                    <a:pt x="576" y="176"/>
                  </a:lnTo>
                  <a:lnTo>
                    <a:pt x="581" y="171"/>
                  </a:lnTo>
                  <a:lnTo>
                    <a:pt x="579" y="174"/>
                  </a:lnTo>
                  <a:lnTo>
                    <a:pt x="581" y="177"/>
                  </a:lnTo>
                  <a:lnTo>
                    <a:pt x="584" y="174"/>
                  </a:lnTo>
                  <a:lnTo>
                    <a:pt x="588" y="171"/>
                  </a:lnTo>
                  <a:lnTo>
                    <a:pt x="586" y="166"/>
                  </a:lnTo>
                  <a:lnTo>
                    <a:pt x="581" y="157"/>
                  </a:lnTo>
                  <a:lnTo>
                    <a:pt x="584" y="160"/>
                  </a:lnTo>
                  <a:lnTo>
                    <a:pt x="588" y="162"/>
                  </a:lnTo>
                  <a:lnTo>
                    <a:pt x="594" y="164"/>
                  </a:lnTo>
                  <a:lnTo>
                    <a:pt x="596" y="162"/>
                  </a:lnTo>
                  <a:lnTo>
                    <a:pt x="594" y="157"/>
                  </a:lnTo>
                  <a:lnTo>
                    <a:pt x="596" y="150"/>
                  </a:lnTo>
                  <a:lnTo>
                    <a:pt x="594" y="143"/>
                  </a:lnTo>
                  <a:lnTo>
                    <a:pt x="596" y="145"/>
                  </a:lnTo>
                  <a:lnTo>
                    <a:pt x="601" y="143"/>
                  </a:lnTo>
                  <a:lnTo>
                    <a:pt x="600" y="149"/>
                  </a:lnTo>
                  <a:lnTo>
                    <a:pt x="601" y="150"/>
                  </a:lnTo>
                  <a:lnTo>
                    <a:pt x="605" y="147"/>
                  </a:lnTo>
                  <a:lnTo>
                    <a:pt x="608" y="143"/>
                  </a:lnTo>
                  <a:lnTo>
                    <a:pt x="613" y="140"/>
                  </a:lnTo>
                  <a:lnTo>
                    <a:pt x="617" y="135"/>
                  </a:lnTo>
                  <a:lnTo>
                    <a:pt x="622" y="130"/>
                  </a:lnTo>
                  <a:lnTo>
                    <a:pt x="620" y="128"/>
                  </a:lnTo>
                  <a:lnTo>
                    <a:pt x="618" y="125"/>
                  </a:lnTo>
                  <a:lnTo>
                    <a:pt x="622" y="123"/>
                  </a:lnTo>
                  <a:lnTo>
                    <a:pt x="623" y="123"/>
                  </a:lnTo>
                  <a:lnTo>
                    <a:pt x="629" y="123"/>
                  </a:lnTo>
                  <a:lnTo>
                    <a:pt x="635" y="123"/>
                  </a:lnTo>
                  <a:lnTo>
                    <a:pt x="642" y="123"/>
                  </a:lnTo>
                  <a:lnTo>
                    <a:pt x="629" y="123"/>
                  </a:lnTo>
                  <a:lnTo>
                    <a:pt x="639" y="118"/>
                  </a:lnTo>
                  <a:lnTo>
                    <a:pt x="656" y="116"/>
                  </a:lnTo>
                  <a:lnTo>
                    <a:pt x="656" y="111"/>
                  </a:lnTo>
                  <a:lnTo>
                    <a:pt x="656" y="109"/>
                  </a:lnTo>
                  <a:lnTo>
                    <a:pt x="668" y="111"/>
                  </a:lnTo>
                  <a:lnTo>
                    <a:pt x="676" y="109"/>
                  </a:lnTo>
                  <a:lnTo>
                    <a:pt x="676" y="103"/>
                  </a:lnTo>
                  <a:lnTo>
                    <a:pt x="673" y="106"/>
                  </a:lnTo>
                  <a:lnTo>
                    <a:pt x="669" y="109"/>
                  </a:lnTo>
                  <a:lnTo>
                    <a:pt x="668" y="108"/>
                  </a:lnTo>
                  <a:lnTo>
                    <a:pt x="669" y="109"/>
                  </a:lnTo>
                  <a:lnTo>
                    <a:pt x="668" y="103"/>
                  </a:lnTo>
                  <a:lnTo>
                    <a:pt x="669" y="96"/>
                  </a:lnTo>
                  <a:lnTo>
                    <a:pt x="668" y="92"/>
                  </a:lnTo>
                  <a:lnTo>
                    <a:pt x="669" y="89"/>
                  </a:lnTo>
                  <a:lnTo>
                    <a:pt x="669" y="82"/>
                  </a:lnTo>
                  <a:lnTo>
                    <a:pt x="695" y="72"/>
                  </a:lnTo>
                  <a:lnTo>
                    <a:pt x="724" y="62"/>
                  </a:lnTo>
                  <a:lnTo>
                    <a:pt x="720" y="58"/>
                  </a:lnTo>
                  <a:lnTo>
                    <a:pt x="719" y="52"/>
                  </a:lnTo>
                  <a:lnTo>
                    <a:pt x="717" y="48"/>
                  </a:lnTo>
                  <a:lnTo>
                    <a:pt x="720" y="40"/>
                  </a:lnTo>
                  <a:lnTo>
                    <a:pt x="724" y="35"/>
                  </a:lnTo>
                  <a:lnTo>
                    <a:pt x="710" y="28"/>
                  </a:lnTo>
                  <a:lnTo>
                    <a:pt x="697" y="36"/>
                  </a:lnTo>
                  <a:lnTo>
                    <a:pt x="685" y="53"/>
                  </a:lnTo>
                  <a:lnTo>
                    <a:pt x="669" y="62"/>
                  </a:lnTo>
                  <a:lnTo>
                    <a:pt x="666" y="62"/>
                  </a:lnTo>
                  <a:lnTo>
                    <a:pt x="663" y="62"/>
                  </a:lnTo>
                  <a:lnTo>
                    <a:pt x="656" y="62"/>
                  </a:lnTo>
                  <a:lnTo>
                    <a:pt x="635" y="62"/>
                  </a:lnTo>
                  <a:lnTo>
                    <a:pt x="613" y="77"/>
                  </a:lnTo>
                  <a:lnTo>
                    <a:pt x="588" y="89"/>
                  </a:lnTo>
                  <a:lnTo>
                    <a:pt x="586" y="86"/>
                  </a:lnTo>
                  <a:lnTo>
                    <a:pt x="581" y="82"/>
                  </a:lnTo>
                  <a:lnTo>
                    <a:pt x="574" y="86"/>
                  </a:lnTo>
                  <a:lnTo>
                    <a:pt x="571" y="92"/>
                  </a:lnTo>
                  <a:lnTo>
                    <a:pt x="567" y="96"/>
                  </a:lnTo>
                  <a:lnTo>
                    <a:pt x="547" y="108"/>
                  </a:lnTo>
                  <a:lnTo>
                    <a:pt x="526" y="116"/>
                  </a:lnTo>
                  <a:lnTo>
                    <a:pt x="518" y="113"/>
                  </a:lnTo>
                  <a:lnTo>
                    <a:pt x="513" y="109"/>
                  </a:lnTo>
                  <a:lnTo>
                    <a:pt x="516" y="103"/>
                  </a:lnTo>
                  <a:lnTo>
                    <a:pt x="523" y="99"/>
                  </a:lnTo>
                  <a:lnTo>
                    <a:pt x="530" y="96"/>
                  </a:lnTo>
                  <a:lnTo>
                    <a:pt x="533" y="89"/>
                  </a:lnTo>
                  <a:lnTo>
                    <a:pt x="532" y="87"/>
                  </a:lnTo>
                  <a:lnTo>
                    <a:pt x="526" y="82"/>
                  </a:lnTo>
                  <a:lnTo>
                    <a:pt x="528" y="80"/>
                  </a:lnTo>
                  <a:lnTo>
                    <a:pt x="530" y="79"/>
                  </a:lnTo>
                  <a:lnTo>
                    <a:pt x="526" y="75"/>
                  </a:lnTo>
                  <a:lnTo>
                    <a:pt x="525" y="77"/>
                  </a:lnTo>
                  <a:lnTo>
                    <a:pt x="520" y="82"/>
                  </a:lnTo>
                  <a:lnTo>
                    <a:pt x="521" y="75"/>
                  </a:lnTo>
                  <a:lnTo>
                    <a:pt x="526" y="69"/>
                  </a:lnTo>
                  <a:lnTo>
                    <a:pt x="526" y="62"/>
                  </a:lnTo>
                  <a:lnTo>
                    <a:pt x="526" y="57"/>
                  </a:lnTo>
                  <a:lnTo>
                    <a:pt x="525" y="55"/>
                  </a:lnTo>
                  <a:lnTo>
                    <a:pt x="520" y="55"/>
                  </a:lnTo>
                  <a:lnTo>
                    <a:pt x="518" y="55"/>
                  </a:lnTo>
                  <a:lnTo>
                    <a:pt x="513" y="55"/>
                  </a:lnTo>
                  <a:lnTo>
                    <a:pt x="499" y="65"/>
                  </a:lnTo>
                  <a:lnTo>
                    <a:pt x="486" y="75"/>
                  </a:lnTo>
                  <a:lnTo>
                    <a:pt x="482" y="89"/>
                  </a:lnTo>
                  <a:lnTo>
                    <a:pt x="479" y="104"/>
                  </a:lnTo>
                  <a:lnTo>
                    <a:pt x="465" y="109"/>
                  </a:lnTo>
                  <a:lnTo>
                    <a:pt x="460" y="109"/>
                  </a:lnTo>
                  <a:lnTo>
                    <a:pt x="458" y="109"/>
                  </a:lnTo>
                  <a:lnTo>
                    <a:pt x="465" y="86"/>
                  </a:lnTo>
                  <a:lnTo>
                    <a:pt x="479" y="69"/>
                  </a:lnTo>
                  <a:lnTo>
                    <a:pt x="482" y="60"/>
                  </a:lnTo>
                  <a:lnTo>
                    <a:pt x="491" y="52"/>
                  </a:lnTo>
                  <a:lnTo>
                    <a:pt x="499" y="48"/>
                  </a:lnTo>
                  <a:lnTo>
                    <a:pt x="506" y="50"/>
                  </a:lnTo>
                  <a:lnTo>
                    <a:pt x="513" y="48"/>
                  </a:lnTo>
                  <a:lnTo>
                    <a:pt x="520" y="48"/>
                  </a:lnTo>
                  <a:lnTo>
                    <a:pt x="523" y="45"/>
                  </a:lnTo>
                  <a:lnTo>
                    <a:pt x="526" y="41"/>
                  </a:lnTo>
                  <a:lnTo>
                    <a:pt x="515" y="43"/>
                  </a:lnTo>
                  <a:lnTo>
                    <a:pt x="506" y="41"/>
                  </a:lnTo>
                  <a:lnTo>
                    <a:pt x="501" y="40"/>
                  </a:lnTo>
                  <a:lnTo>
                    <a:pt x="496" y="40"/>
                  </a:lnTo>
                  <a:lnTo>
                    <a:pt x="492" y="35"/>
                  </a:lnTo>
                  <a:lnTo>
                    <a:pt x="492" y="28"/>
                  </a:lnTo>
                  <a:lnTo>
                    <a:pt x="487" y="31"/>
                  </a:lnTo>
                  <a:lnTo>
                    <a:pt x="486" y="28"/>
                  </a:lnTo>
                  <a:lnTo>
                    <a:pt x="486" y="29"/>
                  </a:lnTo>
                  <a:lnTo>
                    <a:pt x="486" y="28"/>
                  </a:lnTo>
                  <a:lnTo>
                    <a:pt x="469" y="33"/>
                  </a:lnTo>
                  <a:lnTo>
                    <a:pt x="452" y="35"/>
                  </a:lnTo>
                  <a:lnTo>
                    <a:pt x="446" y="35"/>
                  </a:lnTo>
                  <a:lnTo>
                    <a:pt x="438" y="35"/>
                  </a:lnTo>
                  <a:lnTo>
                    <a:pt x="452" y="26"/>
                  </a:lnTo>
                  <a:lnTo>
                    <a:pt x="465" y="21"/>
                  </a:lnTo>
                  <a:lnTo>
                    <a:pt x="457" y="17"/>
                  </a:lnTo>
                  <a:lnTo>
                    <a:pt x="452" y="14"/>
                  </a:lnTo>
                  <a:lnTo>
                    <a:pt x="445" y="14"/>
                  </a:lnTo>
                  <a:lnTo>
                    <a:pt x="438" y="14"/>
                  </a:lnTo>
                  <a:lnTo>
                    <a:pt x="436" y="12"/>
                  </a:lnTo>
                  <a:lnTo>
                    <a:pt x="431" y="14"/>
                  </a:lnTo>
                  <a:lnTo>
                    <a:pt x="424" y="11"/>
                  </a:lnTo>
                  <a:lnTo>
                    <a:pt x="417" y="0"/>
                  </a:lnTo>
                  <a:lnTo>
                    <a:pt x="91" y="0"/>
                  </a:lnTo>
                  <a:lnTo>
                    <a:pt x="89" y="9"/>
                  </a:lnTo>
                  <a:lnTo>
                    <a:pt x="87" y="17"/>
                  </a:lnTo>
                  <a:lnTo>
                    <a:pt x="84" y="21"/>
                  </a:lnTo>
                  <a:lnTo>
                    <a:pt x="77" y="21"/>
                  </a:lnTo>
                  <a:lnTo>
                    <a:pt x="77" y="17"/>
                  </a:lnTo>
                  <a:lnTo>
                    <a:pt x="75" y="16"/>
                  </a:lnTo>
                  <a:lnTo>
                    <a:pt x="70" y="14"/>
                  </a:lnTo>
                  <a:lnTo>
                    <a:pt x="63" y="29"/>
                  </a:lnTo>
                  <a:lnTo>
                    <a:pt x="46" y="58"/>
                  </a:lnTo>
                  <a:lnTo>
                    <a:pt x="29" y="82"/>
                  </a:lnTo>
                  <a:lnTo>
                    <a:pt x="23" y="89"/>
                  </a:lnTo>
                  <a:lnTo>
                    <a:pt x="17" y="99"/>
                  </a:lnTo>
                  <a:lnTo>
                    <a:pt x="16" y="103"/>
                  </a:lnTo>
                  <a:lnTo>
                    <a:pt x="12" y="113"/>
                  </a:lnTo>
                  <a:lnTo>
                    <a:pt x="2" y="130"/>
                  </a:lnTo>
                  <a:lnTo>
                    <a:pt x="2" y="135"/>
                  </a:lnTo>
                  <a:lnTo>
                    <a:pt x="2" y="137"/>
                  </a:lnTo>
                  <a:lnTo>
                    <a:pt x="2" y="142"/>
                  </a:lnTo>
                  <a:lnTo>
                    <a:pt x="2" y="143"/>
                  </a:lnTo>
                  <a:lnTo>
                    <a:pt x="0" y="145"/>
                  </a:lnTo>
                  <a:lnTo>
                    <a:pt x="2" y="150"/>
                  </a:lnTo>
                  <a:lnTo>
                    <a:pt x="0" y="155"/>
                  </a:lnTo>
                  <a:lnTo>
                    <a:pt x="2" y="160"/>
                  </a:lnTo>
                  <a:lnTo>
                    <a:pt x="2" y="164"/>
                  </a:lnTo>
                  <a:lnTo>
                    <a:pt x="7" y="164"/>
                  </a:lnTo>
                  <a:lnTo>
                    <a:pt x="9" y="164"/>
                  </a:lnTo>
                  <a:lnTo>
                    <a:pt x="14" y="164"/>
                  </a:lnTo>
                  <a:lnTo>
                    <a:pt x="16" y="164"/>
                  </a:lnTo>
                  <a:lnTo>
                    <a:pt x="11" y="164"/>
                  </a:lnTo>
                  <a:lnTo>
                    <a:pt x="9" y="164"/>
                  </a:lnTo>
                  <a:lnTo>
                    <a:pt x="7" y="169"/>
                  </a:lnTo>
                  <a:lnTo>
                    <a:pt x="9" y="171"/>
                  </a:lnTo>
                  <a:lnTo>
                    <a:pt x="6" y="171"/>
                  </a:lnTo>
                  <a:lnTo>
                    <a:pt x="2" y="171"/>
                  </a:lnTo>
                  <a:lnTo>
                    <a:pt x="4" y="177"/>
                  </a:lnTo>
                  <a:lnTo>
                    <a:pt x="9" y="184"/>
                  </a:lnTo>
                  <a:lnTo>
                    <a:pt x="7" y="183"/>
                  </a:lnTo>
                  <a:lnTo>
                    <a:pt x="9" y="184"/>
                  </a:lnTo>
                  <a:lnTo>
                    <a:pt x="6" y="186"/>
                  </a:lnTo>
                  <a:lnTo>
                    <a:pt x="2" y="19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2" name="Freeform 330"/>
            <p:cNvSpPr>
              <a:spLocks/>
            </p:cNvSpPr>
            <p:nvPr/>
          </p:nvSpPr>
          <p:spPr bwMode="auto">
            <a:xfrm>
              <a:off x="1376" y="832"/>
              <a:ext cx="878" cy="452"/>
            </a:xfrm>
            <a:custGeom>
              <a:avLst/>
              <a:gdLst>
                <a:gd name="T0" fmla="*/ 691 w 878"/>
                <a:gd name="T1" fmla="*/ 159 h 451"/>
                <a:gd name="T2" fmla="*/ 735 w 878"/>
                <a:gd name="T3" fmla="*/ 157 h 451"/>
                <a:gd name="T4" fmla="*/ 767 w 878"/>
                <a:gd name="T5" fmla="*/ 177 h 451"/>
                <a:gd name="T6" fmla="*/ 776 w 878"/>
                <a:gd name="T7" fmla="*/ 211 h 451"/>
                <a:gd name="T8" fmla="*/ 805 w 878"/>
                <a:gd name="T9" fmla="*/ 198 h 451"/>
                <a:gd name="T10" fmla="*/ 829 w 878"/>
                <a:gd name="T11" fmla="*/ 213 h 451"/>
                <a:gd name="T12" fmla="*/ 830 w 878"/>
                <a:gd name="T13" fmla="*/ 245 h 451"/>
                <a:gd name="T14" fmla="*/ 844 w 878"/>
                <a:gd name="T15" fmla="*/ 259 h 451"/>
                <a:gd name="T16" fmla="*/ 861 w 878"/>
                <a:gd name="T17" fmla="*/ 278 h 451"/>
                <a:gd name="T18" fmla="*/ 876 w 878"/>
                <a:gd name="T19" fmla="*/ 284 h 451"/>
                <a:gd name="T20" fmla="*/ 857 w 878"/>
                <a:gd name="T21" fmla="*/ 313 h 451"/>
                <a:gd name="T22" fmla="*/ 735 w 878"/>
                <a:gd name="T23" fmla="*/ 329 h 451"/>
                <a:gd name="T24" fmla="*/ 752 w 878"/>
                <a:gd name="T25" fmla="*/ 349 h 451"/>
                <a:gd name="T26" fmla="*/ 742 w 878"/>
                <a:gd name="T27" fmla="*/ 382 h 451"/>
                <a:gd name="T28" fmla="*/ 789 w 878"/>
                <a:gd name="T29" fmla="*/ 382 h 451"/>
                <a:gd name="T30" fmla="*/ 793 w 878"/>
                <a:gd name="T31" fmla="*/ 388 h 451"/>
                <a:gd name="T32" fmla="*/ 743 w 878"/>
                <a:gd name="T33" fmla="*/ 414 h 451"/>
                <a:gd name="T34" fmla="*/ 711 w 878"/>
                <a:gd name="T35" fmla="*/ 417 h 451"/>
                <a:gd name="T36" fmla="*/ 696 w 878"/>
                <a:gd name="T37" fmla="*/ 399 h 451"/>
                <a:gd name="T38" fmla="*/ 646 w 878"/>
                <a:gd name="T39" fmla="*/ 409 h 451"/>
                <a:gd name="T40" fmla="*/ 583 w 878"/>
                <a:gd name="T41" fmla="*/ 422 h 451"/>
                <a:gd name="T42" fmla="*/ 537 w 878"/>
                <a:gd name="T43" fmla="*/ 438 h 451"/>
                <a:gd name="T44" fmla="*/ 493 w 878"/>
                <a:gd name="T45" fmla="*/ 451 h 451"/>
                <a:gd name="T46" fmla="*/ 536 w 878"/>
                <a:gd name="T47" fmla="*/ 414 h 451"/>
                <a:gd name="T48" fmla="*/ 520 w 878"/>
                <a:gd name="T49" fmla="*/ 388 h 451"/>
                <a:gd name="T50" fmla="*/ 509 w 878"/>
                <a:gd name="T51" fmla="*/ 368 h 451"/>
                <a:gd name="T52" fmla="*/ 497 w 878"/>
                <a:gd name="T53" fmla="*/ 347 h 451"/>
                <a:gd name="T54" fmla="*/ 413 w 878"/>
                <a:gd name="T55" fmla="*/ 359 h 451"/>
                <a:gd name="T56" fmla="*/ 69 w 878"/>
                <a:gd name="T57" fmla="*/ 344 h 451"/>
                <a:gd name="T58" fmla="*/ 47 w 878"/>
                <a:gd name="T59" fmla="*/ 300 h 451"/>
                <a:gd name="T60" fmla="*/ 34 w 878"/>
                <a:gd name="T61" fmla="*/ 278 h 451"/>
                <a:gd name="T62" fmla="*/ 34 w 878"/>
                <a:gd name="T63" fmla="*/ 259 h 451"/>
                <a:gd name="T64" fmla="*/ 27 w 878"/>
                <a:gd name="T65" fmla="*/ 211 h 451"/>
                <a:gd name="T66" fmla="*/ 0 w 878"/>
                <a:gd name="T67" fmla="*/ 191 h 451"/>
                <a:gd name="T68" fmla="*/ 192 w 878"/>
                <a:gd name="T69" fmla="*/ 65 h 451"/>
                <a:gd name="T70" fmla="*/ 286 w 878"/>
                <a:gd name="T71" fmla="*/ 55 h 451"/>
                <a:gd name="T72" fmla="*/ 306 w 878"/>
                <a:gd name="T73" fmla="*/ 55 h 451"/>
                <a:gd name="T74" fmla="*/ 345 w 878"/>
                <a:gd name="T75" fmla="*/ 60 h 451"/>
                <a:gd name="T76" fmla="*/ 394 w 878"/>
                <a:gd name="T77" fmla="*/ 75 h 451"/>
                <a:gd name="T78" fmla="*/ 422 w 878"/>
                <a:gd name="T79" fmla="*/ 82 h 451"/>
                <a:gd name="T80" fmla="*/ 442 w 878"/>
                <a:gd name="T81" fmla="*/ 75 h 451"/>
                <a:gd name="T82" fmla="*/ 500 w 878"/>
                <a:gd name="T83" fmla="*/ 82 h 451"/>
                <a:gd name="T84" fmla="*/ 565 w 878"/>
                <a:gd name="T85" fmla="*/ 75 h 451"/>
                <a:gd name="T86" fmla="*/ 577 w 878"/>
                <a:gd name="T87" fmla="*/ 77 h 451"/>
                <a:gd name="T88" fmla="*/ 595 w 878"/>
                <a:gd name="T89" fmla="*/ 39 h 451"/>
                <a:gd name="T90" fmla="*/ 669 w 878"/>
                <a:gd name="T91" fmla="*/ 2 h 451"/>
                <a:gd name="T92" fmla="*/ 628 w 878"/>
                <a:gd name="T93" fmla="*/ 27 h 451"/>
                <a:gd name="T94" fmla="*/ 624 w 878"/>
                <a:gd name="T95" fmla="*/ 60 h 451"/>
                <a:gd name="T96" fmla="*/ 645 w 878"/>
                <a:gd name="T97" fmla="*/ 67 h 451"/>
                <a:gd name="T98" fmla="*/ 640 w 878"/>
                <a:gd name="T99" fmla="*/ 89 h 451"/>
                <a:gd name="T100" fmla="*/ 680 w 878"/>
                <a:gd name="T101" fmla="*/ 68 h 451"/>
                <a:gd name="T102" fmla="*/ 706 w 878"/>
                <a:gd name="T103" fmla="*/ 58 h 451"/>
                <a:gd name="T104" fmla="*/ 701 w 878"/>
                <a:gd name="T105" fmla="*/ 82 h 451"/>
                <a:gd name="T106" fmla="*/ 660 w 878"/>
                <a:gd name="T107" fmla="*/ 106 h 451"/>
                <a:gd name="T108" fmla="*/ 592 w 878"/>
                <a:gd name="T109" fmla="*/ 136 h 451"/>
                <a:gd name="T110" fmla="*/ 497 w 878"/>
                <a:gd name="T111" fmla="*/ 194 h 451"/>
                <a:gd name="T112" fmla="*/ 497 w 878"/>
                <a:gd name="T113" fmla="*/ 232 h 451"/>
                <a:gd name="T114" fmla="*/ 546 w 878"/>
                <a:gd name="T115" fmla="*/ 247 h 451"/>
                <a:gd name="T116" fmla="*/ 592 w 878"/>
                <a:gd name="T117" fmla="*/ 266 h 451"/>
                <a:gd name="T118" fmla="*/ 592 w 878"/>
                <a:gd name="T119" fmla="*/ 313 h 451"/>
                <a:gd name="T120" fmla="*/ 660 w 878"/>
                <a:gd name="T121" fmla="*/ 242 h 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8"/>
                <a:gd name="T184" fmla="*/ 0 h 451"/>
                <a:gd name="T185" fmla="*/ 878 w 878"/>
                <a:gd name="T186" fmla="*/ 451 h 4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8" h="451">
                  <a:moveTo>
                    <a:pt x="667" y="198"/>
                  </a:moveTo>
                  <a:lnTo>
                    <a:pt x="674" y="194"/>
                  </a:lnTo>
                  <a:lnTo>
                    <a:pt x="679" y="186"/>
                  </a:lnTo>
                  <a:lnTo>
                    <a:pt x="680" y="177"/>
                  </a:lnTo>
                  <a:lnTo>
                    <a:pt x="682" y="170"/>
                  </a:lnTo>
                  <a:lnTo>
                    <a:pt x="686" y="164"/>
                  </a:lnTo>
                  <a:lnTo>
                    <a:pt x="691" y="159"/>
                  </a:lnTo>
                  <a:lnTo>
                    <a:pt x="701" y="157"/>
                  </a:lnTo>
                  <a:lnTo>
                    <a:pt x="708" y="157"/>
                  </a:lnTo>
                  <a:lnTo>
                    <a:pt x="714" y="157"/>
                  </a:lnTo>
                  <a:lnTo>
                    <a:pt x="721" y="157"/>
                  </a:lnTo>
                  <a:lnTo>
                    <a:pt x="728" y="157"/>
                  </a:lnTo>
                  <a:lnTo>
                    <a:pt x="731" y="157"/>
                  </a:lnTo>
                  <a:lnTo>
                    <a:pt x="735" y="157"/>
                  </a:lnTo>
                  <a:lnTo>
                    <a:pt x="743" y="157"/>
                  </a:lnTo>
                  <a:lnTo>
                    <a:pt x="749" y="164"/>
                  </a:lnTo>
                  <a:lnTo>
                    <a:pt x="749" y="167"/>
                  </a:lnTo>
                  <a:lnTo>
                    <a:pt x="750" y="170"/>
                  </a:lnTo>
                  <a:lnTo>
                    <a:pt x="755" y="170"/>
                  </a:lnTo>
                  <a:lnTo>
                    <a:pt x="760" y="172"/>
                  </a:lnTo>
                  <a:lnTo>
                    <a:pt x="767" y="177"/>
                  </a:lnTo>
                  <a:lnTo>
                    <a:pt x="769" y="184"/>
                  </a:lnTo>
                  <a:lnTo>
                    <a:pt x="767" y="189"/>
                  </a:lnTo>
                  <a:lnTo>
                    <a:pt x="764" y="196"/>
                  </a:lnTo>
                  <a:lnTo>
                    <a:pt x="762" y="204"/>
                  </a:lnTo>
                  <a:lnTo>
                    <a:pt x="764" y="208"/>
                  </a:lnTo>
                  <a:lnTo>
                    <a:pt x="771" y="210"/>
                  </a:lnTo>
                  <a:lnTo>
                    <a:pt x="776" y="211"/>
                  </a:lnTo>
                  <a:lnTo>
                    <a:pt x="774" y="215"/>
                  </a:lnTo>
                  <a:lnTo>
                    <a:pt x="776" y="218"/>
                  </a:lnTo>
                  <a:lnTo>
                    <a:pt x="784" y="213"/>
                  </a:lnTo>
                  <a:lnTo>
                    <a:pt x="789" y="204"/>
                  </a:lnTo>
                  <a:lnTo>
                    <a:pt x="794" y="204"/>
                  </a:lnTo>
                  <a:lnTo>
                    <a:pt x="796" y="204"/>
                  </a:lnTo>
                  <a:lnTo>
                    <a:pt x="805" y="198"/>
                  </a:lnTo>
                  <a:lnTo>
                    <a:pt x="810" y="191"/>
                  </a:lnTo>
                  <a:lnTo>
                    <a:pt x="813" y="187"/>
                  </a:lnTo>
                  <a:lnTo>
                    <a:pt x="817" y="184"/>
                  </a:lnTo>
                  <a:lnTo>
                    <a:pt x="823" y="184"/>
                  </a:lnTo>
                  <a:lnTo>
                    <a:pt x="825" y="194"/>
                  </a:lnTo>
                  <a:lnTo>
                    <a:pt x="830" y="204"/>
                  </a:lnTo>
                  <a:lnTo>
                    <a:pt x="829" y="213"/>
                  </a:lnTo>
                  <a:lnTo>
                    <a:pt x="830" y="218"/>
                  </a:lnTo>
                  <a:lnTo>
                    <a:pt x="832" y="220"/>
                  </a:lnTo>
                  <a:lnTo>
                    <a:pt x="834" y="225"/>
                  </a:lnTo>
                  <a:lnTo>
                    <a:pt x="830" y="232"/>
                  </a:lnTo>
                  <a:lnTo>
                    <a:pt x="830" y="237"/>
                  </a:lnTo>
                  <a:lnTo>
                    <a:pt x="829" y="240"/>
                  </a:lnTo>
                  <a:lnTo>
                    <a:pt x="830" y="245"/>
                  </a:lnTo>
                  <a:lnTo>
                    <a:pt x="830" y="247"/>
                  </a:lnTo>
                  <a:lnTo>
                    <a:pt x="834" y="249"/>
                  </a:lnTo>
                  <a:lnTo>
                    <a:pt x="837" y="252"/>
                  </a:lnTo>
                  <a:lnTo>
                    <a:pt x="835" y="254"/>
                  </a:lnTo>
                  <a:lnTo>
                    <a:pt x="837" y="259"/>
                  </a:lnTo>
                  <a:lnTo>
                    <a:pt x="839" y="257"/>
                  </a:lnTo>
                  <a:lnTo>
                    <a:pt x="844" y="259"/>
                  </a:lnTo>
                  <a:lnTo>
                    <a:pt x="851" y="261"/>
                  </a:lnTo>
                  <a:lnTo>
                    <a:pt x="857" y="266"/>
                  </a:lnTo>
                  <a:lnTo>
                    <a:pt x="861" y="266"/>
                  </a:lnTo>
                  <a:lnTo>
                    <a:pt x="864" y="266"/>
                  </a:lnTo>
                  <a:lnTo>
                    <a:pt x="861" y="271"/>
                  </a:lnTo>
                  <a:lnTo>
                    <a:pt x="857" y="273"/>
                  </a:lnTo>
                  <a:lnTo>
                    <a:pt x="861" y="278"/>
                  </a:lnTo>
                  <a:lnTo>
                    <a:pt x="864" y="279"/>
                  </a:lnTo>
                  <a:lnTo>
                    <a:pt x="864" y="281"/>
                  </a:lnTo>
                  <a:lnTo>
                    <a:pt x="864" y="286"/>
                  </a:lnTo>
                  <a:lnTo>
                    <a:pt x="868" y="284"/>
                  </a:lnTo>
                  <a:lnTo>
                    <a:pt x="871" y="284"/>
                  </a:lnTo>
                  <a:lnTo>
                    <a:pt x="878" y="286"/>
                  </a:lnTo>
                  <a:lnTo>
                    <a:pt x="876" y="284"/>
                  </a:lnTo>
                  <a:lnTo>
                    <a:pt x="878" y="286"/>
                  </a:lnTo>
                  <a:lnTo>
                    <a:pt x="874" y="291"/>
                  </a:lnTo>
                  <a:lnTo>
                    <a:pt x="871" y="296"/>
                  </a:lnTo>
                  <a:lnTo>
                    <a:pt x="871" y="300"/>
                  </a:lnTo>
                  <a:lnTo>
                    <a:pt x="868" y="307"/>
                  </a:lnTo>
                  <a:lnTo>
                    <a:pt x="861" y="310"/>
                  </a:lnTo>
                  <a:lnTo>
                    <a:pt x="857" y="313"/>
                  </a:lnTo>
                  <a:lnTo>
                    <a:pt x="852" y="312"/>
                  </a:lnTo>
                  <a:lnTo>
                    <a:pt x="851" y="313"/>
                  </a:lnTo>
                  <a:lnTo>
                    <a:pt x="823" y="322"/>
                  </a:lnTo>
                  <a:lnTo>
                    <a:pt x="796" y="334"/>
                  </a:lnTo>
                  <a:lnTo>
                    <a:pt x="776" y="327"/>
                  </a:lnTo>
                  <a:lnTo>
                    <a:pt x="747" y="327"/>
                  </a:lnTo>
                  <a:lnTo>
                    <a:pt x="735" y="329"/>
                  </a:lnTo>
                  <a:lnTo>
                    <a:pt x="721" y="334"/>
                  </a:lnTo>
                  <a:lnTo>
                    <a:pt x="704" y="351"/>
                  </a:lnTo>
                  <a:lnTo>
                    <a:pt x="687" y="368"/>
                  </a:lnTo>
                  <a:lnTo>
                    <a:pt x="709" y="354"/>
                  </a:lnTo>
                  <a:lnTo>
                    <a:pt x="735" y="347"/>
                  </a:lnTo>
                  <a:lnTo>
                    <a:pt x="745" y="347"/>
                  </a:lnTo>
                  <a:lnTo>
                    <a:pt x="752" y="349"/>
                  </a:lnTo>
                  <a:lnTo>
                    <a:pt x="755" y="354"/>
                  </a:lnTo>
                  <a:lnTo>
                    <a:pt x="752" y="361"/>
                  </a:lnTo>
                  <a:lnTo>
                    <a:pt x="743" y="363"/>
                  </a:lnTo>
                  <a:lnTo>
                    <a:pt x="735" y="368"/>
                  </a:lnTo>
                  <a:lnTo>
                    <a:pt x="749" y="368"/>
                  </a:lnTo>
                  <a:lnTo>
                    <a:pt x="743" y="375"/>
                  </a:lnTo>
                  <a:lnTo>
                    <a:pt x="742" y="382"/>
                  </a:lnTo>
                  <a:lnTo>
                    <a:pt x="743" y="392"/>
                  </a:lnTo>
                  <a:lnTo>
                    <a:pt x="752" y="399"/>
                  </a:lnTo>
                  <a:lnTo>
                    <a:pt x="762" y="402"/>
                  </a:lnTo>
                  <a:lnTo>
                    <a:pt x="774" y="395"/>
                  </a:lnTo>
                  <a:lnTo>
                    <a:pt x="783" y="388"/>
                  </a:lnTo>
                  <a:lnTo>
                    <a:pt x="784" y="383"/>
                  </a:lnTo>
                  <a:lnTo>
                    <a:pt x="789" y="382"/>
                  </a:lnTo>
                  <a:lnTo>
                    <a:pt x="791" y="380"/>
                  </a:lnTo>
                  <a:lnTo>
                    <a:pt x="789" y="382"/>
                  </a:lnTo>
                  <a:lnTo>
                    <a:pt x="791" y="382"/>
                  </a:lnTo>
                  <a:lnTo>
                    <a:pt x="789" y="382"/>
                  </a:lnTo>
                  <a:lnTo>
                    <a:pt x="791" y="385"/>
                  </a:lnTo>
                  <a:lnTo>
                    <a:pt x="789" y="388"/>
                  </a:lnTo>
                  <a:lnTo>
                    <a:pt x="793" y="388"/>
                  </a:lnTo>
                  <a:lnTo>
                    <a:pt x="796" y="388"/>
                  </a:lnTo>
                  <a:lnTo>
                    <a:pt x="793" y="393"/>
                  </a:lnTo>
                  <a:lnTo>
                    <a:pt x="788" y="399"/>
                  </a:lnTo>
                  <a:lnTo>
                    <a:pt x="783" y="402"/>
                  </a:lnTo>
                  <a:lnTo>
                    <a:pt x="769" y="410"/>
                  </a:lnTo>
                  <a:lnTo>
                    <a:pt x="755" y="416"/>
                  </a:lnTo>
                  <a:lnTo>
                    <a:pt x="743" y="414"/>
                  </a:lnTo>
                  <a:lnTo>
                    <a:pt x="735" y="416"/>
                  </a:lnTo>
                  <a:lnTo>
                    <a:pt x="728" y="422"/>
                  </a:lnTo>
                  <a:lnTo>
                    <a:pt x="723" y="427"/>
                  </a:lnTo>
                  <a:lnTo>
                    <a:pt x="714" y="429"/>
                  </a:lnTo>
                  <a:lnTo>
                    <a:pt x="709" y="429"/>
                  </a:lnTo>
                  <a:lnTo>
                    <a:pt x="708" y="422"/>
                  </a:lnTo>
                  <a:lnTo>
                    <a:pt x="711" y="417"/>
                  </a:lnTo>
                  <a:lnTo>
                    <a:pt x="718" y="414"/>
                  </a:lnTo>
                  <a:lnTo>
                    <a:pt x="725" y="409"/>
                  </a:lnTo>
                  <a:lnTo>
                    <a:pt x="728" y="402"/>
                  </a:lnTo>
                  <a:lnTo>
                    <a:pt x="716" y="405"/>
                  </a:lnTo>
                  <a:lnTo>
                    <a:pt x="701" y="409"/>
                  </a:lnTo>
                  <a:lnTo>
                    <a:pt x="697" y="405"/>
                  </a:lnTo>
                  <a:lnTo>
                    <a:pt x="696" y="399"/>
                  </a:lnTo>
                  <a:lnTo>
                    <a:pt x="694" y="395"/>
                  </a:lnTo>
                  <a:lnTo>
                    <a:pt x="697" y="387"/>
                  </a:lnTo>
                  <a:lnTo>
                    <a:pt x="701" y="382"/>
                  </a:lnTo>
                  <a:lnTo>
                    <a:pt x="687" y="375"/>
                  </a:lnTo>
                  <a:lnTo>
                    <a:pt x="674" y="383"/>
                  </a:lnTo>
                  <a:lnTo>
                    <a:pt x="662" y="400"/>
                  </a:lnTo>
                  <a:lnTo>
                    <a:pt x="646" y="409"/>
                  </a:lnTo>
                  <a:lnTo>
                    <a:pt x="643" y="409"/>
                  </a:lnTo>
                  <a:lnTo>
                    <a:pt x="640" y="409"/>
                  </a:lnTo>
                  <a:lnTo>
                    <a:pt x="633" y="409"/>
                  </a:lnTo>
                  <a:lnTo>
                    <a:pt x="612" y="409"/>
                  </a:lnTo>
                  <a:lnTo>
                    <a:pt x="607" y="412"/>
                  </a:lnTo>
                  <a:lnTo>
                    <a:pt x="599" y="416"/>
                  </a:lnTo>
                  <a:lnTo>
                    <a:pt x="583" y="422"/>
                  </a:lnTo>
                  <a:lnTo>
                    <a:pt x="571" y="422"/>
                  </a:lnTo>
                  <a:lnTo>
                    <a:pt x="563" y="422"/>
                  </a:lnTo>
                  <a:lnTo>
                    <a:pt x="556" y="424"/>
                  </a:lnTo>
                  <a:lnTo>
                    <a:pt x="551" y="427"/>
                  </a:lnTo>
                  <a:lnTo>
                    <a:pt x="551" y="436"/>
                  </a:lnTo>
                  <a:lnTo>
                    <a:pt x="544" y="436"/>
                  </a:lnTo>
                  <a:lnTo>
                    <a:pt x="537" y="438"/>
                  </a:lnTo>
                  <a:lnTo>
                    <a:pt x="537" y="443"/>
                  </a:lnTo>
                  <a:lnTo>
                    <a:pt x="531" y="443"/>
                  </a:lnTo>
                  <a:lnTo>
                    <a:pt x="527" y="441"/>
                  </a:lnTo>
                  <a:lnTo>
                    <a:pt x="524" y="443"/>
                  </a:lnTo>
                  <a:lnTo>
                    <a:pt x="510" y="446"/>
                  </a:lnTo>
                  <a:lnTo>
                    <a:pt x="497" y="450"/>
                  </a:lnTo>
                  <a:lnTo>
                    <a:pt x="493" y="451"/>
                  </a:lnTo>
                  <a:lnTo>
                    <a:pt x="490" y="450"/>
                  </a:lnTo>
                  <a:lnTo>
                    <a:pt x="498" y="446"/>
                  </a:lnTo>
                  <a:lnTo>
                    <a:pt x="507" y="443"/>
                  </a:lnTo>
                  <a:lnTo>
                    <a:pt x="510" y="436"/>
                  </a:lnTo>
                  <a:lnTo>
                    <a:pt x="522" y="424"/>
                  </a:lnTo>
                  <a:lnTo>
                    <a:pt x="531" y="409"/>
                  </a:lnTo>
                  <a:lnTo>
                    <a:pt x="536" y="414"/>
                  </a:lnTo>
                  <a:lnTo>
                    <a:pt x="544" y="416"/>
                  </a:lnTo>
                  <a:lnTo>
                    <a:pt x="548" y="414"/>
                  </a:lnTo>
                  <a:lnTo>
                    <a:pt x="551" y="409"/>
                  </a:lnTo>
                  <a:lnTo>
                    <a:pt x="548" y="400"/>
                  </a:lnTo>
                  <a:lnTo>
                    <a:pt x="539" y="392"/>
                  </a:lnTo>
                  <a:lnTo>
                    <a:pt x="531" y="388"/>
                  </a:lnTo>
                  <a:lnTo>
                    <a:pt x="520" y="388"/>
                  </a:lnTo>
                  <a:lnTo>
                    <a:pt x="510" y="388"/>
                  </a:lnTo>
                  <a:lnTo>
                    <a:pt x="510" y="383"/>
                  </a:lnTo>
                  <a:lnTo>
                    <a:pt x="510" y="382"/>
                  </a:lnTo>
                  <a:lnTo>
                    <a:pt x="510" y="376"/>
                  </a:lnTo>
                  <a:lnTo>
                    <a:pt x="509" y="373"/>
                  </a:lnTo>
                  <a:lnTo>
                    <a:pt x="510" y="368"/>
                  </a:lnTo>
                  <a:lnTo>
                    <a:pt x="509" y="368"/>
                  </a:lnTo>
                  <a:lnTo>
                    <a:pt x="510" y="368"/>
                  </a:lnTo>
                  <a:lnTo>
                    <a:pt x="502" y="361"/>
                  </a:lnTo>
                  <a:lnTo>
                    <a:pt x="497" y="354"/>
                  </a:lnTo>
                  <a:lnTo>
                    <a:pt x="498" y="353"/>
                  </a:lnTo>
                  <a:lnTo>
                    <a:pt x="497" y="354"/>
                  </a:lnTo>
                  <a:lnTo>
                    <a:pt x="497" y="349"/>
                  </a:lnTo>
                  <a:lnTo>
                    <a:pt x="497" y="347"/>
                  </a:lnTo>
                  <a:lnTo>
                    <a:pt x="468" y="354"/>
                  </a:lnTo>
                  <a:lnTo>
                    <a:pt x="442" y="368"/>
                  </a:lnTo>
                  <a:lnTo>
                    <a:pt x="434" y="364"/>
                  </a:lnTo>
                  <a:lnTo>
                    <a:pt x="429" y="361"/>
                  </a:lnTo>
                  <a:lnTo>
                    <a:pt x="422" y="361"/>
                  </a:lnTo>
                  <a:lnTo>
                    <a:pt x="415" y="361"/>
                  </a:lnTo>
                  <a:lnTo>
                    <a:pt x="413" y="359"/>
                  </a:lnTo>
                  <a:lnTo>
                    <a:pt x="408" y="361"/>
                  </a:lnTo>
                  <a:lnTo>
                    <a:pt x="401" y="358"/>
                  </a:lnTo>
                  <a:lnTo>
                    <a:pt x="394" y="347"/>
                  </a:lnTo>
                  <a:lnTo>
                    <a:pt x="68" y="347"/>
                  </a:lnTo>
                  <a:lnTo>
                    <a:pt x="69" y="347"/>
                  </a:lnTo>
                  <a:lnTo>
                    <a:pt x="68" y="347"/>
                  </a:lnTo>
                  <a:lnTo>
                    <a:pt x="69" y="344"/>
                  </a:lnTo>
                  <a:lnTo>
                    <a:pt x="74" y="341"/>
                  </a:lnTo>
                  <a:lnTo>
                    <a:pt x="64" y="336"/>
                  </a:lnTo>
                  <a:lnTo>
                    <a:pt x="47" y="327"/>
                  </a:lnTo>
                  <a:lnTo>
                    <a:pt x="42" y="322"/>
                  </a:lnTo>
                  <a:lnTo>
                    <a:pt x="40" y="313"/>
                  </a:lnTo>
                  <a:lnTo>
                    <a:pt x="42" y="307"/>
                  </a:lnTo>
                  <a:lnTo>
                    <a:pt x="47" y="300"/>
                  </a:lnTo>
                  <a:lnTo>
                    <a:pt x="46" y="298"/>
                  </a:lnTo>
                  <a:lnTo>
                    <a:pt x="40" y="293"/>
                  </a:lnTo>
                  <a:lnTo>
                    <a:pt x="39" y="293"/>
                  </a:lnTo>
                  <a:lnTo>
                    <a:pt x="40" y="291"/>
                  </a:lnTo>
                  <a:lnTo>
                    <a:pt x="39" y="286"/>
                  </a:lnTo>
                  <a:lnTo>
                    <a:pt x="34" y="279"/>
                  </a:lnTo>
                  <a:lnTo>
                    <a:pt x="34" y="278"/>
                  </a:lnTo>
                  <a:lnTo>
                    <a:pt x="37" y="274"/>
                  </a:lnTo>
                  <a:lnTo>
                    <a:pt x="40" y="266"/>
                  </a:lnTo>
                  <a:lnTo>
                    <a:pt x="35" y="264"/>
                  </a:lnTo>
                  <a:lnTo>
                    <a:pt x="27" y="266"/>
                  </a:lnTo>
                  <a:lnTo>
                    <a:pt x="27" y="261"/>
                  </a:lnTo>
                  <a:lnTo>
                    <a:pt x="27" y="259"/>
                  </a:lnTo>
                  <a:lnTo>
                    <a:pt x="34" y="259"/>
                  </a:lnTo>
                  <a:lnTo>
                    <a:pt x="30" y="252"/>
                  </a:lnTo>
                  <a:lnTo>
                    <a:pt x="27" y="245"/>
                  </a:lnTo>
                  <a:lnTo>
                    <a:pt x="25" y="239"/>
                  </a:lnTo>
                  <a:lnTo>
                    <a:pt x="20" y="232"/>
                  </a:lnTo>
                  <a:lnTo>
                    <a:pt x="18" y="223"/>
                  </a:lnTo>
                  <a:lnTo>
                    <a:pt x="22" y="216"/>
                  </a:lnTo>
                  <a:lnTo>
                    <a:pt x="27" y="211"/>
                  </a:lnTo>
                  <a:lnTo>
                    <a:pt x="23" y="206"/>
                  </a:lnTo>
                  <a:lnTo>
                    <a:pt x="22" y="201"/>
                  </a:lnTo>
                  <a:lnTo>
                    <a:pt x="20" y="198"/>
                  </a:lnTo>
                  <a:lnTo>
                    <a:pt x="13" y="194"/>
                  </a:lnTo>
                  <a:lnTo>
                    <a:pt x="8" y="194"/>
                  </a:lnTo>
                  <a:lnTo>
                    <a:pt x="6" y="191"/>
                  </a:lnTo>
                  <a:lnTo>
                    <a:pt x="0" y="191"/>
                  </a:lnTo>
                  <a:lnTo>
                    <a:pt x="143" y="55"/>
                  </a:lnTo>
                  <a:lnTo>
                    <a:pt x="153" y="60"/>
                  </a:lnTo>
                  <a:lnTo>
                    <a:pt x="170" y="61"/>
                  </a:lnTo>
                  <a:lnTo>
                    <a:pt x="172" y="65"/>
                  </a:lnTo>
                  <a:lnTo>
                    <a:pt x="177" y="68"/>
                  </a:lnTo>
                  <a:lnTo>
                    <a:pt x="192" y="65"/>
                  </a:lnTo>
                  <a:lnTo>
                    <a:pt x="204" y="61"/>
                  </a:lnTo>
                  <a:lnTo>
                    <a:pt x="212" y="61"/>
                  </a:lnTo>
                  <a:lnTo>
                    <a:pt x="231" y="55"/>
                  </a:lnTo>
                  <a:lnTo>
                    <a:pt x="243" y="53"/>
                  </a:lnTo>
                  <a:lnTo>
                    <a:pt x="258" y="55"/>
                  </a:lnTo>
                  <a:lnTo>
                    <a:pt x="274" y="53"/>
                  </a:lnTo>
                  <a:lnTo>
                    <a:pt x="286" y="55"/>
                  </a:lnTo>
                  <a:lnTo>
                    <a:pt x="287" y="53"/>
                  </a:lnTo>
                  <a:lnTo>
                    <a:pt x="292" y="55"/>
                  </a:lnTo>
                  <a:lnTo>
                    <a:pt x="291" y="58"/>
                  </a:lnTo>
                  <a:lnTo>
                    <a:pt x="292" y="61"/>
                  </a:lnTo>
                  <a:lnTo>
                    <a:pt x="299" y="58"/>
                  </a:lnTo>
                  <a:lnTo>
                    <a:pt x="304" y="56"/>
                  </a:lnTo>
                  <a:lnTo>
                    <a:pt x="306" y="55"/>
                  </a:lnTo>
                  <a:lnTo>
                    <a:pt x="308" y="55"/>
                  </a:lnTo>
                  <a:lnTo>
                    <a:pt x="313" y="56"/>
                  </a:lnTo>
                  <a:lnTo>
                    <a:pt x="313" y="61"/>
                  </a:lnTo>
                  <a:lnTo>
                    <a:pt x="314" y="63"/>
                  </a:lnTo>
                  <a:lnTo>
                    <a:pt x="321" y="58"/>
                  </a:lnTo>
                  <a:lnTo>
                    <a:pt x="326" y="55"/>
                  </a:lnTo>
                  <a:lnTo>
                    <a:pt x="345" y="60"/>
                  </a:lnTo>
                  <a:lnTo>
                    <a:pt x="360" y="61"/>
                  </a:lnTo>
                  <a:lnTo>
                    <a:pt x="366" y="67"/>
                  </a:lnTo>
                  <a:lnTo>
                    <a:pt x="374" y="68"/>
                  </a:lnTo>
                  <a:lnTo>
                    <a:pt x="377" y="68"/>
                  </a:lnTo>
                  <a:lnTo>
                    <a:pt x="384" y="67"/>
                  </a:lnTo>
                  <a:lnTo>
                    <a:pt x="391" y="70"/>
                  </a:lnTo>
                  <a:lnTo>
                    <a:pt x="394" y="75"/>
                  </a:lnTo>
                  <a:lnTo>
                    <a:pt x="389" y="79"/>
                  </a:lnTo>
                  <a:lnTo>
                    <a:pt x="383" y="80"/>
                  </a:lnTo>
                  <a:lnTo>
                    <a:pt x="381" y="82"/>
                  </a:lnTo>
                  <a:lnTo>
                    <a:pt x="383" y="87"/>
                  </a:lnTo>
                  <a:lnTo>
                    <a:pt x="388" y="89"/>
                  </a:lnTo>
                  <a:lnTo>
                    <a:pt x="406" y="84"/>
                  </a:lnTo>
                  <a:lnTo>
                    <a:pt x="422" y="82"/>
                  </a:lnTo>
                  <a:lnTo>
                    <a:pt x="429" y="84"/>
                  </a:lnTo>
                  <a:lnTo>
                    <a:pt x="432" y="87"/>
                  </a:lnTo>
                  <a:lnTo>
                    <a:pt x="435" y="89"/>
                  </a:lnTo>
                  <a:lnTo>
                    <a:pt x="442" y="85"/>
                  </a:lnTo>
                  <a:lnTo>
                    <a:pt x="442" y="82"/>
                  </a:lnTo>
                  <a:lnTo>
                    <a:pt x="444" y="79"/>
                  </a:lnTo>
                  <a:lnTo>
                    <a:pt x="442" y="75"/>
                  </a:lnTo>
                  <a:lnTo>
                    <a:pt x="456" y="72"/>
                  </a:lnTo>
                  <a:lnTo>
                    <a:pt x="469" y="68"/>
                  </a:lnTo>
                  <a:lnTo>
                    <a:pt x="476" y="70"/>
                  </a:lnTo>
                  <a:lnTo>
                    <a:pt x="483" y="75"/>
                  </a:lnTo>
                  <a:lnTo>
                    <a:pt x="485" y="79"/>
                  </a:lnTo>
                  <a:lnTo>
                    <a:pt x="493" y="80"/>
                  </a:lnTo>
                  <a:lnTo>
                    <a:pt x="500" y="82"/>
                  </a:lnTo>
                  <a:lnTo>
                    <a:pt x="503" y="82"/>
                  </a:lnTo>
                  <a:lnTo>
                    <a:pt x="531" y="82"/>
                  </a:lnTo>
                  <a:lnTo>
                    <a:pt x="536" y="82"/>
                  </a:lnTo>
                  <a:lnTo>
                    <a:pt x="541" y="77"/>
                  </a:lnTo>
                  <a:lnTo>
                    <a:pt x="544" y="75"/>
                  </a:lnTo>
                  <a:lnTo>
                    <a:pt x="554" y="75"/>
                  </a:lnTo>
                  <a:lnTo>
                    <a:pt x="565" y="75"/>
                  </a:lnTo>
                  <a:lnTo>
                    <a:pt x="561" y="82"/>
                  </a:lnTo>
                  <a:lnTo>
                    <a:pt x="558" y="89"/>
                  </a:lnTo>
                  <a:lnTo>
                    <a:pt x="558" y="90"/>
                  </a:lnTo>
                  <a:lnTo>
                    <a:pt x="560" y="90"/>
                  </a:lnTo>
                  <a:lnTo>
                    <a:pt x="563" y="89"/>
                  </a:lnTo>
                  <a:lnTo>
                    <a:pt x="571" y="82"/>
                  </a:lnTo>
                  <a:lnTo>
                    <a:pt x="577" y="77"/>
                  </a:lnTo>
                  <a:lnTo>
                    <a:pt x="585" y="73"/>
                  </a:lnTo>
                  <a:lnTo>
                    <a:pt x="592" y="68"/>
                  </a:lnTo>
                  <a:lnTo>
                    <a:pt x="594" y="61"/>
                  </a:lnTo>
                  <a:lnTo>
                    <a:pt x="590" y="58"/>
                  </a:lnTo>
                  <a:lnTo>
                    <a:pt x="587" y="56"/>
                  </a:lnTo>
                  <a:lnTo>
                    <a:pt x="585" y="55"/>
                  </a:lnTo>
                  <a:lnTo>
                    <a:pt x="595" y="39"/>
                  </a:lnTo>
                  <a:lnTo>
                    <a:pt x="612" y="27"/>
                  </a:lnTo>
                  <a:lnTo>
                    <a:pt x="616" y="26"/>
                  </a:lnTo>
                  <a:lnTo>
                    <a:pt x="621" y="21"/>
                  </a:lnTo>
                  <a:lnTo>
                    <a:pt x="626" y="14"/>
                  </a:lnTo>
                  <a:lnTo>
                    <a:pt x="636" y="5"/>
                  </a:lnTo>
                  <a:lnTo>
                    <a:pt x="653" y="0"/>
                  </a:lnTo>
                  <a:lnTo>
                    <a:pt x="669" y="2"/>
                  </a:lnTo>
                  <a:lnTo>
                    <a:pt x="680" y="7"/>
                  </a:lnTo>
                  <a:lnTo>
                    <a:pt x="679" y="7"/>
                  </a:lnTo>
                  <a:lnTo>
                    <a:pt x="680" y="7"/>
                  </a:lnTo>
                  <a:lnTo>
                    <a:pt x="663" y="16"/>
                  </a:lnTo>
                  <a:lnTo>
                    <a:pt x="646" y="21"/>
                  </a:lnTo>
                  <a:lnTo>
                    <a:pt x="636" y="22"/>
                  </a:lnTo>
                  <a:lnTo>
                    <a:pt x="628" y="27"/>
                  </a:lnTo>
                  <a:lnTo>
                    <a:pt x="626" y="34"/>
                  </a:lnTo>
                  <a:lnTo>
                    <a:pt x="626" y="38"/>
                  </a:lnTo>
                  <a:lnTo>
                    <a:pt x="626" y="48"/>
                  </a:lnTo>
                  <a:lnTo>
                    <a:pt x="624" y="51"/>
                  </a:lnTo>
                  <a:lnTo>
                    <a:pt x="619" y="55"/>
                  </a:lnTo>
                  <a:lnTo>
                    <a:pt x="621" y="58"/>
                  </a:lnTo>
                  <a:lnTo>
                    <a:pt x="624" y="60"/>
                  </a:lnTo>
                  <a:lnTo>
                    <a:pt x="626" y="61"/>
                  </a:lnTo>
                  <a:lnTo>
                    <a:pt x="628" y="65"/>
                  </a:lnTo>
                  <a:lnTo>
                    <a:pt x="628" y="68"/>
                  </a:lnTo>
                  <a:lnTo>
                    <a:pt x="633" y="68"/>
                  </a:lnTo>
                  <a:lnTo>
                    <a:pt x="636" y="68"/>
                  </a:lnTo>
                  <a:lnTo>
                    <a:pt x="640" y="68"/>
                  </a:lnTo>
                  <a:lnTo>
                    <a:pt x="645" y="67"/>
                  </a:lnTo>
                  <a:lnTo>
                    <a:pt x="648" y="67"/>
                  </a:lnTo>
                  <a:lnTo>
                    <a:pt x="646" y="68"/>
                  </a:lnTo>
                  <a:lnTo>
                    <a:pt x="643" y="73"/>
                  </a:lnTo>
                  <a:lnTo>
                    <a:pt x="640" y="79"/>
                  </a:lnTo>
                  <a:lnTo>
                    <a:pt x="640" y="82"/>
                  </a:lnTo>
                  <a:lnTo>
                    <a:pt x="640" y="87"/>
                  </a:lnTo>
                  <a:lnTo>
                    <a:pt x="640" y="89"/>
                  </a:lnTo>
                  <a:lnTo>
                    <a:pt x="646" y="87"/>
                  </a:lnTo>
                  <a:lnTo>
                    <a:pt x="651" y="82"/>
                  </a:lnTo>
                  <a:lnTo>
                    <a:pt x="653" y="75"/>
                  </a:lnTo>
                  <a:lnTo>
                    <a:pt x="658" y="79"/>
                  </a:lnTo>
                  <a:lnTo>
                    <a:pt x="660" y="82"/>
                  </a:lnTo>
                  <a:lnTo>
                    <a:pt x="669" y="73"/>
                  </a:lnTo>
                  <a:lnTo>
                    <a:pt x="680" y="68"/>
                  </a:lnTo>
                  <a:lnTo>
                    <a:pt x="680" y="67"/>
                  </a:lnTo>
                  <a:lnTo>
                    <a:pt x="680" y="61"/>
                  </a:lnTo>
                  <a:lnTo>
                    <a:pt x="682" y="58"/>
                  </a:lnTo>
                  <a:lnTo>
                    <a:pt x="687" y="55"/>
                  </a:lnTo>
                  <a:lnTo>
                    <a:pt x="692" y="56"/>
                  </a:lnTo>
                  <a:lnTo>
                    <a:pt x="701" y="55"/>
                  </a:lnTo>
                  <a:lnTo>
                    <a:pt x="706" y="58"/>
                  </a:lnTo>
                  <a:lnTo>
                    <a:pt x="713" y="63"/>
                  </a:lnTo>
                  <a:lnTo>
                    <a:pt x="714" y="68"/>
                  </a:lnTo>
                  <a:lnTo>
                    <a:pt x="713" y="72"/>
                  </a:lnTo>
                  <a:lnTo>
                    <a:pt x="708" y="72"/>
                  </a:lnTo>
                  <a:lnTo>
                    <a:pt x="703" y="72"/>
                  </a:lnTo>
                  <a:lnTo>
                    <a:pt x="701" y="75"/>
                  </a:lnTo>
                  <a:lnTo>
                    <a:pt x="701" y="82"/>
                  </a:lnTo>
                  <a:lnTo>
                    <a:pt x="701" y="89"/>
                  </a:lnTo>
                  <a:lnTo>
                    <a:pt x="696" y="92"/>
                  </a:lnTo>
                  <a:lnTo>
                    <a:pt x="687" y="96"/>
                  </a:lnTo>
                  <a:lnTo>
                    <a:pt x="680" y="97"/>
                  </a:lnTo>
                  <a:lnTo>
                    <a:pt x="672" y="102"/>
                  </a:lnTo>
                  <a:lnTo>
                    <a:pt x="667" y="109"/>
                  </a:lnTo>
                  <a:lnTo>
                    <a:pt x="660" y="106"/>
                  </a:lnTo>
                  <a:lnTo>
                    <a:pt x="653" y="102"/>
                  </a:lnTo>
                  <a:lnTo>
                    <a:pt x="650" y="102"/>
                  </a:lnTo>
                  <a:lnTo>
                    <a:pt x="646" y="102"/>
                  </a:lnTo>
                  <a:lnTo>
                    <a:pt x="628" y="119"/>
                  </a:lnTo>
                  <a:lnTo>
                    <a:pt x="606" y="130"/>
                  </a:lnTo>
                  <a:lnTo>
                    <a:pt x="600" y="135"/>
                  </a:lnTo>
                  <a:lnTo>
                    <a:pt x="592" y="136"/>
                  </a:lnTo>
                  <a:lnTo>
                    <a:pt x="589" y="138"/>
                  </a:lnTo>
                  <a:lnTo>
                    <a:pt x="585" y="143"/>
                  </a:lnTo>
                  <a:lnTo>
                    <a:pt x="558" y="153"/>
                  </a:lnTo>
                  <a:lnTo>
                    <a:pt x="531" y="164"/>
                  </a:lnTo>
                  <a:lnTo>
                    <a:pt x="514" y="176"/>
                  </a:lnTo>
                  <a:lnTo>
                    <a:pt x="497" y="191"/>
                  </a:lnTo>
                  <a:lnTo>
                    <a:pt x="497" y="194"/>
                  </a:lnTo>
                  <a:lnTo>
                    <a:pt x="493" y="201"/>
                  </a:lnTo>
                  <a:lnTo>
                    <a:pt x="490" y="204"/>
                  </a:lnTo>
                  <a:lnTo>
                    <a:pt x="495" y="204"/>
                  </a:lnTo>
                  <a:lnTo>
                    <a:pt x="500" y="206"/>
                  </a:lnTo>
                  <a:lnTo>
                    <a:pt x="503" y="211"/>
                  </a:lnTo>
                  <a:lnTo>
                    <a:pt x="500" y="220"/>
                  </a:lnTo>
                  <a:lnTo>
                    <a:pt x="497" y="232"/>
                  </a:lnTo>
                  <a:lnTo>
                    <a:pt x="500" y="232"/>
                  </a:lnTo>
                  <a:lnTo>
                    <a:pt x="503" y="232"/>
                  </a:lnTo>
                  <a:lnTo>
                    <a:pt x="509" y="230"/>
                  </a:lnTo>
                  <a:lnTo>
                    <a:pt x="517" y="232"/>
                  </a:lnTo>
                  <a:lnTo>
                    <a:pt x="531" y="237"/>
                  </a:lnTo>
                  <a:lnTo>
                    <a:pt x="544" y="245"/>
                  </a:lnTo>
                  <a:lnTo>
                    <a:pt x="546" y="247"/>
                  </a:lnTo>
                  <a:lnTo>
                    <a:pt x="551" y="245"/>
                  </a:lnTo>
                  <a:lnTo>
                    <a:pt x="558" y="254"/>
                  </a:lnTo>
                  <a:lnTo>
                    <a:pt x="565" y="259"/>
                  </a:lnTo>
                  <a:lnTo>
                    <a:pt x="577" y="257"/>
                  </a:lnTo>
                  <a:lnTo>
                    <a:pt x="592" y="259"/>
                  </a:lnTo>
                  <a:lnTo>
                    <a:pt x="589" y="261"/>
                  </a:lnTo>
                  <a:lnTo>
                    <a:pt x="592" y="266"/>
                  </a:lnTo>
                  <a:lnTo>
                    <a:pt x="583" y="279"/>
                  </a:lnTo>
                  <a:lnTo>
                    <a:pt x="578" y="300"/>
                  </a:lnTo>
                  <a:lnTo>
                    <a:pt x="580" y="303"/>
                  </a:lnTo>
                  <a:lnTo>
                    <a:pt x="583" y="310"/>
                  </a:lnTo>
                  <a:lnTo>
                    <a:pt x="585" y="313"/>
                  </a:lnTo>
                  <a:lnTo>
                    <a:pt x="590" y="313"/>
                  </a:lnTo>
                  <a:lnTo>
                    <a:pt x="592" y="313"/>
                  </a:lnTo>
                  <a:lnTo>
                    <a:pt x="611" y="293"/>
                  </a:lnTo>
                  <a:lnTo>
                    <a:pt x="619" y="266"/>
                  </a:lnTo>
                  <a:lnTo>
                    <a:pt x="621" y="262"/>
                  </a:lnTo>
                  <a:lnTo>
                    <a:pt x="628" y="259"/>
                  </a:lnTo>
                  <a:lnTo>
                    <a:pt x="633" y="259"/>
                  </a:lnTo>
                  <a:lnTo>
                    <a:pt x="645" y="254"/>
                  </a:lnTo>
                  <a:lnTo>
                    <a:pt x="660" y="242"/>
                  </a:lnTo>
                  <a:lnTo>
                    <a:pt x="667" y="225"/>
                  </a:lnTo>
                  <a:lnTo>
                    <a:pt x="663" y="220"/>
                  </a:lnTo>
                  <a:lnTo>
                    <a:pt x="658" y="216"/>
                  </a:lnTo>
                  <a:lnTo>
                    <a:pt x="653" y="211"/>
                  </a:lnTo>
                  <a:lnTo>
                    <a:pt x="658" y="204"/>
                  </a:lnTo>
                  <a:lnTo>
                    <a:pt x="667" y="19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3" name="Freeform 331"/>
            <p:cNvSpPr>
              <a:spLocks/>
            </p:cNvSpPr>
            <p:nvPr/>
          </p:nvSpPr>
          <p:spPr bwMode="auto">
            <a:xfrm>
              <a:off x="2131" y="1166"/>
              <a:ext cx="34" cy="13"/>
            </a:xfrm>
            <a:custGeom>
              <a:avLst/>
              <a:gdLst>
                <a:gd name="T0" fmla="*/ 34 w 34"/>
                <a:gd name="T1" fmla="*/ 13 h 13"/>
                <a:gd name="T2" fmla="*/ 31 w 34"/>
                <a:gd name="T3" fmla="*/ 13 h 13"/>
                <a:gd name="T4" fmla="*/ 26 w 34"/>
                <a:gd name="T5" fmla="*/ 13 h 13"/>
                <a:gd name="T6" fmla="*/ 21 w 34"/>
                <a:gd name="T7" fmla="*/ 13 h 13"/>
                <a:gd name="T8" fmla="*/ 14 w 34"/>
                <a:gd name="T9" fmla="*/ 13 h 13"/>
                <a:gd name="T10" fmla="*/ 5 w 34"/>
                <a:gd name="T11" fmla="*/ 10 h 13"/>
                <a:gd name="T12" fmla="*/ 0 w 34"/>
                <a:gd name="T13" fmla="*/ 7 h 13"/>
                <a:gd name="T14" fmla="*/ 4 w 34"/>
                <a:gd name="T15" fmla="*/ 2 h 13"/>
                <a:gd name="T16" fmla="*/ 9 w 34"/>
                <a:gd name="T17" fmla="*/ 0 h 13"/>
                <a:gd name="T18" fmla="*/ 14 w 34"/>
                <a:gd name="T19" fmla="*/ 0 h 13"/>
                <a:gd name="T20" fmla="*/ 21 w 34"/>
                <a:gd name="T21" fmla="*/ 3 h 13"/>
                <a:gd name="T22" fmla="*/ 29 w 34"/>
                <a:gd name="T23" fmla="*/ 7 h 13"/>
                <a:gd name="T24" fmla="*/ 34 w 34"/>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3"/>
                <a:gd name="T41" fmla="*/ 34 w 34"/>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3">
                  <a:moveTo>
                    <a:pt x="34" y="13"/>
                  </a:moveTo>
                  <a:lnTo>
                    <a:pt x="31" y="13"/>
                  </a:lnTo>
                  <a:lnTo>
                    <a:pt x="26" y="13"/>
                  </a:lnTo>
                  <a:lnTo>
                    <a:pt x="21" y="13"/>
                  </a:lnTo>
                  <a:lnTo>
                    <a:pt x="14" y="13"/>
                  </a:lnTo>
                  <a:lnTo>
                    <a:pt x="5" y="10"/>
                  </a:lnTo>
                  <a:lnTo>
                    <a:pt x="0" y="7"/>
                  </a:lnTo>
                  <a:lnTo>
                    <a:pt x="4" y="2"/>
                  </a:lnTo>
                  <a:lnTo>
                    <a:pt x="9" y="0"/>
                  </a:lnTo>
                  <a:lnTo>
                    <a:pt x="14" y="0"/>
                  </a:lnTo>
                  <a:lnTo>
                    <a:pt x="21" y="3"/>
                  </a:lnTo>
                  <a:lnTo>
                    <a:pt x="29" y="7"/>
                  </a:lnTo>
                  <a:lnTo>
                    <a:pt x="34"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4" name="Freeform 332"/>
            <p:cNvSpPr>
              <a:spLocks/>
            </p:cNvSpPr>
            <p:nvPr/>
          </p:nvSpPr>
          <p:spPr bwMode="auto">
            <a:xfrm>
              <a:off x="2186" y="1145"/>
              <a:ext cx="75" cy="74"/>
            </a:xfrm>
            <a:custGeom>
              <a:avLst/>
              <a:gdLst>
                <a:gd name="T0" fmla="*/ 59 w 75"/>
                <a:gd name="T1" fmla="*/ 60 h 75"/>
                <a:gd name="T2" fmla="*/ 49 w 75"/>
                <a:gd name="T3" fmla="*/ 63 h 75"/>
                <a:gd name="T4" fmla="*/ 34 w 75"/>
                <a:gd name="T5" fmla="*/ 69 h 75"/>
                <a:gd name="T6" fmla="*/ 41 w 75"/>
                <a:gd name="T7" fmla="*/ 62 h 75"/>
                <a:gd name="T8" fmla="*/ 34 w 75"/>
                <a:gd name="T9" fmla="*/ 55 h 75"/>
                <a:gd name="T10" fmla="*/ 7 w 75"/>
                <a:gd name="T11" fmla="*/ 55 h 75"/>
                <a:gd name="T12" fmla="*/ 1 w 75"/>
                <a:gd name="T13" fmla="*/ 58 h 75"/>
                <a:gd name="T14" fmla="*/ 1 w 75"/>
                <a:gd name="T15" fmla="*/ 51 h 75"/>
                <a:gd name="T16" fmla="*/ 5 w 75"/>
                <a:gd name="T17" fmla="*/ 46 h 75"/>
                <a:gd name="T18" fmla="*/ 10 w 75"/>
                <a:gd name="T19" fmla="*/ 40 h 75"/>
                <a:gd name="T20" fmla="*/ 17 w 75"/>
                <a:gd name="T21" fmla="*/ 36 h 75"/>
                <a:gd name="T22" fmla="*/ 20 w 75"/>
                <a:gd name="T23" fmla="*/ 28 h 75"/>
                <a:gd name="T24" fmla="*/ 27 w 75"/>
                <a:gd name="T25" fmla="*/ 21 h 75"/>
                <a:gd name="T26" fmla="*/ 54 w 75"/>
                <a:gd name="T27" fmla="*/ 0 h 75"/>
                <a:gd name="T28" fmla="*/ 61 w 75"/>
                <a:gd name="T29" fmla="*/ 0 h 75"/>
                <a:gd name="T30" fmla="*/ 58 w 75"/>
                <a:gd name="T31" fmla="*/ 2 h 75"/>
                <a:gd name="T32" fmla="*/ 61 w 75"/>
                <a:gd name="T33" fmla="*/ 7 h 75"/>
                <a:gd name="T34" fmla="*/ 46 w 75"/>
                <a:gd name="T35" fmla="*/ 16 h 75"/>
                <a:gd name="T36" fmla="*/ 47 w 75"/>
                <a:gd name="T37" fmla="*/ 21 h 75"/>
                <a:gd name="T38" fmla="*/ 47 w 75"/>
                <a:gd name="T39" fmla="*/ 21 h 75"/>
                <a:gd name="T40" fmla="*/ 47 w 75"/>
                <a:gd name="T41" fmla="*/ 21 h 75"/>
                <a:gd name="T42" fmla="*/ 54 w 75"/>
                <a:gd name="T43" fmla="*/ 28 h 75"/>
                <a:gd name="T44" fmla="*/ 54 w 75"/>
                <a:gd name="T45" fmla="*/ 34 h 75"/>
                <a:gd name="T46" fmla="*/ 68 w 75"/>
                <a:gd name="T47" fmla="*/ 28 h 75"/>
                <a:gd name="T48" fmla="*/ 75 w 75"/>
                <a:gd name="T49" fmla="*/ 34 h 75"/>
                <a:gd name="T50" fmla="*/ 68 w 75"/>
                <a:gd name="T51" fmla="*/ 41 h 75"/>
                <a:gd name="T52" fmla="*/ 75 w 75"/>
                <a:gd name="T53" fmla="*/ 41 h 75"/>
                <a:gd name="T54" fmla="*/ 75 w 75"/>
                <a:gd name="T55" fmla="*/ 41 h 75"/>
                <a:gd name="T56" fmla="*/ 73 w 75"/>
                <a:gd name="T57" fmla="*/ 48 h 75"/>
                <a:gd name="T58" fmla="*/ 73 w 75"/>
                <a:gd name="T59" fmla="*/ 51 h 75"/>
                <a:gd name="T60" fmla="*/ 73 w 75"/>
                <a:gd name="T61" fmla="*/ 55 h 75"/>
                <a:gd name="T62" fmla="*/ 73 w 75"/>
                <a:gd name="T63" fmla="*/ 62 h 75"/>
                <a:gd name="T64" fmla="*/ 68 w 75"/>
                <a:gd name="T65" fmla="*/ 75 h 75"/>
                <a:gd name="T66" fmla="*/ 61 w 75"/>
                <a:gd name="T67" fmla="*/ 69 h 75"/>
                <a:gd name="T68" fmla="*/ 66 w 75"/>
                <a:gd name="T69" fmla="*/ 63 h 75"/>
                <a:gd name="T70" fmla="*/ 63 w 75"/>
                <a:gd name="T71" fmla="*/ 65 h 75"/>
                <a:gd name="T72" fmla="*/ 54 w 75"/>
                <a:gd name="T73" fmla="*/ 69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5"/>
                <a:gd name="T113" fmla="*/ 75 w 7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5">
                  <a:moveTo>
                    <a:pt x="61" y="62"/>
                  </a:moveTo>
                  <a:lnTo>
                    <a:pt x="59" y="60"/>
                  </a:lnTo>
                  <a:lnTo>
                    <a:pt x="54" y="62"/>
                  </a:lnTo>
                  <a:lnTo>
                    <a:pt x="49" y="63"/>
                  </a:lnTo>
                  <a:lnTo>
                    <a:pt x="42" y="67"/>
                  </a:lnTo>
                  <a:lnTo>
                    <a:pt x="34" y="69"/>
                  </a:lnTo>
                  <a:lnTo>
                    <a:pt x="39" y="65"/>
                  </a:lnTo>
                  <a:lnTo>
                    <a:pt x="41" y="62"/>
                  </a:lnTo>
                  <a:lnTo>
                    <a:pt x="37" y="58"/>
                  </a:lnTo>
                  <a:lnTo>
                    <a:pt x="34" y="55"/>
                  </a:lnTo>
                  <a:lnTo>
                    <a:pt x="20" y="57"/>
                  </a:lnTo>
                  <a:lnTo>
                    <a:pt x="7" y="55"/>
                  </a:lnTo>
                  <a:lnTo>
                    <a:pt x="5" y="57"/>
                  </a:lnTo>
                  <a:lnTo>
                    <a:pt x="1" y="58"/>
                  </a:lnTo>
                  <a:lnTo>
                    <a:pt x="0" y="55"/>
                  </a:lnTo>
                  <a:lnTo>
                    <a:pt x="1" y="51"/>
                  </a:lnTo>
                  <a:lnTo>
                    <a:pt x="7" y="48"/>
                  </a:lnTo>
                  <a:lnTo>
                    <a:pt x="5" y="46"/>
                  </a:lnTo>
                  <a:lnTo>
                    <a:pt x="7" y="41"/>
                  </a:lnTo>
                  <a:lnTo>
                    <a:pt x="10" y="40"/>
                  </a:lnTo>
                  <a:lnTo>
                    <a:pt x="13" y="41"/>
                  </a:lnTo>
                  <a:lnTo>
                    <a:pt x="17" y="36"/>
                  </a:lnTo>
                  <a:lnTo>
                    <a:pt x="20" y="31"/>
                  </a:lnTo>
                  <a:lnTo>
                    <a:pt x="20" y="28"/>
                  </a:lnTo>
                  <a:lnTo>
                    <a:pt x="25" y="23"/>
                  </a:lnTo>
                  <a:lnTo>
                    <a:pt x="27" y="21"/>
                  </a:lnTo>
                  <a:lnTo>
                    <a:pt x="41" y="9"/>
                  </a:lnTo>
                  <a:lnTo>
                    <a:pt x="54" y="0"/>
                  </a:lnTo>
                  <a:lnTo>
                    <a:pt x="61" y="0"/>
                  </a:lnTo>
                  <a:lnTo>
                    <a:pt x="58" y="2"/>
                  </a:lnTo>
                  <a:lnTo>
                    <a:pt x="54" y="0"/>
                  </a:lnTo>
                  <a:lnTo>
                    <a:pt x="61" y="7"/>
                  </a:lnTo>
                  <a:lnTo>
                    <a:pt x="53" y="11"/>
                  </a:lnTo>
                  <a:lnTo>
                    <a:pt x="46" y="16"/>
                  </a:lnTo>
                  <a:lnTo>
                    <a:pt x="41" y="21"/>
                  </a:lnTo>
                  <a:lnTo>
                    <a:pt x="47" y="21"/>
                  </a:lnTo>
                  <a:lnTo>
                    <a:pt x="46" y="21"/>
                  </a:lnTo>
                  <a:lnTo>
                    <a:pt x="47" y="21"/>
                  </a:lnTo>
                  <a:lnTo>
                    <a:pt x="49" y="21"/>
                  </a:lnTo>
                  <a:lnTo>
                    <a:pt x="47" y="21"/>
                  </a:lnTo>
                  <a:lnTo>
                    <a:pt x="51" y="24"/>
                  </a:lnTo>
                  <a:lnTo>
                    <a:pt x="54" y="28"/>
                  </a:lnTo>
                  <a:lnTo>
                    <a:pt x="54" y="31"/>
                  </a:lnTo>
                  <a:lnTo>
                    <a:pt x="54" y="34"/>
                  </a:lnTo>
                  <a:lnTo>
                    <a:pt x="61" y="31"/>
                  </a:lnTo>
                  <a:lnTo>
                    <a:pt x="68" y="28"/>
                  </a:lnTo>
                  <a:lnTo>
                    <a:pt x="71" y="31"/>
                  </a:lnTo>
                  <a:lnTo>
                    <a:pt x="75" y="34"/>
                  </a:lnTo>
                  <a:lnTo>
                    <a:pt x="71" y="38"/>
                  </a:lnTo>
                  <a:lnTo>
                    <a:pt x="68" y="41"/>
                  </a:lnTo>
                  <a:lnTo>
                    <a:pt x="70" y="41"/>
                  </a:lnTo>
                  <a:lnTo>
                    <a:pt x="75" y="41"/>
                  </a:lnTo>
                  <a:lnTo>
                    <a:pt x="75" y="48"/>
                  </a:lnTo>
                  <a:lnTo>
                    <a:pt x="73" y="48"/>
                  </a:lnTo>
                  <a:lnTo>
                    <a:pt x="75" y="48"/>
                  </a:lnTo>
                  <a:lnTo>
                    <a:pt x="73" y="51"/>
                  </a:lnTo>
                  <a:lnTo>
                    <a:pt x="68" y="55"/>
                  </a:lnTo>
                  <a:lnTo>
                    <a:pt x="73" y="55"/>
                  </a:lnTo>
                  <a:lnTo>
                    <a:pt x="75" y="55"/>
                  </a:lnTo>
                  <a:lnTo>
                    <a:pt x="73" y="62"/>
                  </a:lnTo>
                  <a:lnTo>
                    <a:pt x="71" y="70"/>
                  </a:lnTo>
                  <a:lnTo>
                    <a:pt x="68" y="75"/>
                  </a:lnTo>
                  <a:lnTo>
                    <a:pt x="63" y="72"/>
                  </a:lnTo>
                  <a:lnTo>
                    <a:pt x="61" y="69"/>
                  </a:lnTo>
                  <a:lnTo>
                    <a:pt x="63" y="67"/>
                  </a:lnTo>
                  <a:lnTo>
                    <a:pt x="66" y="63"/>
                  </a:lnTo>
                  <a:lnTo>
                    <a:pt x="68" y="62"/>
                  </a:lnTo>
                  <a:lnTo>
                    <a:pt x="63" y="65"/>
                  </a:lnTo>
                  <a:lnTo>
                    <a:pt x="59" y="67"/>
                  </a:lnTo>
                  <a:lnTo>
                    <a:pt x="54" y="69"/>
                  </a:lnTo>
                  <a:lnTo>
                    <a:pt x="61" y="6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5" name="Freeform 333"/>
            <p:cNvSpPr>
              <a:spLocks/>
            </p:cNvSpPr>
            <p:nvPr/>
          </p:nvSpPr>
          <p:spPr bwMode="auto">
            <a:xfrm>
              <a:off x="1035" y="873"/>
              <a:ext cx="485" cy="232"/>
            </a:xfrm>
            <a:custGeom>
              <a:avLst/>
              <a:gdLst>
                <a:gd name="T0" fmla="*/ 330 w 484"/>
                <a:gd name="T1" fmla="*/ 148 h 232"/>
                <a:gd name="T2" fmla="*/ 313 w 484"/>
                <a:gd name="T3" fmla="*/ 150 h 232"/>
                <a:gd name="T4" fmla="*/ 298 w 484"/>
                <a:gd name="T5" fmla="*/ 145 h 232"/>
                <a:gd name="T6" fmla="*/ 286 w 484"/>
                <a:gd name="T7" fmla="*/ 136 h 232"/>
                <a:gd name="T8" fmla="*/ 259 w 484"/>
                <a:gd name="T9" fmla="*/ 150 h 232"/>
                <a:gd name="T10" fmla="*/ 225 w 484"/>
                <a:gd name="T11" fmla="*/ 163 h 232"/>
                <a:gd name="T12" fmla="*/ 230 w 484"/>
                <a:gd name="T13" fmla="*/ 150 h 232"/>
                <a:gd name="T14" fmla="*/ 223 w 484"/>
                <a:gd name="T15" fmla="*/ 148 h 232"/>
                <a:gd name="T16" fmla="*/ 193 w 484"/>
                <a:gd name="T17" fmla="*/ 165 h 232"/>
                <a:gd name="T18" fmla="*/ 164 w 484"/>
                <a:gd name="T19" fmla="*/ 179 h 232"/>
                <a:gd name="T20" fmla="*/ 138 w 484"/>
                <a:gd name="T21" fmla="*/ 189 h 232"/>
                <a:gd name="T22" fmla="*/ 92 w 484"/>
                <a:gd name="T23" fmla="*/ 203 h 232"/>
                <a:gd name="T24" fmla="*/ 55 w 484"/>
                <a:gd name="T25" fmla="*/ 218 h 232"/>
                <a:gd name="T26" fmla="*/ 31 w 484"/>
                <a:gd name="T27" fmla="*/ 223 h 232"/>
                <a:gd name="T28" fmla="*/ 0 w 484"/>
                <a:gd name="T29" fmla="*/ 232 h 232"/>
                <a:gd name="T30" fmla="*/ 61 w 484"/>
                <a:gd name="T31" fmla="*/ 211 h 232"/>
                <a:gd name="T32" fmla="*/ 68 w 484"/>
                <a:gd name="T33" fmla="*/ 211 h 232"/>
                <a:gd name="T34" fmla="*/ 80 w 484"/>
                <a:gd name="T35" fmla="*/ 203 h 232"/>
                <a:gd name="T36" fmla="*/ 116 w 484"/>
                <a:gd name="T37" fmla="*/ 189 h 232"/>
                <a:gd name="T38" fmla="*/ 140 w 484"/>
                <a:gd name="T39" fmla="*/ 172 h 232"/>
                <a:gd name="T40" fmla="*/ 133 w 484"/>
                <a:gd name="T41" fmla="*/ 170 h 232"/>
                <a:gd name="T42" fmla="*/ 123 w 484"/>
                <a:gd name="T43" fmla="*/ 170 h 232"/>
                <a:gd name="T44" fmla="*/ 121 w 484"/>
                <a:gd name="T45" fmla="*/ 165 h 232"/>
                <a:gd name="T46" fmla="*/ 111 w 484"/>
                <a:gd name="T47" fmla="*/ 167 h 232"/>
                <a:gd name="T48" fmla="*/ 95 w 484"/>
                <a:gd name="T49" fmla="*/ 170 h 232"/>
                <a:gd name="T50" fmla="*/ 111 w 484"/>
                <a:gd name="T51" fmla="*/ 158 h 232"/>
                <a:gd name="T52" fmla="*/ 107 w 484"/>
                <a:gd name="T53" fmla="*/ 152 h 232"/>
                <a:gd name="T54" fmla="*/ 97 w 484"/>
                <a:gd name="T55" fmla="*/ 150 h 232"/>
                <a:gd name="T56" fmla="*/ 95 w 484"/>
                <a:gd name="T57" fmla="*/ 138 h 232"/>
                <a:gd name="T58" fmla="*/ 111 w 484"/>
                <a:gd name="T59" fmla="*/ 118 h 232"/>
                <a:gd name="T60" fmla="*/ 133 w 484"/>
                <a:gd name="T61" fmla="*/ 107 h 232"/>
                <a:gd name="T62" fmla="*/ 165 w 484"/>
                <a:gd name="T63" fmla="*/ 106 h 232"/>
                <a:gd name="T64" fmla="*/ 204 w 484"/>
                <a:gd name="T65" fmla="*/ 82 h 232"/>
                <a:gd name="T66" fmla="*/ 184 w 484"/>
                <a:gd name="T67" fmla="*/ 89 h 232"/>
                <a:gd name="T68" fmla="*/ 157 w 484"/>
                <a:gd name="T69" fmla="*/ 82 h 232"/>
                <a:gd name="T70" fmla="*/ 198 w 484"/>
                <a:gd name="T71" fmla="*/ 55 h 232"/>
                <a:gd name="T72" fmla="*/ 211 w 484"/>
                <a:gd name="T73" fmla="*/ 61 h 232"/>
                <a:gd name="T74" fmla="*/ 218 w 484"/>
                <a:gd name="T75" fmla="*/ 68 h 232"/>
                <a:gd name="T76" fmla="*/ 232 w 484"/>
                <a:gd name="T77" fmla="*/ 55 h 232"/>
                <a:gd name="T78" fmla="*/ 225 w 484"/>
                <a:gd name="T79" fmla="*/ 55 h 232"/>
                <a:gd name="T80" fmla="*/ 225 w 484"/>
                <a:gd name="T81" fmla="*/ 48 h 232"/>
                <a:gd name="T82" fmla="*/ 225 w 484"/>
                <a:gd name="T83" fmla="*/ 34 h 232"/>
                <a:gd name="T84" fmla="*/ 238 w 484"/>
                <a:gd name="T85" fmla="*/ 27 h 232"/>
                <a:gd name="T86" fmla="*/ 245 w 484"/>
                <a:gd name="T87" fmla="*/ 27 h 232"/>
                <a:gd name="T88" fmla="*/ 279 w 484"/>
                <a:gd name="T89" fmla="*/ 20 h 232"/>
                <a:gd name="T90" fmla="*/ 368 w 484"/>
                <a:gd name="T91" fmla="*/ 0 h 232"/>
                <a:gd name="T92" fmla="*/ 395 w 484"/>
                <a:gd name="T93" fmla="*/ 7 h 232"/>
                <a:gd name="T94" fmla="*/ 402 w 484"/>
                <a:gd name="T95" fmla="*/ 7 h 232"/>
                <a:gd name="T96" fmla="*/ 429 w 484"/>
                <a:gd name="T97" fmla="*/ 7 h 232"/>
                <a:gd name="T98" fmla="*/ 470 w 484"/>
                <a:gd name="T99" fmla="*/ 14 h 232"/>
                <a:gd name="T100" fmla="*/ 341 w 484"/>
                <a:gd name="T101" fmla="*/ 150 h 2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4"/>
                <a:gd name="T154" fmla="*/ 0 h 232"/>
                <a:gd name="T155" fmla="*/ 484 w 484"/>
                <a:gd name="T156" fmla="*/ 232 h 2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4" h="232">
                  <a:moveTo>
                    <a:pt x="334" y="143"/>
                  </a:moveTo>
                  <a:lnTo>
                    <a:pt x="330" y="148"/>
                  </a:lnTo>
                  <a:lnTo>
                    <a:pt x="322" y="150"/>
                  </a:lnTo>
                  <a:lnTo>
                    <a:pt x="313" y="150"/>
                  </a:lnTo>
                  <a:lnTo>
                    <a:pt x="307" y="150"/>
                  </a:lnTo>
                  <a:lnTo>
                    <a:pt x="298" y="145"/>
                  </a:lnTo>
                  <a:lnTo>
                    <a:pt x="293" y="136"/>
                  </a:lnTo>
                  <a:lnTo>
                    <a:pt x="286" y="136"/>
                  </a:lnTo>
                  <a:lnTo>
                    <a:pt x="274" y="146"/>
                  </a:lnTo>
                  <a:lnTo>
                    <a:pt x="259" y="150"/>
                  </a:lnTo>
                  <a:lnTo>
                    <a:pt x="242" y="153"/>
                  </a:lnTo>
                  <a:lnTo>
                    <a:pt x="225" y="163"/>
                  </a:lnTo>
                  <a:lnTo>
                    <a:pt x="218" y="163"/>
                  </a:lnTo>
                  <a:lnTo>
                    <a:pt x="230" y="150"/>
                  </a:lnTo>
                  <a:lnTo>
                    <a:pt x="245" y="136"/>
                  </a:lnTo>
                  <a:lnTo>
                    <a:pt x="223" y="148"/>
                  </a:lnTo>
                  <a:lnTo>
                    <a:pt x="198" y="157"/>
                  </a:lnTo>
                  <a:lnTo>
                    <a:pt x="193" y="165"/>
                  </a:lnTo>
                  <a:lnTo>
                    <a:pt x="184" y="177"/>
                  </a:lnTo>
                  <a:lnTo>
                    <a:pt x="164" y="179"/>
                  </a:lnTo>
                  <a:lnTo>
                    <a:pt x="143" y="184"/>
                  </a:lnTo>
                  <a:lnTo>
                    <a:pt x="138" y="189"/>
                  </a:lnTo>
                  <a:lnTo>
                    <a:pt x="130" y="191"/>
                  </a:lnTo>
                  <a:lnTo>
                    <a:pt x="92" y="203"/>
                  </a:lnTo>
                  <a:lnTo>
                    <a:pt x="55" y="218"/>
                  </a:lnTo>
                  <a:lnTo>
                    <a:pt x="31" y="223"/>
                  </a:lnTo>
                  <a:lnTo>
                    <a:pt x="7" y="232"/>
                  </a:lnTo>
                  <a:lnTo>
                    <a:pt x="0" y="232"/>
                  </a:lnTo>
                  <a:lnTo>
                    <a:pt x="33" y="216"/>
                  </a:lnTo>
                  <a:lnTo>
                    <a:pt x="61" y="211"/>
                  </a:lnTo>
                  <a:lnTo>
                    <a:pt x="67" y="209"/>
                  </a:lnTo>
                  <a:lnTo>
                    <a:pt x="68" y="211"/>
                  </a:lnTo>
                  <a:lnTo>
                    <a:pt x="73" y="208"/>
                  </a:lnTo>
                  <a:lnTo>
                    <a:pt x="80" y="203"/>
                  </a:lnTo>
                  <a:lnTo>
                    <a:pt x="89" y="198"/>
                  </a:lnTo>
                  <a:lnTo>
                    <a:pt x="116" y="189"/>
                  </a:lnTo>
                  <a:lnTo>
                    <a:pt x="143" y="177"/>
                  </a:lnTo>
                  <a:lnTo>
                    <a:pt x="140" y="172"/>
                  </a:lnTo>
                  <a:lnTo>
                    <a:pt x="136" y="170"/>
                  </a:lnTo>
                  <a:lnTo>
                    <a:pt x="133" y="170"/>
                  </a:lnTo>
                  <a:lnTo>
                    <a:pt x="130" y="170"/>
                  </a:lnTo>
                  <a:lnTo>
                    <a:pt x="123" y="170"/>
                  </a:lnTo>
                  <a:lnTo>
                    <a:pt x="123" y="169"/>
                  </a:lnTo>
                  <a:lnTo>
                    <a:pt x="121" y="165"/>
                  </a:lnTo>
                  <a:lnTo>
                    <a:pt x="116" y="163"/>
                  </a:lnTo>
                  <a:lnTo>
                    <a:pt x="111" y="167"/>
                  </a:lnTo>
                  <a:lnTo>
                    <a:pt x="102" y="170"/>
                  </a:lnTo>
                  <a:lnTo>
                    <a:pt x="95" y="170"/>
                  </a:lnTo>
                  <a:lnTo>
                    <a:pt x="102" y="165"/>
                  </a:lnTo>
                  <a:lnTo>
                    <a:pt x="111" y="158"/>
                  </a:lnTo>
                  <a:lnTo>
                    <a:pt x="116" y="150"/>
                  </a:lnTo>
                  <a:lnTo>
                    <a:pt x="107" y="152"/>
                  </a:lnTo>
                  <a:lnTo>
                    <a:pt x="102" y="150"/>
                  </a:lnTo>
                  <a:lnTo>
                    <a:pt x="97" y="150"/>
                  </a:lnTo>
                  <a:lnTo>
                    <a:pt x="95" y="145"/>
                  </a:lnTo>
                  <a:lnTo>
                    <a:pt x="95" y="138"/>
                  </a:lnTo>
                  <a:lnTo>
                    <a:pt x="95" y="129"/>
                  </a:lnTo>
                  <a:lnTo>
                    <a:pt x="111" y="118"/>
                  </a:lnTo>
                  <a:lnTo>
                    <a:pt x="130" y="102"/>
                  </a:lnTo>
                  <a:lnTo>
                    <a:pt x="133" y="107"/>
                  </a:lnTo>
                  <a:lnTo>
                    <a:pt x="143" y="109"/>
                  </a:lnTo>
                  <a:lnTo>
                    <a:pt x="165" y="106"/>
                  </a:lnTo>
                  <a:lnTo>
                    <a:pt x="191" y="97"/>
                  </a:lnTo>
                  <a:lnTo>
                    <a:pt x="204" y="82"/>
                  </a:lnTo>
                  <a:lnTo>
                    <a:pt x="196" y="87"/>
                  </a:lnTo>
                  <a:lnTo>
                    <a:pt x="184" y="89"/>
                  </a:lnTo>
                  <a:lnTo>
                    <a:pt x="170" y="87"/>
                  </a:lnTo>
                  <a:lnTo>
                    <a:pt x="157" y="82"/>
                  </a:lnTo>
                  <a:lnTo>
                    <a:pt x="175" y="68"/>
                  </a:lnTo>
                  <a:lnTo>
                    <a:pt x="198" y="55"/>
                  </a:lnTo>
                  <a:lnTo>
                    <a:pt x="203" y="58"/>
                  </a:lnTo>
                  <a:lnTo>
                    <a:pt x="211" y="61"/>
                  </a:lnTo>
                  <a:lnTo>
                    <a:pt x="213" y="65"/>
                  </a:lnTo>
                  <a:lnTo>
                    <a:pt x="218" y="68"/>
                  </a:lnTo>
                  <a:lnTo>
                    <a:pt x="227" y="65"/>
                  </a:lnTo>
                  <a:lnTo>
                    <a:pt x="232" y="55"/>
                  </a:lnTo>
                  <a:lnTo>
                    <a:pt x="227" y="56"/>
                  </a:lnTo>
                  <a:lnTo>
                    <a:pt x="225" y="55"/>
                  </a:lnTo>
                  <a:lnTo>
                    <a:pt x="223" y="49"/>
                  </a:lnTo>
                  <a:lnTo>
                    <a:pt x="225" y="48"/>
                  </a:lnTo>
                  <a:lnTo>
                    <a:pt x="221" y="43"/>
                  </a:lnTo>
                  <a:lnTo>
                    <a:pt x="225" y="34"/>
                  </a:lnTo>
                  <a:lnTo>
                    <a:pt x="230" y="32"/>
                  </a:lnTo>
                  <a:lnTo>
                    <a:pt x="238" y="27"/>
                  </a:lnTo>
                  <a:lnTo>
                    <a:pt x="240" y="29"/>
                  </a:lnTo>
                  <a:lnTo>
                    <a:pt x="245" y="27"/>
                  </a:lnTo>
                  <a:lnTo>
                    <a:pt x="266" y="26"/>
                  </a:lnTo>
                  <a:lnTo>
                    <a:pt x="279" y="20"/>
                  </a:lnTo>
                  <a:lnTo>
                    <a:pt x="324" y="5"/>
                  </a:lnTo>
                  <a:lnTo>
                    <a:pt x="368" y="0"/>
                  </a:lnTo>
                  <a:lnTo>
                    <a:pt x="381" y="2"/>
                  </a:lnTo>
                  <a:lnTo>
                    <a:pt x="395" y="7"/>
                  </a:lnTo>
                  <a:lnTo>
                    <a:pt x="398" y="7"/>
                  </a:lnTo>
                  <a:lnTo>
                    <a:pt x="402" y="7"/>
                  </a:lnTo>
                  <a:lnTo>
                    <a:pt x="412" y="9"/>
                  </a:lnTo>
                  <a:lnTo>
                    <a:pt x="429" y="7"/>
                  </a:lnTo>
                  <a:lnTo>
                    <a:pt x="448" y="12"/>
                  </a:lnTo>
                  <a:lnTo>
                    <a:pt x="470" y="14"/>
                  </a:lnTo>
                  <a:lnTo>
                    <a:pt x="484" y="14"/>
                  </a:lnTo>
                  <a:lnTo>
                    <a:pt x="341" y="150"/>
                  </a:lnTo>
                  <a:lnTo>
                    <a:pt x="334" y="14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6" name="Freeform 334"/>
            <p:cNvSpPr>
              <a:spLocks/>
            </p:cNvSpPr>
            <p:nvPr/>
          </p:nvSpPr>
          <p:spPr bwMode="auto">
            <a:xfrm>
              <a:off x="1702" y="832"/>
              <a:ext cx="123" cy="48"/>
            </a:xfrm>
            <a:custGeom>
              <a:avLst/>
              <a:gdLst>
                <a:gd name="T0" fmla="*/ 0 w 123"/>
                <a:gd name="T1" fmla="*/ 34 h 48"/>
                <a:gd name="T2" fmla="*/ 4 w 123"/>
                <a:gd name="T3" fmla="*/ 34 h 48"/>
                <a:gd name="T4" fmla="*/ 7 w 123"/>
                <a:gd name="T5" fmla="*/ 33 h 48"/>
                <a:gd name="T6" fmla="*/ 12 w 123"/>
                <a:gd name="T7" fmla="*/ 34 h 48"/>
                <a:gd name="T8" fmla="*/ 16 w 123"/>
                <a:gd name="T9" fmla="*/ 38 h 48"/>
                <a:gd name="T10" fmla="*/ 14 w 123"/>
                <a:gd name="T11" fmla="*/ 48 h 48"/>
                <a:gd name="T12" fmla="*/ 17 w 123"/>
                <a:gd name="T13" fmla="*/ 48 h 48"/>
                <a:gd name="T14" fmla="*/ 23 w 123"/>
                <a:gd name="T15" fmla="*/ 43 h 48"/>
                <a:gd name="T16" fmla="*/ 29 w 123"/>
                <a:gd name="T17" fmla="*/ 38 h 48"/>
                <a:gd name="T18" fmla="*/ 34 w 123"/>
                <a:gd name="T19" fmla="*/ 34 h 48"/>
                <a:gd name="T20" fmla="*/ 43 w 123"/>
                <a:gd name="T21" fmla="*/ 36 h 48"/>
                <a:gd name="T22" fmla="*/ 55 w 123"/>
                <a:gd name="T23" fmla="*/ 34 h 48"/>
                <a:gd name="T24" fmla="*/ 86 w 123"/>
                <a:gd name="T25" fmla="*/ 24 h 48"/>
                <a:gd name="T26" fmla="*/ 123 w 123"/>
                <a:gd name="T27" fmla="*/ 14 h 48"/>
                <a:gd name="T28" fmla="*/ 114 w 123"/>
                <a:gd name="T29" fmla="*/ 5 h 48"/>
                <a:gd name="T30" fmla="*/ 103 w 123"/>
                <a:gd name="T31" fmla="*/ 0 h 48"/>
                <a:gd name="T32" fmla="*/ 101 w 123"/>
                <a:gd name="T33" fmla="*/ 2 h 48"/>
                <a:gd name="T34" fmla="*/ 103 w 123"/>
                <a:gd name="T35" fmla="*/ 7 h 48"/>
                <a:gd name="T36" fmla="*/ 94 w 123"/>
                <a:gd name="T37" fmla="*/ 5 h 48"/>
                <a:gd name="T38" fmla="*/ 89 w 123"/>
                <a:gd name="T39" fmla="*/ 2 h 48"/>
                <a:gd name="T40" fmla="*/ 82 w 123"/>
                <a:gd name="T41" fmla="*/ 0 h 48"/>
                <a:gd name="T42" fmla="*/ 65 w 123"/>
                <a:gd name="T43" fmla="*/ 0 h 48"/>
                <a:gd name="T44" fmla="*/ 55 w 123"/>
                <a:gd name="T45" fmla="*/ 0 h 48"/>
                <a:gd name="T46" fmla="*/ 51 w 123"/>
                <a:gd name="T47" fmla="*/ 4 h 48"/>
                <a:gd name="T48" fmla="*/ 46 w 123"/>
                <a:gd name="T49" fmla="*/ 9 h 48"/>
                <a:gd name="T50" fmla="*/ 41 w 123"/>
                <a:gd name="T51" fmla="*/ 14 h 48"/>
                <a:gd name="T52" fmla="*/ 21 w 123"/>
                <a:gd name="T53" fmla="*/ 22 h 48"/>
                <a:gd name="T54" fmla="*/ 0 w 123"/>
                <a:gd name="T55" fmla="*/ 34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
                <a:gd name="T85" fmla="*/ 0 h 48"/>
                <a:gd name="T86" fmla="*/ 123 w 123"/>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 h="48">
                  <a:moveTo>
                    <a:pt x="0" y="34"/>
                  </a:moveTo>
                  <a:lnTo>
                    <a:pt x="4" y="34"/>
                  </a:lnTo>
                  <a:lnTo>
                    <a:pt x="7" y="33"/>
                  </a:lnTo>
                  <a:lnTo>
                    <a:pt x="12" y="34"/>
                  </a:lnTo>
                  <a:lnTo>
                    <a:pt x="16" y="38"/>
                  </a:lnTo>
                  <a:lnTo>
                    <a:pt x="14" y="48"/>
                  </a:lnTo>
                  <a:lnTo>
                    <a:pt x="17" y="48"/>
                  </a:lnTo>
                  <a:lnTo>
                    <a:pt x="23" y="43"/>
                  </a:lnTo>
                  <a:lnTo>
                    <a:pt x="29" y="38"/>
                  </a:lnTo>
                  <a:lnTo>
                    <a:pt x="34" y="34"/>
                  </a:lnTo>
                  <a:lnTo>
                    <a:pt x="43" y="36"/>
                  </a:lnTo>
                  <a:lnTo>
                    <a:pt x="55" y="34"/>
                  </a:lnTo>
                  <a:lnTo>
                    <a:pt x="86" y="24"/>
                  </a:lnTo>
                  <a:lnTo>
                    <a:pt x="123" y="14"/>
                  </a:lnTo>
                  <a:lnTo>
                    <a:pt x="114" y="5"/>
                  </a:lnTo>
                  <a:lnTo>
                    <a:pt x="103" y="0"/>
                  </a:lnTo>
                  <a:lnTo>
                    <a:pt x="101" y="2"/>
                  </a:lnTo>
                  <a:lnTo>
                    <a:pt x="103" y="7"/>
                  </a:lnTo>
                  <a:lnTo>
                    <a:pt x="94" y="5"/>
                  </a:lnTo>
                  <a:lnTo>
                    <a:pt x="89" y="2"/>
                  </a:lnTo>
                  <a:lnTo>
                    <a:pt x="82" y="0"/>
                  </a:lnTo>
                  <a:lnTo>
                    <a:pt x="65" y="0"/>
                  </a:lnTo>
                  <a:lnTo>
                    <a:pt x="55" y="0"/>
                  </a:lnTo>
                  <a:lnTo>
                    <a:pt x="51" y="4"/>
                  </a:lnTo>
                  <a:lnTo>
                    <a:pt x="46" y="9"/>
                  </a:lnTo>
                  <a:lnTo>
                    <a:pt x="41" y="14"/>
                  </a:lnTo>
                  <a:lnTo>
                    <a:pt x="21" y="22"/>
                  </a:lnTo>
                  <a:lnTo>
                    <a:pt x="0"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7" name="Freeform 335"/>
            <p:cNvSpPr>
              <a:spLocks/>
            </p:cNvSpPr>
            <p:nvPr/>
          </p:nvSpPr>
          <p:spPr bwMode="auto">
            <a:xfrm>
              <a:off x="1988" y="778"/>
              <a:ext cx="42" cy="19"/>
            </a:xfrm>
            <a:custGeom>
              <a:avLst/>
              <a:gdLst>
                <a:gd name="T0" fmla="*/ 28 w 41"/>
                <a:gd name="T1" fmla="*/ 20 h 20"/>
                <a:gd name="T2" fmla="*/ 24 w 41"/>
                <a:gd name="T3" fmla="*/ 17 h 20"/>
                <a:gd name="T4" fmla="*/ 21 w 41"/>
                <a:gd name="T5" fmla="*/ 13 h 20"/>
                <a:gd name="T6" fmla="*/ 14 w 41"/>
                <a:gd name="T7" fmla="*/ 12 h 20"/>
                <a:gd name="T8" fmla="*/ 7 w 41"/>
                <a:gd name="T9" fmla="*/ 10 h 20"/>
                <a:gd name="T10" fmla="*/ 0 w 41"/>
                <a:gd name="T11" fmla="*/ 7 h 20"/>
                <a:gd name="T12" fmla="*/ 5 w 41"/>
                <a:gd name="T13" fmla="*/ 3 h 20"/>
                <a:gd name="T14" fmla="*/ 11 w 41"/>
                <a:gd name="T15" fmla="*/ 0 h 20"/>
                <a:gd name="T16" fmla="*/ 21 w 41"/>
                <a:gd name="T17" fmla="*/ 0 h 20"/>
                <a:gd name="T18" fmla="*/ 24 w 41"/>
                <a:gd name="T19" fmla="*/ 0 h 20"/>
                <a:gd name="T20" fmla="*/ 26 w 41"/>
                <a:gd name="T21" fmla="*/ 3 h 20"/>
                <a:gd name="T22" fmla="*/ 28 w 41"/>
                <a:gd name="T23" fmla="*/ 7 h 20"/>
                <a:gd name="T24" fmla="*/ 33 w 41"/>
                <a:gd name="T25" fmla="*/ 5 h 20"/>
                <a:gd name="T26" fmla="*/ 34 w 41"/>
                <a:gd name="T27" fmla="*/ 7 h 20"/>
                <a:gd name="T28" fmla="*/ 38 w 41"/>
                <a:gd name="T29" fmla="*/ 5 h 20"/>
                <a:gd name="T30" fmla="*/ 41 w 41"/>
                <a:gd name="T31" fmla="*/ 5 h 20"/>
                <a:gd name="T32" fmla="*/ 41 w 41"/>
                <a:gd name="T33" fmla="*/ 7 h 20"/>
                <a:gd name="T34" fmla="*/ 41 w 41"/>
                <a:gd name="T35" fmla="*/ 15 h 20"/>
                <a:gd name="T36" fmla="*/ 36 w 41"/>
                <a:gd name="T37" fmla="*/ 18 h 20"/>
                <a:gd name="T38" fmla="*/ 28 w 41"/>
                <a:gd name="T39" fmla="*/ 2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20"/>
                <a:gd name="T62" fmla="*/ 41 w 41"/>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20">
                  <a:moveTo>
                    <a:pt x="28" y="20"/>
                  </a:moveTo>
                  <a:lnTo>
                    <a:pt x="24" y="17"/>
                  </a:lnTo>
                  <a:lnTo>
                    <a:pt x="21" y="13"/>
                  </a:lnTo>
                  <a:lnTo>
                    <a:pt x="14" y="12"/>
                  </a:lnTo>
                  <a:lnTo>
                    <a:pt x="7" y="10"/>
                  </a:lnTo>
                  <a:lnTo>
                    <a:pt x="0" y="7"/>
                  </a:lnTo>
                  <a:lnTo>
                    <a:pt x="5" y="3"/>
                  </a:lnTo>
                  <a:lnTo>
                    <a:pt x="11" y="0"/>
                  </a:lnTo>
                  <a:lnTo>
                    <a:pt x="21" y="0"/>
                  </a:lnTo>
                  <a:lnTo>
                    <a:pt x="24" y="0"/>
                  </a:lnTo>
                  <a:lnTo>
                    <a:pt x="26" y="3"/>
                  </a:lnTo>
                  <a:lnTo>
                    <a:pt x="28" y="7"/>
                  </a:lnTo>
                  <a:lnTo>
                    <a:pt x="33" y="5"/>
                  </a:lnTo>
                  <a:lnTo>
                    <a:pt x="34" y="7"/>
                  </a:lnTo>
                  <a:lnTo>
                    <a:pt x="38" y="5"/>
                  </a:lnTo>
                  <a:lnTo>
                    <a:pt x="41" y="5"/>
                  </a:lnTo>
                  <a:lnTo>
                    <a:pt x="41" y="7"/>
                  </a:lnTo>
                  <a:lnTo>
                    <a:pt x="41" y="15"/>
                  </a:lnTo>
                  <a:lnTo>
                    <a:pt x="36" y="18"/>
                  </a:lnTo>
                  <a:lnTo>
                    <a:pt x="28"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8" name="Freeform 336"/>
            <p:cNvSpPr>
              <a:spLocks/>
            </p:cNvSpPr>
            <p:nvPr/>
          </p:nvSpPr>
          <p:spPr bwMode="auto">
            <a:xfrm>
              <a:off x="1757" y="839"/>
              <a:ext cx="163" cy="68"/>
            </a:xfrm>
            <a:custGeom>
              <a:avLst/>
              <a:gdLst>
                <a:gd name="T0" fmla="*/ 143 w 163"/>
                <a:gd name="T1" fmla="*/ 48 h 68"/>
                <a:gd name="T2" fmla="*/ 138 w 163"/>
                <a:gd name="T3" fmla="*/ 51 h 68"/>
                <a:gd name="T4" fmla="*/ 134 w 163"/>
                <a:gd name="T5" fmla="*/ 56 h 68"/>
                <a:gd name="T6" fmla="*/ 129 w 163"/>
                <a:gd name="T7" fmla="*/ 61 h 68"/>
                <a:gd name="T8" fmla="*/ 122 w 163"/>
                <a:gd name="T9" fmla="*/ 61 h 68"/>
                <a:gd name="T10" fmla="*/ 107 w 163"/>
                <a:gd name="T11" fmla="*/ 61 h 68"/>
                <a:gd name="T12" fmla="*/ 95 w 163"/>
                <a:gd name="T13" fmla="*/ 54 h 68"/>
                <a:gd name="T14" fmla="*/ 87 w 163"/>
                <a:gd name="T15" fmla="*/ 53 h 68"/>
                <a:gd name="T16" fmla="*/ 82 w 163"/>
                <a:gd name="T17" fmla="*/ 54 h 68"/>
                <a:gd name="T18" fmla="*/ 63 w 163"/>
                <a:gd name="T19" fmla="*/ 60 h 68"/>
                <a:gd name="T20" fmla="*/ 41 w 163"/>
                <a:gd name="T21" fmla="*/ 68 h 68"/>
                <a:gd name="T22" fmla="*/ 29 w 163"/>
                <a:gd name="T23" fmla="*/ 66 h 68"/>
                <a:gd name="T24" fmla="*/ 20 w 163"/>
                <a:gd name="T25" fmla="*/ 68 h 68"/>
                <a:gd name="T26" fmla="*/ 20 w 163"/>
                <a:gd name="T27" fmla="*/ 61 h 68"/>
                <a:gd name="T28" fmla="*/ 24 w 163"/>
                <a:gd name="T29" fmla="*/ 58 h 68"/>
                <a:gd name="T30" fmla="*/ 27 w 163"/>
                <a:gd name="T31" fmla="*/ 54 h 68"/>
                <a:gd name="T32" fmla="*/ 8 w 163"/>
                <a:gd name="T33" fmla="*/ 56 h 68"/>
                <a:gd name="T34" fmla="*/ 0 w 163"/>
                <a:gd name="T35" fmla="*/ 48 h 68"/>
                <a:gd name="T36" fmla="*/ 8 w 163"/>
                <a:gd name="T37" fmla="*/ 46 h 68"/>
                <a:gd name="T38" fmla="*/ 20 w 163"/>
                <a:gd name="T39" fmla="*/ 41 h 68"/>
                <a:gd name="T40" fmla="*/ 54 w 163"/>
                <a:gd name="T41" fmla="*/ 41 h 68"/>
                <a:gd name="T42" fmla="*/ 54 w 163"/>
                <a:gd name="T43" fmla="*/ 41 h 68"/>
                <a:gd name="T44" fmla="*/ 54 w 163"/>
                <a:gd name="T45" fmla="*/ 41 h 68"/>
                <a:gd name="T46" fmla="*/ 7 w 163"/>
                <a:gd name="T47" fmla="*/ 41 h 68"/>
                <a:gd name="T48" fmla="*/ 8 w 163"/>
                <a:gd name="T49" fmla="*/ 34 h 68"/>
                <a:gd name="T50" fmla="*/ 13 w 163"/>
                <a:gd name="T51" fmla="*/ 27 h 68"/>
                <a:gd name="T52" fmla="*/ 15 w 163"/>
                <a:gd name="T53" fmla="*/ 24 h 68"/>
                <a:gd name="T54" fmla="*/ 24 w 163"/>
                <a:gd name="T55" fmla="*/ 22 h 68"/>
                <a:gd name="T56" fmla="*/ 34 w 163"/>
                <a:gd name="T57" fmla="*/ 20 h 68"/>
                <a:gd name="T58" fmla="*/ 53 w 163"/>
                <a:gd name="T59" fmla="*/ 15 h 68"/>
                <a:gd name="T60" fmla="*/ 68 w 163"/>
                <a:gd name="T61" fmla="*/ 7 h 68"/>
                <a:gd name="T62" fmla="*/ 70 w 163"/>
                <a:gd name="T63" fmla="*/ 9 h 68"/>
                <a:gd name="T64" fmla="*/ 68 w 163"/>
                <a:gd name="T65" fmla="*/ 12 h 68"/>
                <a:gd name="T66" fmla="*/ 68 w 163"/>
                <a:gd name="T67" fmla="*/ 14 h 68"/>
                <a:gd name="T68" fmla="*/ 76 w 163"/>
                <a:gd name="T69" fmla="*/ 14 h 68"/>
                <a:gd name="T70" fmla="*/ 82 w 163"/>
                <a:gd name="T71" fmla="*/ 14 h 68"/>
                <a:gd name="T72" fmla="*/ 88 w 163"/>
                <a:gd name="T73" fmla="*/ 14 h 68"/>
                <a:gd name="T74" fmla="*/ 95 w 163"/>
                <a:gd name="T75" fmla="*/ 14 h 68"/>
                <a:gd name="T76" fmla="*/ 99 w 163"/>
                <a:gd name="T77" fmla="*/ 14 h 68"/>
                <a:gd name="T78" fmla="*/ 104 w 163"/>
                <a:gd name="T79" fmla="*/ 10 h 68"/>
                <a:gd name="T80" fmla="*/ 109 w 163"/>
                <a:gd name="T81" fmla="*/ 7 h 68"/>
                <a:gd name="T82" fmla="*/ 111 w 163"/>
                <a:gd name="T83" fmla="*/ 10 h 68"/>
                <a:gd name="T84" fmla="*/ 116 w 163"/>
                <a:gd name="T85" fmla="*/ 14 h 68"/>
                <a:gd name="T86" fmla="*/ 112 w 163"/>
                <a:gd name="T87" fmla="*/ 17 h 68"/>
                <a:gd name="T88" fmla="*/ 112 w 163"/>
                <a:gd name="T89" fmla="*/ 20 h 68"/>
                <a:gd name="T90" fmla="*/ 116 w 163"/>
                <a:gd name="T91" fmla="*/ 20 h 68"/>
                <a:gd name="T92" fmla="*/ 119 w 163"/>
                <a:gd name="T93" fmla="*/ 20 h 68"/>
                <a:gd name="T94" fmla="*/ 121 w 163"/>
                <a:gd name="T95" fmla="*/ 15 h 68"/>
                <a:gd name="T96" fmla="*/ 122 w 163"/>
                <a:gd name="T97" fmla="*/ 7 h 68"/>
                <a:gd name="T98" fmla="*/ 139 w 163"/>
                <a:gd name="T99" fmla="*/ 3 h 68"/>
                <a:gd name="T100" fmla="*/ 156 w 163"/>
                <a:gd name="T101" fmla="*/ 0 h 68"/>
                <a:gd name="T102" fmla="*/ 163 w 163"/>
                <a:gd name="T103" fmla="*/ 0 h 68"/>
                <a:gd name="T104" fmla="*/ 150 w 163"/>
                <a:gd name="T105" fmla="*/ 15 h 68"/>
                <a:gd name="T106" fmla="*/ 136 w 163"/>
                <a:gd name="T107" fmla="*/ 34 h 68"/>
                <a:gd name="T108" fmla="*/ 138 w 163"/>
                <a:gd name="T109" fmla="*/ 39 h 68"/>
                <a:gd name="T110" fmla="*/ 145 w 163"/>
                <a:gd name="T111" fmla="*/ 41 h 68"/>
                <a:gd name="T112" fmla="*/ 151 w 163"/>
                <a:gd name="T113" fmla="*/ 44 h 68"/>
                <a:gd name="T114" fmla="*/ 156 w 163"/>
                <a:gd name="T115" fmla="*/ 48 h 68"/>
                <a:gd name="T116" fmla="*/ 151 w 163"/>
                <a:gd name="T117" fmla="*/ 51 h 68"/>
                <a:gd name="T118" fmla="*/ 146 w 163"/>
                <a:gd name="T119" fmla="*/ 51 h 68"/>
                <a:gd name="T120" fmla="*/ 143 w 163"/>
                <a:gd name="T121" fmla="*/ 48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3"/>
                <a:gd name="T184" fmla="*/ 0 h 68"/>
                <a:gd name="T185" fmla="*/ 163 w 163"/>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3" h="68">
                  <a:moveTo>
                    <a:pt x="143" y="48"/>
                  </a:moveTo>
                  <a:lnTo>
                    <a:pt x="138" y="51"/>
                  </a:lnTo>
                  <a:lnTo>
                    <a:pt x="134" y="56"/>
                  </a:lnTo>
                  <a:lnTo>
                    <a:pt x="129" y="61"/>
                  </a:lnTo>
                  <a:lnTo>
                    <a:pt x="122" y="61"/>
                  </a:lnTo>
                  <a:lnTo>
                    <a:pt x="107" y="61"/>
                  </a:lnTo>
                  <a:lnTo>
                    <a:pt x="95" y="54"/>
                  </a:lnTo>
                  <a:lnTo>
                    <a:pt x="87" y="53"/>
                  </a:lnTo>
                  <a:lnTo>
                    <a:pt x="82" y="54"/>
                  </a:lnTo>
                  <a:lnTo>
                    <a:pt x="63" y="60"/>
                  </a:lnTo>
                  <a:lnTo>
                    <a:pt x="41" y="68"/>
                  </a:lnTo>
                  <a:lnTo>
                    <a:pt x="29" y="66"/>
                  </a:lnTo>
                  <a:lnTo>
                    <a:pt x="20" y="68"/>
                  </a:lnTo>
                  <a:lnTo>
                    <a:pt x="20" y="61"/>
                  </a:lnTo>
                  <a:lnTo>
                    <a:pt x="24" y="58"/>
                  </a:lnTo>
                  <a:lnTo>
                    <a:pt x="27" y="54"/>
                  </a:lnTo>
                  <a:lnTo>
                    <a:pt x="8" y="56"/>
                  </a:lnTo>
                  <a:lnTo>
                    <a:pt x="0" y="48"/>
                  </a:lnTo>
                  <a:lnTo>
                    <a:pt x="8" y="46"/>
                  </a:lnTo>
                  <a:lnTo>
                    <a:pt x="20" y="41"/>
                  </a:lnTo>
                  <a:lnTo>
                    <a:pt x="54" y="41"/>
                  </a:lnTo>
                  <a:lnTo>
                    <a:pt x="7" y="41"/>
                  </a:lnTo>
                  <a:lnTo>
                    <a:pt x="8" y="34"/>
                  </a:lnTo>
                  <a:lnTo>
                    <a:pt x="13" y="27"/>
                  </a:lnTo>
                  <a:lnTo>
                    <a:pt x="15" y="24"/>
                  </a:lnTo>
                  <a:lnTo>
                    <a:pt x="24" y="22"/>
                  </a:lnTo>
                  <a:lnTo>
                    <a:pt x="34" y="20"/>
                  </a:lnTo>
                  <a:lnTo>
                    <a:pt x="53" y="15"/>
                  </a:lnTo>
                  <a:lnTo>
                    <a:pt x="68" y="7"/>
                  </a:lnTo>
                  <a:lnTo>
                    <a:pt x="70" y="9"/>
                  </a:lnTo>
                  <a:lnTo>
                    <a:pt x="68" y="12"/>
                  </a:lnTo>
                  <a:lnTo>
                    <a:pt x="68" y="14"/>
                  </a:lnTo>
                  <a:lnTo>
                    <a:pt x="76" y="14"/>
                  </a:lnTo>
                  <a:lnTo>
                    <a:pt x="82" y="14"/>
                  </a:lnTo>
                  <a:lnTo>
                    <a:pt x="88" y="14"/>
                  </a:lnTo>
                  <a:lnTo>
                    <a:pt x="95" y="14"/>
                  </a:lnTo>
                  <a:lnTo>
                    <a:pt x="99" y="14"/>
                  </a:lnTo>
                  <a:lnTo>
                    <a:pt x="104" y="10"/>
                  </a:lnTo>
                  <a:lnTo>
                    <a:pt x="109" y="7"/>
                  </a:lnTo>
                  <a:lnTo>
                    <a:pt x="111" y="10"/>
                  </a:lnTo>
                  <a:lnTo>
                    <a:pt x="116" y="14"/>
                  </a:lnTo>
                  <a:lnTo>
                    <a:pt x="112" y="17"/>
                  </a:lnTo>
                  <a:lnTo>
                    <a:pt x="112" y="20"/>
                  </a:lnTo>
                  <a:lnTo>
                    <a:pt x="116" y="20"/>
                  </a:lnTo>
                  <a:lnTo>
                    <a:pt x="119" y="20"/>
                  </a:lnTo>
                  <a:lnTo>
                    <a:pt x="121" y="15"/>
                  </a:lnTo>
                  <a:lnTo>
                    <a:pt x="122" y="7"/>
                  </a:lnTo>
                  <a:lnTo>
                    <a:pt x="139" y="3"/>
                  </a:lnTo>
                  <a:lnTo>
                    <a:pt x="156" y="0"/>
                  </a:lnTo>
                  <a:lnTo>
                    <a:pt x="163" y="0"/>
                  </a:lnTo>
                  <a:lnTo>
                    <a:pt x="150" y="15"/>
                  </a:lnTo>
                  <a:lnTo>
                    <a:pt x="136" y="34"/>
                  </a:lnTo>
                  <a:lnTo>
                    <a:pt x="138" y="39"/>
                  </a:lnTo>
                  <a:lnTo>
                    <a:pt x="145" y="41"/>
                  </a:lnTo>
                  <a:lnTo>
                    <a:pt x="151" y="44"/>
                  </a:lnTo>
                  <a:lnTo>
                    <a:pt x="156" y="48"/>
                  </a:lnTo>
                  <a:lnTo>
                    <a:pt x="151" y="51"/>
                  </a:lnTo>
                  <a:lnTo>
                    <a:pt x="146" y="51"/>
                  </a:lnTo>
                  <a:lnTo>
                    <a:pt x="143" y="4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89" name="Freeform 337"/>
            <p:cNvSpPr>
              <a:spLocks/>
            </p:cNvSpPr>
            <p:nvPr/>
          </p:nvSpPr>
          <p:spPr bwMode="auto">
            <a:xfrm>
              <a:off x="1798" y="791"/>
              <a:ext cx="76" cy="29"/>
            </a:xfrm>
            <a:custGeom>
              <a:avLst/>
              <a:gdLst>
                <a:gd name="T0" fmla="*/ 0 w 75"/>
                <a:gd name="T1" fmla="*/ 21 h 28"/>
                <a:gd name="T2" fmla="*/ 5 w 75"/>
                <a:gd name="T3" fmla="*/ 22 h 28"/>
                <a:gd name="T4" fmla="*/ 10 w 75"/>
                <a:gd name="T5" fmla="*/ 22 h 28"/>
                <a:gd name="T6" fmla="*/ 13 w 75"/>
                <a:gd name="T7" fmla="*/ 28 h 28"/>
                <a:gd name="T8" fmla="*/ 20 w 75"/>
                <a:gd name="T9" fmla="*/ 28 h 28"/>
                <a:gd name="T10" fmla="*/ 29 w 75"/>
                <a:gd name="T11" fmla="*/ 21 h 28"/>
                <a:gd name="T12" fmla="*/ 37 w 75"/>
                <a:gd name="T13" fmla="*/ 17 h 28"/>
                <a:gd name="T14" fmla="*/ 41 w 75"/>
                <a:gd name="T15" fmla="*/ 14 h 28"/>
                <a:gd name="T16" fmla="*/ 46 w 75"/>
                <a:gd name="T17" fmla="*/ 17 h 28"/>
                <a:gd name="T18" fmla="*/ 47 w 75"/>
                <a:gd name="T19" fmla="*/ 21 h 28"/>
                <a:gd name="T20" fmla="*/ 61 w 75"/>
                <a:gd name="T21" fmla="*/ 12 h 28"/>
                <a:gd name="T22" fmla="*/ 75 w 75"/>
                <a:gd name="T23" fmla="*/ 7 h 28"/>
                <a:gd name="T24" fmla="*/ 75 w 75"/>
                <a:gd name="T25" fmla="*/ 4 h 28"/>
                <a:gd name="T26" fmla="*/ 75 w 75"/>
                <a:gd name="T27" fmla="*/ 0 h 28"/>
                <a:gd name="T28" fmla="*/ 37 w 75"/>
                <a:gd name="T29" fmla="*/ 11 h 28"/>
                <a:gd name="T30" fmla="*/ 0 w 75"/>
                <a:gd name="T31" fmla="*/ 21 h 28"/>
                <a:gd name="T32" fmla="*/ 1 w 75"/>
                <a:gd name="T33" fmla="*/ 21 h 28"/>
                <a:gd name="T34" fmla="*/ 0 w 75"/>
                <a:gd name="T35" fmla="*/ 2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28"/>
                <a:gd name="T56" fmla="*/ 75 w 75"/>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28">
                  <a:moveTo>
                    <a:pt x="0" y="21"/>
                  </a:moveTo>
                  <a:lnTo>
                    <a:pt x="5" y="22"/>
                  </a:lnTo>
                  <a:lnTo>
                    <a:pt x="10" y="22"/>
                  </a:lnTo>
                  <a:lnTo>
                    <a:pt x="13" y="28"/>
                  </a:lnTo>
                  <a:lnTo>
                    <a:pt x="20" y="28"/>
                  </a:lnTo>
                  <a:lnTo>
                    <a:pt x="29" y="21"/>
                  </a:lnTo>
                  <a:lnTo>
                    <a:pt x="37" y="17"/>
                  </a:lnTo>
                  <a:lnTo>
                    <a:pt x="41" y="14"/>
                  </a:lnTo>
                  <a:lnTo>
                    <a:pt x="46" y="17"/>
                  </a:lnTo>
                  <a:lnTo>
                    <a:pt x="47" y="21"/>
                  </a:lnTo>
                  <a:lnTo>
                    <a:pt x="61" y="12"/>
                  </a:lnTo>
                  <a:lnTo>
                    <a:pt x="75" y="7"/>
                  </a:lnTo>
                  <a:lnTo>
                    <a:pt x="75" y="4"/>
                  </a:lnTo>
                  <a:lnTo>
                    <a:pt x="75" y="0"/>
                  </a:lnTo>
                  <a:lnTo>
                    <a:pt x="37" y="11"/>
                  </a:lnTo>
                  <a:lnTo>
                    <a:pt x="0" y="21"/>
                  </a:lnTo>
                  <a:lnTo>
                    <a:pt x="1" y="21"/>
                  </a:lnTo>
                  <a:lnTo>
                    <a:pt x="0"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0" name="Freeform 338"/>
            <p:cNvSpPr>
              <a:spLocks/>
            </p:cNvSpPr>
            <p:nvPr/>
          </p:nvSpPr>
          <p:spPr bwMode="auto">
            <a:xfrm>
              <a:off x="1832" y="805"/>
              <a:ext cx="109" cy="27"/>
            </a:xfrm>
            <a:custGeom>
              <a:avLst/>
              <a:gdLst>
                <a:gd name="T0" fmla="*/ 27 w 109"/>
                <a:gd name="T1" fmla="*/ 27 h 27"/>
                <a:gd name="T2" fmla="*/ 27 w 109"/>
                <a:gd name="T3" fmla="*/ 24 h 27"/>
                <a:gd name="T4" fmla="*/ 27 w 109"/>
                <a:gd name="T5" fmla="*/ 20 h 27"/>
                <a:gd name="T6" fmla="*/ 29 w 109"/>
                <a:gd name="T7" fmla="*/ 20 h 27"/>
                <a:gd name="T8" fmla="*/ 34 w 109"/>
                <a:gd name="T9" fmla="*/ 20 h 27"/>
                <a:gd name="T10" fmla="*/ 17 w 109"/>
                <a:gd name="T11" fmla="*/ 17 h 27"/>
                <a:gd name="T12" fmla="*/ 0 w 109"/>
                <a:gd name="T13" fmla="*/ 14 h 27"/>
                <a:gd name="T14" fmla="*/ 10 w 109"/>
                <a:gd name="T15" fmla="*/ 8 h 27"/>
                <a:gd name="T16" fmla="*/ 30 w 109"/>
                <a:gd name="T17" fmla="*/ 3 h 27"/>
                <a:gd name="T18" fmla="*/ 47 w 109"/>
                <a:gd name="T19" fmla="*/ 0 h 27"/>
                <a:gd name="T20" fmla="*/ 49 w 109"/>
                <a:gd name="T21" fmla="*/ 3 h 27"/>
                <a:gd name="T22" fmla="*/ 54 w 109"/>
                <a:gd name="T23" fmla="*/ 7 h 27"/>
                <a:gd name="T24" fmla="*/ 56 w 109"/>
                <a:gd name="T25" fmla="*/ 12 h 27"/>
                <a:gd name="T26" fmla="*/ 61 w 109"/>
                <a:gd name="T27" fmla="*/ 14 h 27"/>
                <a:gd name="T28" fmla="*/ 78 w 109"/>
                <a:gd name="T29" fmla="*/ 8 h 27"/>
                <a:gd name="T30" fmla="*/ 88 w 109"/>
                <a:gd name="T31" fmla="*/ 0 h 27"/>
                <a:gd name="T32" fmla="*/ 95 w 109"/>
                <a:gd name="T33" fmla="*/ 0 h 27"/>
                <a:gd name="T34" fmla="*/ 95 w 109"/>
                <a:gd name="T35" fmla="*/ 7 h 27"/>
                <a:gd name="T36" fmla="*/ 102 w 109"/>
                <a:gd name="T37" fmla="*/ 8 h 27"/>
                <a:gd name="T38" fmla="*/ 109 w 109"/>
                <a:gd name="T39" fmla="*/ 7 h 27"/>
                <a:gd name="T40" fmla="*/ 104 w 109"/>
                <a:gd name="T41" fmla="*/ 14 h 27"/>
                <a:gd name="T42" fmla="*/ 95 w 109"/>
                <a:gd name="T43" fmla="*/ 19 h 27"/>
                <a:gd name="T44" fmla="*/ 88 w 109"/>
                <a:gd name="T45" fmla="*/ 20 h 27"/>
                <a:gd name="T46" fmla="*/ 81 w 109"/>
                <a:gd name="T47" fmla="*/ 20 h 27"/>
                <a:gd name="T48" fmla="*/ 78 w 109"/>
                <a:gd name="T49" fmla="*/ 19 h 27"/>
                <a:gd name="T50" fmla="*/ 75 w 109"/>
                <a:gd name="T51" fmla="*/ 20 h 27"/>
                <a:gd name="T52" fmla="*/ 51 w 109"/>
                <a:gd name="T53" fmla="*/ 22 h 27"/>
                <a:gd name="T54" fmla="*/ 27 w 109"/>
                <a:gd name="T55" fmla="*/ 27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27"/>
                <a:gd name="T86" fmla="*/ 109 w 109"/>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27">
                  <a:moveTo>
                    <a:pt x="27" y="27"/>
                  </a:moveTo>
                  <a:lnTo>
                    <a:pt x="27" y="24"/>
                  </a:lnTo>
                  <a:lnTo>
                    <a:pt x="27" y="20"/>
                  </a:lnTo>
                  <a:lnTo>
                    <a:pt x="29" y="20"/>
                  </a:lnTo>
                  <a:lnTo>
                    <a:pt x="34" y="20"/>
                  </a:lnTo>
                  <a:lnTo>
                    <a:pt x="17" y="17"/>
                  </a:lnTo>
                  <a:lnTo>
                    <a:pt x="0" y="14"/>
                  </a:lnTo>
                  <a:lnTo>
                    <a:pt x="10" y="8"/>
                  </a:lnTo>
                  <a:lnTo>
                    <a:pt x="30" y="3"/>
                  </a:lnTo>
                  <a:lnTo>
                    <a:pt x="47" y="0"/>
                  </a:lnTo>
                  <a:lnTo>
                    <a:pt x="49" y="3"/>
                  </a:lnTo>
                  <a:lnTo>
                    <a:pt x="54" y="7"/>
                  </a:lnTo>
                  <a:lnTo>
                    <a:pt x="56" y="12"/>
                  </a:lnTo>
                  <a:lnTo>
                    <a:pt x="61" y="14"/>
                  </a:lnTo>
                  <a:lnTo>
                    <a:pt x="78" y="8"/>
                  </a:lnTo>
                  <a:lnTo>
                    <a:pt x="88" y="0"/>
                  </a:lnTo>
                  <a:lnTo>
                    <a:pt x="95" y="0"/>
                  </a:lnTo>
                  <a:lnTo>
                    <a:pt x="95" y="7"/>
                  </a:lnTo>
                  <a:lnTo>
                    <a:pt x="102" y="8"/>
                  </a:lnTo>
                  <a:lnTo>
                    <a:pt x="109" y="7"/>
                  </a:lnTo>
                  <a:lnTo>
                    <a:pt x="104" y="14"/>
                  </a:lnTo>
                  <a:lnTo>
                    <a:pt x="95" y="19"/>
                  </a:lnTo>
                  <a:lnTo>
                    <a:pt x="88" y="20"/>
                  </a:lnTo>
                  <a:lnTo>
                    <a:pt x="81" y="20"/>
                  </a:lnTo>
                  <a:lnTo>
                    <a:pt x="78" y="19"/>
                  </a:lnTo>
                  <a:lnTo>
                    <a:pt x="75" y="20"/>
                  </a:lnTo>
                  <a:lnTo>
                    <a:pt x="51" y="22"/>
                  </a:lnTo>
                  <a:lnTo>
                    <a:pt x="27"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1" name="Freeform 339"/>
            <p:cNvSpPr>
              <a:spLocks/>
            </p:cNvSpPr>
            <p:nvPr/>
          </p:nvSpPr>
          <p:spPr bwMode="auto">
            <a:xfrm>
              <a:off x="1893" y="778"/>
              <a:ext cx="54" cy="19"/>
            </a:xfrm>
            <a:custGeom>
              <a:avLst/>
              <a:gdLst>
                <a:gd name="T0" fmla="*/ 14 w 54"/>
                <a:gd name="T1" fmla="*/ 20 h 20"/>
                <a:gd name="T2" fmla="*/ 7 w 54"/>
                <a:gd name="T3" fmla="*/ 17 h 20"/>
                <a:gd name="T4" fmla="*/ 0 w 54"/>
                <a:gd name="T5" fmla="*/ 13 h 20"/>
                <a:gd name="T6" fmla="*/ 17 w 54"/>
                <a:gd name="T7" fmla="*/ 10 h 20"/>
                <a:gd name="T8" fmla="*/ 27 w 54"/>
                <a:gd name="T9" fmla="*/ 7 h 20"/>
                <a:gd name="T10" fmla="*/ 34 w 54"/>
                <a:gd name="T11" fmla="*/ 5 h 20"/>
                <a:gd name="T12" fmla="*/ 41 w 54"/>
                <a:gd name="T13" fmla="*/ 0 h 20"/>
                <a:gd name="T14" fmla="*/ 49 w 54"/>
                <a:gd name="T15" fmla="*/ 3 h 20"/>
                <a:gd name="T16" fmla="*/ 54 w 54"/>
                <a:gd name="T17" fmla="*/ 7 h 20"/>
                <a:gd name="T18" fmla="*/ 49 w 54"/>
                <a:gd name="T19" fmla="*/ 10 h 20"/>
                <a:gd name="T20" fmla="*/ 41 w 54"/>
                <a:gd name="T21" fmla="*/ 13 h 20"/>
                <a:gd name="T22" fmla="*/ 37 w 54"/>
                <a:gd name="T23" fmla="*/ 15 h 20"/>
                <a:gd name="T24" fmla="*/ 31 w 54"/>
                <a:gd name="T25" fmla="*/ 18 h 20"/>
                <a:gd name="T26" fmla="*/ 27 w 54"/>
                <a:gd name="T27" fmla="*/ 20 h 20"/>
                <a:gd name="T28" fmla="*/ 24 w 54"/>
                <a:gd name="T29" fmla="*/ 17 h 20"/>
                <a:gd name="T30" fmla="*/ 17 w 54"/>
                <a:gd name="T31" fmla="*/ 17 h 20"/>
                <a:gd name="T32" fmla="*/ 14 w 54"/>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0"/>
                <a:gd name="T53" fmla="*/ 54 w 54"/>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0">
                  <a:moveTo>
                    <a:pt x="14" y="20"/>
                  </a:moveTo>
                  <a:lnTo>
                    <a:pt x="7" y="17"/>
                  </a:lnTo>
                  <a:lnTo>
                    <a:pt x="0" y="13"/>
                  </a:lnTo>
                  <a:lnTo>
                    <a:pt x="17" y="10"/>
                  </a:lnTo>
                  <a:lnTo>
                    <a:pt x="27" y="7"/>
                  </a:lnTo>
                  <a:lnTo>
                    <a:pt x="34" y="5"/>
                  </a:lnTo>
                  <a:lnTo>
                    <a:pt x="41" y="0"/>
                  </a:lnTo>
                  <a:lnTo>
                    <a:pt x="49" y="3"/>
                  </a:lnTo>
                  <a:lnTo>
                    <a:pt x="54" y="7"/>
                  </a:lnTo>
                  <a:lnTo>
                    <a:pt x="49" y="10"/>
                  </a:lnTo>
                  <a:lnTo>
                    <a:pt x="41" y="13"/>
                  </a:lnTo>
                  <a:lnTo>
                    <a:pt x="37" y="15"/>
                  </a:lnTo>
                  <a:lnTo>
                    <a:pt x="31" y="18"/>
                  </a:lnTo>
                  <a:lnTo>
                    <a:pt x="27" y="20"/>
                  </a:lnTo>
                  <a:lnTo>
                    <a:pt x="24" y="17"/>
                  </a:lnTo>
                  <a:lnTo>
                    <a:pt x="17" y="17"/>
                  </a:lnTo>
                  <a:lnTo>
                    <a:pt x="14"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2" name="Freeform 340"/>
            <p:cNvSpPr>
              <a:spLocks/>
            </p:cNvSpPr>
            <p:nvPr/>
          </p:nvSpPr>
          <p:spPr bwMode="auto">
            <a:xfrm>
              <a:off x="1932" y="832"/>
              <a:ext cx="56" cy="34"/>
            </a:xfrm>
            <a:custGeom>
              <a:avLst/>
              <a:gdLst>
                <a:gd name="T0" fmla="*/ 56 w 56"/>
                <a:gd name="T1" fmla="*/ 7 h 34"/>
                <a:gd name="T2" fmla="*/ 51 w 56"/>
                <a:gd name="T3" fmla="*/ 10 h 34"/>
                <a:gd name="T4" fmla="*/ 50 w 56"/>
                <a:gd name="T5" fmla="*/ 14 h 34"/>
                <a:gd name="T6" fmla="*/ 50 w 56"/>
                <a:gd name="T7" fmla="*/ 17 h 34"/>
                <a:gd name="T8" fmla="*/ 50 w 56"/>
                <a:gd name="T9" fmla="*/ 21 h 34"/>
                <a:gd name="T10" fmla="*/ 44 w 56"/>
                <a:gd name="T11" fmla="*/ 26 h 34"/>
                <a:gd name="T12" fmla="*/ 36 w 56"/>
                <a:gd name="T13" fmla="*/ 27 h 34"/>
                <a:gd name="T14" fmla="*/ 33 w 56"/>
                <a:gd name="T15" fmla="*/ 33 h 34"/>
                <a:gd name="T16" fmla="*/ 27 w 56"/>
                <a:gd name="T17" fmla="*/ 33 h 34"/>
                <a:gd name="T18" fmla="*/ 22 w 56"/>
                <a:gd name="T19" fmla="*/ 34 h 34"/>
                <a:gd name="T20" fmla="*/ 15 w 56"/>
                <a:gd name="T21" fmla="*/ 34 h 34"/>
                <a:gd name="T22" fmla="*/ 12 w 56"/>
                <a:gd name="T23" fmla="*/ 29 h 34"/>
                <a:gd name="T24" fmla="*/ 7 w 56"/>
                <a:gd name="T25" fmla="*/ 27 h 34"/>
                <a:gd name="T26" fmla="*/ 2 w 56"/>
                <a:gd name="T27" fmla="*/ 26 h 34"/>
                <a:gd name="T28" fmla="*/ 2 w 56"/>
                <a:gd name="T29" fmla="*/ 21 h 34"/>
                <a:gd name="T30" fmla="*/ 0 w 56"/>
                <a:gd name="T31" fmla="*/ 17 h 34"/>
                <a:gd name="T32" fmla="*/ 2 w 56"/>
                <a:gd name="T33" fmla="*/ 14 h 34"/>
                <a:gd name="T34" fmla="*/ 10 w 56"/>
                <a:gd name="T35" fmla="*/ 17 h 34"/>
                <a:gd name="T36" fmla="*/ 15 w 56"/>
                <a:gd name="T37" fmla="*/ 21 h 34"/>
                <a:gd name="T38" fmla="*/ 22 w 56"/>
                <a:gd name="T39" fmla="*/ 19 h 34"/>
                <a:gd name="T40" fmla="*/ 22 w 56"/>
                <a:gd name="T41" fmla="*/ 14 h 34"/>
                <a:gd name="T42" fmla="*/ 24 w 56"/>
                <a:gd name="T43" fmla="*/ 12 h 34"/>
                <a:gd name="T44" fmla="*/ 22 w 56"/>
                <a:gd name="T45" fmla="*/ 7 h 34"/>
                <a:gd name="T46" fmla="*/ 39 w 56"/>
                <a:gd name="T47" fmla="*/ 5 h 34"/>
                <a:gd name="T48" fmla="*/ 56 w 56"/>
                <a:gd name="T49" fmla="*/ 0 h 34"/>
                <a:gd name="T50" fmla="*/ 56 w 56"/>
                <a:gd name="T51" fmla="*/ 7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34"/>
                <a:gd name="T80" fmla="*/ 56 w 56"/>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34">
                  <a:moveTo>
                    <a:pt x="56" y="7"/>
                  </a:moveTo>
                  <a:lnTo>
                    <a:pt x="51" y="10"/>
                  </a:lnTo>
                  <a:lnTo>
                    <a:pt x="50" y="14"/>
                  </a:lnTo>
                  <a:lnTo>
                    <a:pt x="50" y="17"/>
                  </a:lnTo>
                  <a:lnTo>
                    <a:pt x="50" y="21"/>
                  </a:lnTo>
                  <a:lnTo>
                    <a:pt x="44" y="26"/>
                  </a:lnTo>
                  <a:lnTo>
                    <a:pt x="36" y="27"/>
                  </a:lnTo>
                  <a:lnTo>
                    <a:pt x="33" y="33"/>
                  </a:lnTo>
                  <a:lnTo>
                    <a:pt x="27" y="33"/>
                  </a:lnTo>
                  <a:lnTo>
                    <a:pt x="22" y="34"/>
                  </a:lnTo>
                  <a:lnTo>
                    <a:pt x="15" y="34"/>
                  </a:lnTo>
                  <a:lnTo>
                    <a:pt x="12" y="29"/>
                  </a:lnTo>
                  <a:lnTo>
                    <a:pt x="7" y="27"/>
                  </a:lnTo>
                  <a:lnTo>
                    <a:pt x="2" y="26"/>
                  </a:lnTo>
                  <a:lnTo>
                    <a:pt x="2" y="21"/>
                  </a:lnTo>
                  <a:lnTo>
                    <a:pt x="0" y="17"/>
                  </a:lnTo>
                  <a:lnTo>
                    <a:pt x="2" y="14"/>
                  </a:lnTo>
                  <a:lnTo>
                    <a:pt x="10" y="17"/>
                  </a:lnTo>
                  <a:lnTo>
                    <a:pt x="15" y="21"/>
                  </a:lnTo>
                  <a:lnTo>
                    <a:pt x="22" y="19"/>
                  </a:lnTo>
                  <a:lnTo>
                    <a:pt x="22" y="14"/>
                  </a:lnTo>
                  <a:lnTo>
                    <a:pt x="24" y="12"/>
                  </a:lnTo>
                  <a:lnTo>
                    <a:pt x="22" y="7"/>
                  </a:lnTo>
                  <a:lnTo>
                    <a:pt x="39" y="5"/>
                  </a:lnTo>
                  <a:lnTo>
                    <a:pt x="56" y="0"/>
                  </a:lnTo>
                  <a:lnTo>
                    <a:pt x="56"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3" name="Freeform 341"/>
            <p:cNvSpPr>
              <a:spLocks/>
            </p:cNvSpPr>
            <p:nvPr/>
          </p:nvSpPr>
          <p:spPr bwMode="auto">
            <a:xfrm>
              <a:off x="1920" y="887"/>
              <a:ext cx="34" cy="20"/>
            </a:xfrm>
            <a:custGeom>
              <a:avLst/>
              <a:gdLst>
                <a:gd name="T0" fmla="*/ 14 w 34"/>
                <a:gd name="T1" fmla="*/ 20 h 20"/>
                <a:gd name="T2" fmla="*/ 9 w 34"/>
                <a:gd name="T3" fmla="*/ 17 h 20"/>
                <a:gd name="T4" fmla="*/ 4 w 34"/>
                <a:gd name="T5" fmla="*/ 15 h 20"/>
                <a:gd name="T6" fmla="*/ 0 w 34"/>
                <a:gd name="T7" fmla="*/ 13 h 20"/>
                <a:gd name="T8" fmla="*/ 5 w 34"/>
                <a:gd name="T9" fmla="*/ 6 h 20"/>
                <a:gd name="T10" fmla="*/ 14 w 34"/>
                <a:gd name="T11" fmla="*/ 3 h 20"/>
                <a:gd name="T12" fmla="*/ 21 w 34"/>
                <a:gd name="T13" fmla="*/ 0 h 20"/>
                <a:gd name="T14" fmla="*/ 26 w 34"/>
                <a:gd name="T15" fmla="*/ 5 h 20"/>
                <a:gd name="T16" fmla="*/ 34 w 34"/>
                <a:gd name="T17" fmla="*/ 6 h 20"/>
                <a:gd name="T18" fmla="*/ 33 w 34"/>
                <a:gd name="T19" fmla="*/ 10 h 20"/>
                <a:gd name="T20" fmla="*/ 34 w 34"/>
                <a:gd name="T21" fmla="*/ 13 h 20"/>
                <a:gd name="T22" fmla="*/ 24 w 34"/>
                <a:gd name="T23" fmla="*/ 17 h 20"/>
                <a:gd name="T24" fmla="*/ 14 w 34"/>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0"/>
                <a:gd name="T41" fmla="*/ 34 w 34"/>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0">
                  <a:moveTo>
                    <a:pt x="14" y="20"/>
                  </a:moveTo>
                  <a:lnTo>
                    <a:pt x="9" y="17"/>
                  </a:lnTo>
                  <a:lnTo>
                    <a:pt x="4" y="15"/>
                  </a:lnTo>
                  <a:lnTo>
                    <a:pt x="0" y="13"/>
                  </a:lnTo>
                  <a:lnTo>
                    <a:pt x="5" y="6"/>
                  </a:lnTo>
                  <a:lnTo>
                    <a:pt x="14" y="3"/>
                  </a:lnTo>
                  <a:lnTo>
                    <a:pt x="21" y="0"/>
                  </a:lnTo>
                  <a:lnTo>
                    <a:pt x="26" y="5"/>
                  </a:lnTo>
                  <a:lnTo>
                    <a:pt x="34" y="6"/>
                  </a:lnTo>
                  <a:lnTo>
                    <a:pt x="33" y="10"/>
                  </a:lnTo>
                  <a:lnTo>
                    <a:pt x="34" y="13"/>
                  </a:lnTo>
                  <a:lnTo>
                    <a:pt x="24" y="17"/>
                  </a:lnTo>
                  <a:lnTo>
                    <a:pt x="14"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4" name="Freeform 342"/>
            <p:cNvSpPr>
              <a:spLocks/>
            </p:cNvSpPr>
            <p:nvPr/>
          </p:nvSpPr>
          <p:spPr bwMode="auto">
            <a:xfrm>
              <a:off x="1988" y="941"/>
              <a:ext cx="68" cy="34"/>
            </a:xfrm>
            <a:custGeom>
              <a:avLst/>
              <a:gdLst>
                <a:gd name="T0" fmla="*/ 48 w 68"/>
                <a:gd name="T1" fmla="*/ 34 h 34"/>
                <a:gd name="T2" fmla="*/ 45 w 68"/>
                <a:gd name="T3" fmla="*/ 26 h 34"/>
                <a:gd name="T4" fmla="*/ 41 w 68"/>
                <a:gd name="T5" fmla="*/ 21 h 34"/>
                <a:gd name="T6" fmla="*/ 24 w 68"/>
                <a:gd name="T7" fmla="*/ 29 h 34"/>
                <a:gd name="T8" fmla="*/ 7 w 68"/>
                <a:gd name="T9" fmla="*/ 34 h 34"/>
                <a:gd name="T10" fmla="*/ 11 w 68"/>
                <a:gd name="T11" fmla="*/ 32 h 34"/>
                <a:gd name="T12" fmla="*/ 14 w 68"/>
                <a:gd name="T13" fmla="*/ 34 h 34"/>
                <a:gd name="T14" fmla="*/ 5 w 68"/>
                <a:gd name="T15" fmla="*/ 29 h 34"/>
                <a:gd name="T16" fmla="*/ 0 w 68"/>
                <a:gd name="T17" fmla="*/ 27 h 34"/>
                <a:gd name="T18" fmla="*/ 19 w 68"/>
                <a:gd name="T19" fmla="*/ 12 h 34"/>
                <a:gd name="T20" fmla="*/ 41 w 68"/>
                <a:gd name="T21" fmla="*/ 0 h 34"/>
                <a:gd name="T22" fmla="*/ 48 w 68"/>
                <a:gd name="T23" fmla="*/ 10 h 34"/>
                <a:gd name="T24" fmla="*/ 62 w 68"/>
                <a:gd name="T25" fmla="*/ 21 h 34"/>
                <a:gd name="T26" fmla="*/ 58 w 68"/>
                <a:gd name="T27" fmla="*/ 21 h 34"/>
                <a:gd name="T28" fmla="*/ 55 w 68"/>
                <a:gd name="T29" fmla="*/ 21 h 34"/>
                <a:gd name="T30" fmla="*/ 62 w 68"/>
                <a:gd name="T31" fmla="*/ 24 h 34"/>
                <a:gd name="T32" fmla="*/ 68 w 68"/>
                <a:gd name="T33" fmla="*/ 27 h 34"/>
                <a:gd name="T34" fmla="*/ 62 w 68"/>
                <a:gd name="T35" fmla="*/ 31 h 34"/>
                <a:gd name="T36" fmla="*/ 55 w 68"/>
                <a:gd name="T37" fmla="*/ 34 h 34"/>
                <a:gd name="T38" fmla="*/ 50 w 68"/>
                <a:gd name="T39" fmla="*/ 31 h 34"/>
                <a:gd name="T40" fmla="*/ 50 w 68"/>
                <a:gd name="T41" fmla="*/ 31 h 34"/>
                <a:gd name="T42" fmla="*/ 48 w 68"/>
                <a:gd name="T43" fmla="*/ 3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34"/>
                <a:gd name="T68" fmla="*/ 68 w 6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34">
                  <a:moveTo>
                    <a:pt x="48" y="34"/>
                  </a:moveTo>
                  <a:lnTo>
                    <a:pt x="45" y="26"/>
                  </a:lnTo>
                  <a:lnTo>
                    <a:pt x="41" y="21"/>
                  </a:lnTo>
                  <a:lnTo>
                    <a:pt x="24" y="29"/>
                  </a:lnTo>
                  <a:lnTo>
                    <a:pt x="7" y="34"/>
                  </a:lnTo>
                  <a:lnTo>
                    <a:pt x="11" y="32"/>
                  </a:lnTo>
                  <a:lnTo>
                    <a:pt x="14" y="34"/>
                  </a:lnTo>
                  <a:lnTo>
                    <a:pt x="5" y="29"/>
                  </a:lnTo>
                  <a:lnTo>
                    <a:pt x="0" y="27"/>
                  </a:lnTo>
                  <a:lnTo>
                    <a:pt x="19" y="12"/>
                  </a:lnTo>
                  <a:lnTo>
                    <a:pt x="41" y="0"/>
                  </a:lnTo>
                  <a:lnTo>
                    <a:pt x="48" y="10"/>
                  </a:lnTo>
                  <a:lnTo>
                    <a:pt x="62" y="21"/>
                  </a:lnTo>
                  <a:lnTo>
                    <a:pt x="58" y="21"/>
                  </a:lnTo>
                  <a:lnTo>
                    <a:pt x="55" y="21"/>
                  </a:lnTo>
                  <a:lnTo>
                    <a:pt x="62" y="24"/>
                  </a:lnTo>
                  <a:lnTo>
                    <a:pt x="68" y="27"/>
                  </a:lnTo>
                  <a:lnTo>
                    <a:pt x="62" y="31"/>
                  </a:lnTo>
                  <a:lnTo>
                    <a:pt x="55" y="34"/>
                  </a:lnTo>
                  <a:lnTo>
                    <a:pt x="50" y="31"/>
                  </a:lnTo>
                  <a:lnTo>
                    <a:pt x="48"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5" name="Freeform 343"/>
            <p:cNvSpPr>
              <a:spLocks/>
            </p:cNvSpPr>
            <p:nvPr/>
          </p:nvSpPr>
          <p:spPr bwMode="auto">
            <a:xfrm>
              <a:off x="1961" y="805"/>
              <a:ext cx="61" cy="20"/>
            </a:xfrm>
            <a:custGeom>
              <a:avLst/>
              <a:gdLst>
                <a:gd name="T0" fmla="*/ 14 w 61"/>
                <a:gd name="T1" fmla="*/ 0 h 20"/>
                <a:gd name="T2" fmla="*/ 15 w 61"/>
                <a:gd name="T3" fmla="*/ 5 h 20"/>
                <a:gd name="T4" fmla="*/ 21 w 61"/>
                <a:gd name="T5" fmla="*/ 7 h 20"/>
                <a:gd name="T6" fmla="*/ 21 w 61"/>
                <a:gd name="T7" fmla="*/ 3 h 20"/>
                <a:gd name="T8" fmla="*/ 21 w 61"/>
                <a:gd name="T9" fmla="*/ 0 h 20"/>
                <a:gd name="T10" fmla="*/ 29 w 61"/>
                <a:gd name="T11" fmla="*/ 3 h 20"/>
                <a:gd name="T12" fmla="*/ 34 w 61"/>
                <a:gd name="T13" fmla="*/ 7 h 20"/>
                <a:gd name="T14" fmla="*/ 36 w 61"/>
                <a:gd name="T15" fmla="*/ 2 h 20"/>
                <a:gd name="T16" fmla="*/ 41 w 61"/>
                <a:gd name="T17" fmla="*/ 0 h 20"/>
                <a:gd name="T18" fmla="*/ 48 w 61"/>
                <a:gd name="T19" fmla="*/ 0 h 20"/>
                <a:gd name="T20" fmla="*/ 55 w 61"/>
                <a:gd name="T21" fmla="*/ 0 h 20"/>
                <a:gd name="T22" fmla="*/ 56 w 61"/>
                <a:gd name="T23" fmla="*/ 2 h 20"/>
                <a:gd name="T24" fmla="*/ 61 w 61"/>
                <a:gd name="T25" fmla="*/ 7 h 20"/>
                <a:gd name="T26" fmla="*/ 48 w 61"/>
                <a:gd name="T27" fmla="*/ 14 h 20"/>
                <a:gd name="T28" fmla="*/ 34 w 61"/>
                <a:gd name="T29" fmla="*/ 14 h 20"/>
                <a:gd name="T30" fmla="*/ 31 w 61"/>
                <a:gd name="T31" fmla="*/ 17 h 20"/>
                <a:gd name="T32" fmla="*/ 27 w 61"/>
                <a:gd name="T33" fmla="*/ 20 h 20"/>
                <a:gd name="T34" fmla="*/ 19 w 61"/>
                <a:gd name="T35" fmla="*/ 17 h 20"/>
                <a:gd name="T36" fmla="*/ 21 w 61"/>
                <a:gd name="T37" fmla="*/ 14 h 20"/>
                <a:gd name="T38" fmla="*/ 12 w 61"/>
                <a:gd name="T39" fmla="*/ 12 h 20"/>
                <a:gd name="T40" fmla="*/ 7 w 61"/>
                <a:gd name="T41" fmla="*/ 14 h 20"/>
                <a:gd name="T42" fmla="*/ 4 w 61"/>
                <a:gd name="T43" fmla="*/ 10 h 20"/>
                <a:gd name="T44" fmla="*/ 0 w 61"/>
                <a:gd name="T45" fmla="*/ 7 h 20"/>
                <a:gd name="T46" fmla="*/ 4 w 61"/>
                <a:gd name="T47" fmla="*/ 0 h 20"/>
                <a:gd name="T48" fmla="*/ 7 w 61"/>
                <a:gd name="T49" fmla="*/ 0 h 20"/>
                <a:gd name="T50" fmla="*/ 12 w 61"/>
                <a:gd name="T51" fmla="*/ 2 h 20"/>
                <a:gd name="T52" fmla="*/ 14 w 61"/>
                <a:gd name="T53" fmla="*/ 7 h 20"/>
                <a:gd name="T54" fmla="*/ 14 w 61"/>
                <a:gd name="T55" fmla="*/ 0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20"/>
                <a:gd name="T86" fmla="*/ 61 w 61"/>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20">
                  <a:moveTo>
                    <a:pt x="14" y="0"/>
                  </a:moveTo>
                  <a:lnTo>
                    <a:pt x="15" y="5"/>
                  </a:lnTo>
                  <a:lnTo>
                    <a:pt x="21" y="7"/>
                  </a:lnTo>
                  <a:lnTo>
                    <a:pt x="21" y="3"/>
                  </a:lnTo>
                  <a:lnTo>
                    <a:pt x="21" y="0"/>
                  </a:lnTo>
                  <a:lnTo>
                    <a:pt x="29" y="3"/>
                  </a:lnTo>
                  <a:lnTo>
                    <a:pt x="34" y="7"/>
                  </a:lnTo>
                  <a:lnTo>
                    <a:pt x="36" y="2"/>
                  </a:lnTo>
                  <a:lnTo>
                    <a:pt x="41" y="0"/>
                  </a:lnTo>
                  <a:lnTo>
                    <a:pt x="48" y="0"/>
                  </a:lnTo>
                  <a:lnTo>
                    <a:pt x="55" y="0"/>
                  </a:lnTo>
                  <a:lnTo>
                    <a:pt x="56" y="2"/>
                  </a:lnTo>
                  <a:lnTo>
                    <a:pt x="61" y="7"/>
                  </a:lnTo>
                  <a:lnTo>
                    <a:pt x="48" y="14"/>
                  </a:lnTo>
                  <a:lnTo>
                    <a:pt x="34" y="14"/>
                  </a:lnTo>
                  <a:lnTo>
                    <a:pt x="31" y="17"/>
                  </a:lnTo>
                  <a:lnTo>
                    <a:pt x="27" y="20"/>
                  </a:lnTo>
                  <a:lnTo>
                    <a:pt x="19" y="17"/>
                  </a:lnTo>
                  <a:lnTo>
                    <a:pt x="21" y="14"/>
                  </a:lnTo>
                  <a:lnTo>
                    <a:pt x="12" y="12"/>
                  </a:lnTo>
                  <a:lnTo>
                    <a:pt x="7" y="14"/>
                  </a:lnTo>
                  <a:lnTo>
                    <a:pt x="4" y="10"/>
                  </a:lnTo>
                  <a:lnTo>
                    <a:pt x="0" y="7"/>
                  </a:lnTo>
                  <a:lnTo>
                    <a:pt x="4" y="0"/>
                  </a:lnTo>
                  <a:lnTo>
                    <a:pt x="7" y="0"/>
                  </a:lnTo>
                  <a:lnTo>
                    <a:pt x="12" y="2"/>
                  </a:lnTo>
                  <a:lnTo>
                    <a:pt x="14" y="7"/>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6" name="Freeform 344"/>
            <p:cNvSpPr>
              <a:spLocks/>
            </p:cNvSpPr>
            <p:nvPr/>
          </p:nvSpPr>
          <p:spPr bwMode="auto">
            <a:xfrm>
              <a:off x="2036" y="798"/>
              <a:ext cx="136" cy="34"/>
            </a:xfrm>
            <a:custGeom>
              <a:avLst/>
              <a:gdLst>
                <a:gd name="T0" fmla="*/ 20 w 136"/>
                <a:gd name="T1" fmla="*/ 21 h 34"/>
                <a:gd name="T2" fmla="*/ 26 w 136"/>
                <a:gd name="T3" fmla="*/ 17 h 34"/>
                <a:gd name="T4" fmla="*/ 27 w 136"/>
                <a:gd name="T5" fmla="*/ 14 h 34"/>
                <a:gd name="T6" fmla="*/ 22 w 136"/>
                <a:gd name="T7" fmla="*/ 12 h 34"/>
                <a:gd name="T8" fmla="*/ 17 w 136"/>
                <a:gd name="T9" fmla="*/ 12 h 34"/>
                <a:gd name="T10" fmla="*/ 7 w 136"/>
                <a:gd name="T11" fmla="*/ 14 h 34"/>
                <a:gd name="T12" fmla="*/ 2 w 136"/>
                <a:gd name="T13" fmla="*/ 10 h 34"/>
                <a:gd name="T14" fmla="*/ 0 w 136"/>
                <a:gd name="T15" fmla="*/ 7 h 34"/>
                <a:gd name="T16" fmla="*/ 5 w 136"/>
                <a:gd name="T17" fmla="*/ 4 h 34"/>
                <a:gd name="T18" fmla="*/ 14 w 136"/>
                <a:gd name="T19" fmla="*/ 0 h 34"/>
                <a:gd name="T20" fmla="*/ 22 w 136"/>
                <a:gd name="T21" fmla="*/ 2 h 34"/>
                <a:gd name="T22" fmla="*/ 27 w 136"/>
                <a:gd name="T23" fmla="*/ 5 h 34"/>
                <a:gd name="T24" fmla="*/ 34 w 136"/>
                <a:gd name="T25" fmla="*/ 7 h 34"/>
                <a:gd name="T26" fmla="*/ 41 w 136"/>
                <a:gd name="T27" fmla="*/ 9 h 34"/>
                <a:gd name="T28" fmla="*/ 48 w 136"/>
                <a:gd name="T29" fmla="*/ 7 h 34"/>
                <a:gd name="T30" fmla="*/ 49 w 136"/>
                <a:gd name="T31" fmla="*/ 7 h 34"/>
                <a:gd name="T32" fmla="*/ 54 w 136"/>
                <a:gd name="T33" fmla="*/ 7 h 34"/>
                <a:gd name="T34" fmla="*/ 51 w 136"/>
                <a:gd name="T35" fmla="*/ 9 h 34"/>
                <a:gd name="T36" fmla="*/ 48 w 136"/>
                <a:gd name="T37" fmla="*/ 14 h 34"/>
                <a:gd name="T38" fmla="*/ 51 w 136"/>
                <a:gd name="T39" fmla="*/ 17 h 34"/>
                <a:gd name="T40" fmla="*/ 58 w 136"/>
                <a:gd name="T41" fmla="*/ 19 h 34"/>
                <a:gd name="T42" fmla="*/ 68 w 136"/>
                <a:gd name="T43" fmla="*/ 21 h 34"/>
                <a:gd name="T44" fmla="*/ 89 w 136"/>
                <a:gd name="T45" fmla="*/ 17 h 34"/>
                <a:gd name="T46" fmla="*/ 109 w 136"/>
                <a:gd name="T47" fmla="*/ 14 h 34"/>
                <a:gd name="T48" fmla="*/ 124 w 136"/>
                <a:gd name="T49" fmla="*/ 15 h 34"/>
                <a:gd name="T50" fmla="*/ 136 w 136"/>
                <a:gd name="T51" fmla="*/ 21 h 34"/>
                <a:gd name="T52" fmla="*/ 131 w 136"/>
                <a:gd name="T53" fmla="*/ 27 h 34"/>
                <a:gd name="T54" fmla="*/ 124 w 136"/>
                <a:gd name="T55" fmla="*/ 33 h 34"/>
                <a:gd name="T56" fmla="*/ 116 w 136"/>
                <a:gd name="T57" fmla="*/ 34 h 34"/>
                <a:gd name="T58" fmla="*/ 102 w 136"/>
                <a:gd name="T59" fmla="*/ 31 h 34"/>
                <a:gd name="T60" fmla="*/ 89 w 136"/>
                <a:gd name="T61" fmla="*/ 27 h 34"/>
                <a:gd name="T62" fmla="*/ 78 w 136"/>
                <a:gd name="T63" fmla="*/ 27 h 34"/>
                <a:gd name="T64" fmla="*/ 68 w 136"/>
                <a:gd name="T65" fmla="*/ 27 h 34"/>
                <a:gd name="T66" fmla="*/ 61 w 136"/>
                <a:gd name="T67" fmla="*/ 27 h 34"/>
                <a:gd name="T68" fmla="*/ 56 w 136"/>
                <a:gd name="T69" fmla="*/ 31 h 34"/>
                <a:gd name="T70" fmla="*/ 48 w 136"/>
                <a:gd name="T71" fmla="*/ 34 h 34"/>
                <a:gd name="T72" fmla="*/ 34 w 136"/>
                <a:gd name="T73" fmla="*/ 31 h 34"/>
                <a:gd name="T74" fmla="*/ 20 w 136"/>
                <a:gd name="T75" fmla="*/ 34 h 34"/>
                <a:gd name="T76" fmla="*/ 20 w 136"/>
                <a:gd name="T77" fmla="*/ 24 h 34"/>
                <a:gd name="T78" fmla="*/ 24 w 136"/>
                <a:gd name="T79" fmla="*/ 19 h 34"/>
                <a:gd name="T80" fmla="*/ 27 w 136"/>
                <a:gd name="T81" fmla="*/ 14 h 34"/>
                <a:gd name="T82" fmla="*/ 20 w 136"/>
                <a:gd name="T83" fmla="*/ 2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
                <a:gd name="T128" fmla="*/ 136 w 136"/>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
                  <a:moveTo>
                    <a:pt x="20" y="21"/>
                  </a:moveTo>
                  <a:lnTo>
                    <a:pt x="26" y="17"/>
                  </a:lnTo>
                  <a:lnTo>
                    <a:pt x="27" y="14"/>
                  </a:lnTo>
                  <a:lnTo>
                    <a:pt x="22" y="12"/>
                  </a:lnTo>
                  <a:lnTo>
                    <a:pt x="17" y="12"/>
                  </a:lnTo>
                  <a:lnTo>
                    <a:pt x="7" y="14"/>
                  </a:lnTo>
                  <a:lnTo>
                    <a:pt x="2" y="10"/>
                  </a:lnTo>
                  <a:lnTo>
                    <a:pt x="0" y="7"/>
                  </a:lnTo>
                  <a:lnTo>
                    <a:pt x="5" y="4"/>
                  </a:lnTo>
                  <a:lnTo>
                    <a:pt x="14" y="0"/>
                  </a:lnTo>
                  <a:lnTo>
                    <a:pt x="22" y="2"/>
                  </a:lnTo>
                  <a:lnTo>
                    <a:pt x="27" y="5"/>
                  </a:lnTo>
                  <a:lnTo>
                    <a:pt x="34" y="7"/>
                  </a:lnTo>
                  <a:lnTo>
                    <a:pt x="41" y="9"/>
                  </a:lnTo>
                  <a:lnTo>
                    <a:pt x="48" y="7"/>
                  </a:lnTo>
                  <a:lnTo>
                    <a:pt x="49" y="7"/>
                  </a:lnTo>
                  <a:lnTo>
                    <a:pt x="54" y="7"/>
                  </a:lnTo>
                  <a:lnTo>
                    <a:pt x="51" y="9"/>
                  </a:lnTo>
                  <a:lnTo>
                    <a:pt x="48" y="14"/>
                  </a:lnTo>
                  <a:lnTo>
                    <a:pt x="51" y="17"/>
                  </a:lnTo>
                  <a:lnTo>
                    <a:pt x="58" y="19"/>
                  </a:lnTo>
                  <a:lnTo>
                    <a:pt x="68" y="21"/>
                  </a:lnTo>
                  <a:lnTo>
                    <a:pt x="89" y="17"/>
                  </a:lnTo>
                  <a:lnTo>
                    <a:pt x="109" y="14"/>
                  </a:lnTo>
                  <a:lnTo>
                    <a:pt x="124" y="15"/>
                  </a:lnTo>
                  <a:lnTo>
                    <a:pt x="136" y="21"/>
                  </a:lnTo>
                  <a:lnTo>
                    <a:pt x="131" y="27"/>
                  </a:lnTo>
                  <a:lnTo>
                    <a:pt x="124" y="33"/>
                  </a:lnTo>
                  <a:lnTo>
                    <a:pt x="116" y="34"/>
                  </a:lnTo>
                  <a:lnTo>
                    <a:pt x="102" y="31"/>
                  </a:lnTo>
                  <a:lnTo>
                    <a:pt x="89" y="27"/>
                  </a:lnTo>
                  <a:lnTo>
                    <a:pt x="78" y="27"/>
                  </a:lnTo>
                  <a:lnTo>
                    <a:pt x="68" y="27"/>
                  </a:lnTo>
                  <a:lnTo>
                    <a:pt x="61" y="27"/>
                  </a:lnTo>
                  <a:lnTo>
                    <a:pt x="56" y="31"/>
                  </a:lnTo>
                  <a:lnTo>
                    <a:pt x="48" y="34"/>
                  </a:lnTo>
                  <a:lnTo>
                    <a:pt x="34" y="31"/>
                  </a:lnTo>
                  <a:lnTo>
                    <a:pt x="20" y="34"/>
                  </a:lnTo>
                  <a:lnTo>
                    <a:pt x="20" y="24"/>
                  </a:lnTo>
                  <a:lnTo>
                    <a:pt x="24" y="19"/>
                  </a:lnTo>
                  <a:lnTo>
                    <a:pt x="27" y="14"/>
                  </a:lnTo>
                  <a:lnTo>
                    <a:pt x="20"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7" name="Freeform 345"/>
            <p:cNvSpPr>
              <a:spLocks/>
            </p:cNvSpPr>
            <p:nvPr/>
          </p:nvSpPr>
          <p:spPr bwMode="auto">
            <a:xfrm>
              <a:off x="2016" y="819"/>
              <a:ext cx="27" cy="8"/>
            </a:xfrm>
            <a:custGeom>
              <a:avLst/>
              <a:gdLst>
                <a:gd name="T0" fmla="*/ 27 w 27"/>
                <a:gd name="T1" fmla="*/ 6 h 8"/>
                <a:gd name="T2" fmla="*/ 23 w 27"/>
                <a:gd name="T3" fmla="*/ 6 h 8"/>
                <a:gd name="T4" fmla="*/ 18 w 27"/>
                <a:gd name="T5" fmla="*/ 6 h 8"/>
                <a:gd name="T6" fmla="*/ 13 w 27"/>
                <a:gd name="T7" fmla="*/ 6 h 8"/>
                <a:gd name="T8" fmla="*/ 6 w 27"/>
                <a:gd name="T9" fmla="*/ 8 h 8"/>
                <a:gd name="T10" fmla="*/ 0 w 27"/>
                <a:gd name="T11" fmla="*/ 6 h 8"/>
                <a:gd name="T12" fmla="*/ 13 w 27"/>
                <a:gd name="T13" fmla="*/ 0 h 8"/>
                <a:gd name="T14" fmla="*/ 27 w 27"/>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8"/>
                <a:gd name="T26" fmla="*/ 27 w 2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8">
                  <a:moveTo>
                    <a:pt x="27" y="6"/>
                  </a:moveTo>
                  <a:lnTo>
                    <a:pt x="23" y="6"/>
                  </a:lnTo>
                  <a:lnTo>
                    <a:pt x="18" y="6"/>
                  </a:lnTo>
                  <a:lnTo>
                    <a:pt x="13" y="6"/>
                  </a:lnTo>
                  <a:lnTo>
                    <a:pt x="6" y="8"/>
                  </a:lnTo>
                  <a:lnTo>
                    <a:pt x="0" y="6"/>
                  </a:lnTo>
                  <a:lnTo>
                    <a:pt x="13" y="0"/>
                  </a:lnTo>
                  <a:lnTo>
                    <a:pt x="27"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8" name="Freeform 346"/>
            <p:cNvSpPr>
              <a:spLocks/>
            </p:cNvSpPr>
            <p:nvPr/>
          </p:nvSpPr>
          <p:spPr bwMode="auto">
            <a:xfrm>
              <a:off x="2043" y="779"/>
              <a:ext cx="27" cy="19"/>
            </a:xfrm>
            <a:custGeom>
              <a:avLst/>
              <a:gdLst>
                <a:gd name="T0" fmla="*/ 27 w 27"/>
                <a:gd name="T1" fmla="*/ 6 h 19"/>
                <a:gd name="T2" fmla="*/ 24 w 27"/>
                <a:gd name="T3" fmla="*/ 7 h 19"/>
                <a:gd name="T4" fmla="*/ 20 w 27"/>
                <a:gd name="T5" fmla="*/ 6 h 19"/>
                <a:gd name="T6" fmla="*/ 24 w 27"/>
                <a:gd name="T7" fmla="*/ 11 h 19"/>
                <a:gd name="T8" fmla="*/ 27 w 27"/>
                <a:gd name="T9" fmla="*/ 12 h 19"/>
                <a:gd name="T10" fmla="*/ 27 w 27"/>
                <a:gd name="T11" fmla="*/ 16 h 19"/>
                <a:gd name="T12" fmla="*/ 27 w 27"/>
                <a:gd name="T13" fmla="*/ 19 h 19"/>
                <a:gd name="T14" fmla="*/ 13 w 27"/>
                <a:gd name="T15" fmla="*/ 19 h 19"/>
                <a:gd name="T16" fmla="*/ 8 w 27"/>
                <a:gd name="T17" fmla="*/ 14 h 19"/>
                <a:gd name="T18" fmla="*/ 2 w 27"/>
                <a:gd name="T19" fmla="*/ 11 h 19"/>
                <a:gd name="T20" fmla="*/ 0 w 27"/>
                <a:gd name="T21" fmla="*/ 6 h 19"/>
                <a:gd name="T22" fmla="*/ 10 w 27"/>
                <a:gd name="T23" fmla="*/ 0 h 19"/>
                <a:gd name="T24" fmla="*/ 27 w 27"/>
                <a:gd name="T25" fmla="*/ 6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27" y="6"/>
                  </a:moveTo>
                  <a:lnTo>
                    <a:pt x="24" y="7"/>
                  </a:lnTo>
                  <a:lnTo>
                    <a:pt x="20" y="6"/>
                  </a:lnTo>
                  <a:lnTo>
                    <a:pt x="24" y="11"/>
                  </a:lnTo>
                  <a:lnTo>
                    <a:pt x="27" y="12"/>
                  </a:lnTo>
                  <a:lnTo>
                    <a:pt x="27" y="16"/>
                  </a:lnTo>
                  <a:lnTo>
                    <a:pt x="27" y="19"/>
                  </a:lnTo>
                  <a:lnTo>
                    <a:pt x="13" y="19"/>
                  </a:lnTo>
                  <a:lnTo>
                    <a:pt x="8" y="14"/>
                  </a:lnTo>
                  <a:lnTo>
                    <a:pt x="2" y="11"/>
                  </a:lnTo>
                  <a:lnTo>
                    <a:pt x="0" y="6"/>
                  </a:lnTo>
                  <a:lnTo>
                    <a:pt x="10" y="0"/>
                  </a:lnTo>
                  <a:lnTo>
                    <a:pt x="27"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299" name="Freeform 347"/>
            <p:cNvSpPr>
              <a:spLocks/>
            </p:cNvSpPr>
            <p:nvPr/>
          </p:nvSpPr>
          <p:spPr bwMode="auto">
            <a:xfrm>
              <a:off x="2077" y="737"/>
              <a:ext cx="320" cy="75"/>
            </a:xfrm>
            <a:custGeom>
              <a:avLst/>
              <a:gdLst>
                <a:gd name="T0" fmla="*/ 146 w 320"/>
                <a:gd name="T1" fmla="*/ 53 h 75"/>
                <a:gd name="T2" fmla="*/ 136 w 320"/>
                <a:gd name="T3" fmla="*/ 48 h 75"/>
                <a:gd name="T4" fmla="*/ 129 w 320"/>
                <a:gd name="T5" fmla="*/ 59 h 75"/>
                <a:gd name="T6" fmla="*/ 114 w 320"/>
                <a:gd name="T7" fmla="*/ 61 h 75"/>
                <a:gd name="T8" fmla="*/ 114 w 320"/>
                <a:gd name="T9" fmla="*/ 63 h 75"/>
                <a:gd name="T10" fmla="*/ 116 w 320"/>
                <a:gd name="T11" fmla="*/ 70 h 75"/>
                <a:gd name="T12" fmla="*/ 102 w 320"/>
                <a:gd name="T13" fmla="*/ 75 h 75"/>
                <a:gd name="T14" fmla="*/ 88 w 320"/>
                <a:gd name="T15" fmla="*/ 68 h 75"/>
                <a:gd name="T16" fmla="*/ 41 w 320"/>
                <a:gd name="T17" fmla="*/ 68 h 75"/>
                <a:gd name="T18" fmla="*/ 29 w 320"/>
                <a:gd name="T19" fmla="*/ 71 h 75"/>
                <a:gd name="T20" fmla="*/ 20 w 320"/>
                <a:gd name="T21" fmla="*/ 68 h 75"/>
                <a:gd name="T22" fmla="*/ 30 w 320"/>
                <a:gd name="T23" fmla="*/ 63 h 75"/>
                <a:gd name="T24" fmla="*/ 41 w 320"/>
                <a:gd name="T25" fmla="*/ 68 h 75"/>
                <a:gd name="T26" fmla="*/ 54 w 320"/>
                <a:gd name="T27" fmla="*/ 54 h 75"/>
                <a:gd name="T28" fmla="*/ 65 w 320"/>
                <a:gd name="T29" fmla="*/ 59 h 75"/>
                <a:gd name="T30" fmla="*/ 65 w 320"/>
                <a:gd name="T31" fmla="*/ 53 h 75"/>
                <a:gd name="T32" fmla="*/ 58 w 320"/>
                <a:gd name="T33" fmla="*/ 46 h 75"/>
                <a:gd name="T34" fmla="*/ 54 w 320"/>
                <a:gd name="T35" fmla="*/ 41 h 75"/>
                <a:gd name="T36" fmla="*/ 34 w 320"/>
                <a:gd name="T37" fmla="*/ 48 h 75"/>
                <a:gd name="T38" fmla="*/ 0 w 320"/>
                <a:gd name="T39" fmla="*/ 34 h 75"/>
                <a:gd name="T40" fmla="*/ 48 w 320"/>
                <a:gd name="T41" fmla="*/ 20 h 75"/>
                <a:gd name="T42" fmla="*/ 82 w 320"/>
                <a:gd name="T43" fmla="*/ 34 h 75"/>
                <a:gd name="T44" fmla="*/ 88 w 320"/>
                <a:gd name="T45" fmla="*/ 34 h 75"/>
                <a:gd name="T46" fmla="*/ 102 w 320"/>
                <a:gd name="T47" fmla="*/ 27 h 75"/>
                <a:gd name="T48" fmla="*/ 114 w 320"/>
                <a:gd name="T49" fmla="*/ 32 h 75"/>
                <a:gd name="T50" fmla="*/ 110 w 320"/>
                <a:gd name="T51" fmla="*/ 24 h 75"/>
                <a:gd name="T52" fmla="*/ 88 w 320"/>
                <a:gd name="T53" fmla="*/ 22 h 75"/>
                <a:gd name="T54" fmla="*/ 80 w 320"/>
                <a:gd name="T55" fmla="*/ 22 h 75"/>
                <a:gd name="T56" fmla="*/ 70 w 320"/>
                <a:gd name="T57" fmla="*/ 19 h 75"/>
                <a:gd name="T58" fmla="*/ 70 w 320"/>
                <a:gd name="T59" fmla="*/ 10 h 75"/>
                <a:gd name="T60" fmla="*/ 82 w 320"/>
                <a:gd name="T61" fmla="*/ 7 h 75"/>
                <a:gd name="T62" fmla="*/ 109 w 320"/>
                <a:gd name="T63" fmla="*/ 7 h 75"/>
                <a:gd name="T64" fmla="*/ 136 w 320"/>
                <a:gd name="T65" fmla="*/ 7 h 75"/>
                <a:gd name="T66" fmla="*/ 143 w 320"/>
                <a:gd name="T67" fmla="*/ 7 h 75"/>
                <a:gd name="T68" fmla="*/ 170 w 320"/>
                <a:gd name="T69" fmla="*/ 0 h 75"/>
                <a:gd name="T70" fmla="*/ 259 w 320"/>
                <a:gd name="T71" fmla="*/ 0 h 75"/>
                <a:gd name="T72" fmla="*/ 320 w 320"/>
                <a:gd name="T73" fmla="*/ 7 h 75"/>
                <a:gd name="T74" fmla="*/ 265 w 320"/>
                <a:gd name="T75" fmla="*/ 20 h 75"/>
                <a:gd name="T76" fmla="*/ 260 w 320"/>
                <a:gd name="T77" fmla="*/ 20 h 75"/>
                <a:gd name="T78" fmla="*/ 252 w 320"/>
                <a:gd name="T79" fmla="*/ 25 h 75"/>
                <a:gd name="T80" fmla="*/ 219 w 320"/>
                <a:gd name="T81" fmla="*/ 29 h 75"/>
                <a:gd name="T82" fmla="*/ 187 w 320"/>
                <a:gd name="T83" fmla="*/ 34 h 75"/>
                <a:gd name="T84" fmla="*/ 165 w 320"/>
                <a:gd name="T85" fmla="*/ 46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75"/>
                <a:gd name="T131" fmla="*/ 320 w 320"/>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75">
                  <a:moveTo>
                    <a:pt x="150" y="54"/>
                  </a:moveTo>
                  <a:lnTo>
                    <a:pt x="146" y="53"/>
                  </a:lnTo>
                  <a:lnTo>
                    <a:pt x="141" y="49"/>
                  </a:lnTo>
                  <a:lnTo>
                    <a:pt x="136" y="48"/>
                  </a:lnTo>
                  <a:lnTo>
                    <a:pt x="133" y="54"/>
                  </a:lnTo>
                  <a:lnTo>
                    <a:pt x="129" y="59"/>
                  </a:lnTo>
                  <a:lnTo>
                    <a:pt x="122" y="61"/>
                  </a:lnTo>
                  <a:lnTo>
                    <a:pt x="114" y="61"/>
                  </a:lnTo>
                  <a:lnTo>
                    <a:pt x="109" y="61"/>
                  </a:lnTo>
                  <a:lnTo>
                    <a:pt x="114" y="63"/>
                  </a:lnTo>
                  <a:lnTo>
                    <a:pt x="122" y="68"/>
                  </a:lnTo>
                  <a:lnTo>
                    <a:pt x="116" y="70"/>
                  </a:lnTo>
                  <a:lnTo>
                    <a:pt x="109" y="73"/>
                  </a:lnTo>
                  <a:lnTo>
                    <a:pt x="102" y="75"/>
                  </a:lnTo>
                  <a:lnTo>
                    <a:pt x="93" y="71"/>
                  </a:lnTo>
                  <a:lnTo>
                    <a:pt x="88" y="68"/>
                  </a:lnTo>
                  <a:lnTo>
                    <a:pt x="59" y="70"/>
                  </a:lnTo>
                  <a:lnTo>
                    <a:pt x="41" y="68"/>
                  </a:lnTo>
                  <a:lnTo>
                    <a:pt x="36" y="70"/>
                  </a:lnTo>
                  <a:lnTo>
                    <a:pt x="29" y="71"/>
                  </a:lnTo>
                  <a:lnTo>
                    <a:pt x="22" y="71"/>
                  </a:lnTo>
                  <a:lnTo>
                    <a:pt x="20" y="68"/>
                  </a:lnTo>
                  <a:lnTo>
                    <a:pt x="24" y="63"/>
                  </a:lnTo>
                  <a:lnTo>
                    <a:pt x="30" y="63"/>
                  </a:lnTo>
                  <a:lnTo>
                    <a:pt x="37" y="66"/>
                  </a:lnTo>
                  <a:lnTo>
                    <a:pt x="41" y="68"/>
                  </a:lnTo>
                  <a:lnTo>
                    <a:pt x="46" y="56"/>
                  </a:lnTo>
                  <a:lnTo>
                    <a:pt x="54" y="54"/>
                  </a:lnTo>
                  <a:lnTo>
                    <a:pt x="59" y="56"/>
                  </a:lnTo>
                  <a:lnTo>
                    <a:pt x="65" y="59"/>
                  </a:lnTo>
                  <a:lnTo>
                    <a:pt x="68" y="61"/>
                  </a:lnTo>
                  <a:lnTo>
                    <a:pt x="65" y="53"/>
                  </a:lnTo>
                  <a:lnTo>
                    <a:pt x="61" y="48"/>
                  </a:lnTo>
                  <a:lnTo>
                    <a:pt x="58" y="46"/>
                  </a:lnTo>
                  <a:lnTo>
                    <a:pt x="56" y="44"/>
                  </a:lnTo>
                  <a:lnTo>
                    <a:pt x="54" y="41"/>
                  </a:lnTo>
                  <a:lnTo>
                    <a:pt x="44" y="46"/>
                  </a:lnTo>
                  <a:lnTo>
                    <a:pt x="34" y="48"/>
                  </a:lnTo>
                  <a:lnTo>
                    <a:pt x="12" y="46"/>
                  </a:lnTo>
                  <a:lnTo>
                    <a:pt x="0" y="34"/>
                  </a:lnTo>
                  <a:lnTo>
                    <a:pt x="22" y="24"/>
                  </a:lnTo>
                  <a:lnTo>
                    <a:pt x="48" y="20"/>
                  </a:lnTo>
                  <a:lnTo>
                    <a:pt x="66" y="25"/>
                  </a:lnTo>
                  <a:lnTo>
                    <a:pt x="82" y="34"/>
                  </a:lnTo>
                  <a:lnTo>
                    <a:pt x="85" y="34"/>
                  </a:lnTo>
                  <a:lnTo>
                    <a:pt x="88" y="34"/>
                  </a:lnTo>
                  <a:lnTo>
                    <a:pt x="92" y="27"/>
                  </a:lnTo>
                  <a:lnTo>
                    <a:pt x="102" y="27"/>
                  </a:lnTo>
                  <a:lnTo>
                    <a:pt x="109" y="29"/>
                  </a:lnTo>
                  <a:lnTo>
                    <a:pt x="114" y="32"/>
                  </a:lnTo>
                  <a:lnTo>
                    <a:pt x="122" y="34"/>
                  </a:lnTo>
                  <a:lnTo>
                    <a:pt x="110" y="24"/>
                  </a:lnTo>
                  <a:lnTo>
                    <a:pt x="95" y="20"/>
                  </a:lnTo>
                  <a:lnTo>
                    <a:pt x="88" y="22"/>
                  </a:lnTo>
                  <a:lnTo>
                    <a:pt x="82" y="20"/>
                  </a:lnTo>
                  <a:lnTo>
                    <a:pt x="80" y="22"/>
                  </a:lnTo>
                  <a:lnTo>
                    <a:pt x="75" y="22"/>
                  </a:lnTo>
                  <a:lnTo>
                    <a:pt x="70" y="19"/>
                  </a:lnTo>
                  <a:lnTo>
                    <a:pt x="68" y="14"/>
                  </a:lnTo>
                  <a:lnTo>
                    <a:pt x="70" y="10"/>
                  </a:lnTo>
                  <a:lnTo>
                    <a:pt x="75" y="8"/>
                  </a:lnTo>
                  <a:lnTo>
                    <a:pt x="82" y="7"/>
                  </a:lnTo>
                  <a:lnTo>
                    <a:pt x="95" y="8"/>
                  </a:lnTo>
                  <a:lnTo>
                    <a:pt x="109" y="7"/>
                  </a:lnTo>
                  <a:lnTo>
                    <a:pt x="119" y="7"/>
                  </a:lnTo>
                  <a:lnTo>
                    <a:pt x="136" y="7"/>
                  </a:lnTo>
                  <a:lnTo>
                    <a:pt x="141" y="7"/>
                  </a:lnTo>
                  <a:lnTo>
                    <a:pt x="143" y="7"/>
                  </a:lnTo>
                  <a:lnTo>
                    <a:pt x="156" y="5"/>
                  </a:lnTo>
                  <a:lnTo>
                    <a:pt x="170" y="0"/>
                  </a:lnTo>
                  <a:lnTo>
                    <a:pt x="213" y="0"/>
                  </a:lnTo>
                  <a:lnTo>
                    <a:pt x="259" y="0"/>
                  </a:lnTo>
                  <a:lnTo>
                    <a:pt x="291" y="2"/>
                  </a:lnTo>
                  <a:lnTo>
                    <a:pt x="320" y="7"/>
                  </a:lnTo>
                  <a:lnTo>
                    <a:pt x="294" y="19"/>
                  </a:lnTo>
                  <a:lnTo>
                    <a:pt x="265" y="20"/>
                  </a:lnTo>
                  <a:lnTo>
                    <a:pt x="252" y="20"/>
                  </a:lnTo>
                  <a:lnTo>
                    <a:pt x="260" y="20"/>
                  </a:lnTo>
                  <a:lnTo>
                    <a:pt x="265" y="20"/>
                  </a:lnTo>
                  <a:lnTo>
                    <a:pt x="252" y="25"/>
                  </a:lnTo>
                  <a:lnTo>
                    <a:pt x="238" y="27"/>
                  </a:lnTo>
                  <a:lnTo>
                    <a:pt x="219" y="29"/>
                  </a:lnTo>
                  <a:lnTo>
                    <a:pt x="204" y="34"/>
                  </a:lnTo>
                  <a:lnTo>
                    <a:pt x="187" y="34"/>
                  </a:lnTo>
                  <a:lnTo>
                    <a:pt x="177" y="34"/>
                  </a:lnTo>
                  <a:lnTo>
                    <a:pt x="165" y="46"/>
                  </a:lnTo>
                  <a:lnTo>
                    <a:pt x="150" y="5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0" name="Freeform 348"/>
            <p:cNvSpPr>
              <a:spLocks/>
            </p:cNvSpPr>
            <p:nvPr/>
          </p:nvSpPr>
          <p:spPr bwMode="auto">
            <a:xfrm>
              <a:off x="2034" y="839"/>
              <a:ext cx="233" cy="158"/>
            </a:xfrm>
            <a:custGeom>
              <a:avLst/>
              <a:gdLst>
                <a:gd name="T0" fmla="*/ 104 w 233"/>
                <a:gd name="T1" fmla="*/ 0 h 157"/>
                <a:gd name="T2" fmla="*/ 104 w 233"/>
                <a:gd name="T3" fmla="*/ 5 h 157"/>
                <a:gd name="T4" fmla="*/ 130 w 233"/>
                <a:gd name="T5" fmla="*/ 3 h 157"/>
                <a:gd name="T6" fmla="*/ 118 w 233"/>
                <a:gd name="T7" fmla="*/ 14 h 157"/>
                <a:gd name="T8" fmla="*/ 150 w 233"/>
                <a:gd name="T9" fmla="*/ 19 h 157"/>
                <a:gd name="T10" fmla="*/ 162 w 233"/>
                <a:gd name="T11" fmla="*/ 29 h 157"/>
                <a:gd name="T12" fmla="*/ 199 w 233"/>
                <a:gd name="T13" fmla="*/ 48 h 157"/>
                <a:gd name="T14" fmla="*/ 186 w 233"/>
                <a:gd name="T15" fmla="*/ 61 h 157"/>
                <a:gd name="T16" fmla="*/ 179 w 233"/>
                <a:gd name="T17" fmla="*/ 66 h 157"/>
                <a:gd name="T18" fmla="*/ 203 w 233"/>
                <a:gd name="T19" fmla="*/ 72 h 157"/>
                <a:gd name="T20" fmla="*/ 223 w 233"/>
                <a:gd name="T21" fmla="*/ 87 h 157"/>
                <a:gd name="T22" fmla="*/ 233 w 233"/>
                <a:gd name="T23" fmla="*/ 89 h 157"/>
                <a:gd name="T24" fmla="*/ 220 w 233"/>
                <a:gd name="T25" fmla="*/ 95 h 157"/>
                <a:gd name="T26" fmla="*/ 216 w 233"/>
                <a:gd name="T27" fmla="*/ 102 h 157"/>
                <a:gd name="T28" fmla="*/ 199 w 233"/>
                <a:gd name="T29" fmla="*/ 109 h 157"/>
                <a:gd name="T30" fmla="*/ 188 w 233"/>
                <a:gd name="T31" fmla="*/ 99 h 157"/>
                <a:gd name="T32" fmla="*/ 169 w 233"/>
                <a:gd name="T33" fmla="*/ 99 h 157"/>
                <a:gd name="T34" fmla="*/ 172 w 233"/>
                <a:gd name="T35" fmla="*/ 109 h 157"/>
                <a:gd name="T36" fmla="*/ 179 w 233"/>
                <a:gd name="T37" fmla="*/ 117 h 157"/>
                <a:gd name="T38" fmla="*/ 179 w 233"/>
                <a:gd name="T39" fmla="*/ 136 h 157"/>
                <a:gd name="T40" fmla="*/ 174 w 233"/>
                <a:gd name="T41" fmla="*/ 143 h 157"/>
                <a:gd name="T42" fmla="*/ 159 w 233"/>
                <a:gd name="T43" fmla="*/ 136 h 157"/>
                <a:gd name="T44" fmla="*/ 138 w 233"/>
                <a:gd name="T45" fmla="*/ 129 h 157"/>
                <a:gd name="T46" fmla="*/ 155 w 233"/>
                <a:gd name="T47" fmla="*/ 145 h 157"/>
                <a:gd name="T48" fmla="*/ 159 w 233"/>
                <a:gd name="T49" fmla="*/ 157 h 157"/>
                <a:gd name="T50" fmla="*/ 111 w 233"/>
                <a:gd name="T51" fmla="*/ 143 h 157"/>
                <a:gd name="T52" fmla="*/ 109 w 233"/>
                <a:gd name="T53" fmla="*/ 133 h 157"/>
                <a:gd name="T54" fmla="*/ 97 w 233"/>
                <a:gd name="T55" fmla="*/ 116 h 157"/>
                <a:gd name="T56" fmla="*/ 72 w 233"/>
                <a:gd name="T57" fmla="*/ 121 h 157"/>
                <a:gd name="T58" fmla="*/ 50 w 233"/>
                <a:gd name="T59" fmla="*/ 116 h 157"/>
                <a:gd name="T60" fmla="*/ 65 w 233"/>
                <a:gd name="T61" fmla="*/ 106 h 157"/>
                <a:gd name="T62" fmla="*/ 77 w 233"/>
                <a:gd name="T63" fmla="*/ 109 h 157"/>
                <a:gd name="T64" fmla="*/ 118 w 233"/>
                <a:gd name="T65" fmla="*/ 94 h 157"/>
                <a:gd name="T66" fmla="*/ 118 w 233"/>
                <a:gd name="T67" fmla="*/ 61 h 157"/>
                <a:gd name="T68" fmla="*/ 104 w 233"/>
                <a:gd name="T69" fmla="*/ 61 h 157"/>
                <a:gd name="T70" fmla="*/ 111 w 233"/>
                <a:gd name="T71" fmla="*/ 56 h 157"/>
                <a:gd name="T72" fmla="*/ 96 w 233"/>
                <a:gd name="T73" fmla="*/ 44 h 157"/>
                <a:gd name="T74" fmla="*/ 80 w 233"/>
                <a:gd name="T75" fmla="*/ 53 h 157"/>
                <a:gd name="T76" fmla="*/ 70 w 233"/>
                <a:gd name="T77" fmla="*/ 48 h 157"/>
                <a:gd name="T78" fmla="*/ 21 w 233"/>
                <a:gd name="T79" fmla="*/ 44 h 157"/>
                <a:gd name="T80" fmla="*/ 2 w 233"/>
                <a:gd name="T81" fmla="*/ 41 h 157"/>
                <a:gd name="T82" fmla="*/ 4 w 233"/>
                <a:gd name="T83" fmla="*/ 32 h 157"/>
                <a:gd name="T84" fmla="*/ 2 w 233"/>
                <a:gd name="T85" fmla="*/ 27 h 157"/>
                <a:gd name="T86" fmla="*/ 56 w 233"/>
                <a:gd name="T87" fmla="*/ 0 h 157"/>
                <a:gd name="T88" fmla="*/ 36 w 233"/>
                <a:gd name="T89" fmla="*/ 20 h 157"/>
                <a:gd name="T90" fmla="*/ 63 w 233"/>
                <a:gd name="T91" fmla="*/ 7 h 1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3"/>
                <a:gd name="T139" fmla="*/ 0 h 157"/>
                <a:gd name="T140" fmla="*/ 233 w 233"/>
                <a:gd name="T141" fmla="*/ 157 h 1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3" h="157">
                  <a:moveTo>
                    <a:pt x="91" y="0"/>
                  </a:moveTo>
                  <a:lnTo>
                    <a:pt x="99" y="0"/>
                  </a:lnTo>
                  <a:lnTo>
                    <a:pt x="104" y="0"/>
                  </a:lnTo>
                  <a:lnTo>
                    <a:pt x="101" y="5"/>
                  </a:lnTo>
                  <a:lnTo>
                    <a:pt x="97" y="7"/>
                  </a:lnTo>
                  <a:lnTo>
                    <a:pt x="104" y="5"/>
                  </a:lnTo>
                  <a:lnTo>
                    <a:pt x="108" y="2"/>
                  </a:lnTo>
                  <a:lnTo>
                    <a:pt x="111" y="0"/>
                  </a:lnTo>
                  <a:lnTo>
                    <a:pt x="130" y="3"/>
                  </a:lnTo>
                  <a:lnTo>
                    <a:pt x="145" y="14"/>
                  </a:lnTo>
                  <a:lnTo>
                    <a:pt x="130" y="14"/>
                  </a:lnTo>
                  <a:lnTo>
                    <a:pt x="118" y="14"/>
                  </a:lnTo>
                  <a:lnTo>
                    <a:pt x="131" y="15"/>
                  </a:lnTo>
                  <a:lnTo>
                    <a:pt x="145" y="14"/>
                  </a:lnTo>
                  <a:lnTo>
                    <a:pt x="150" y="19"/>
                  </a:lnTo>
                  <a:lnTo>
                    <a:pt x="153" y="27"/>
                  </a:lnTo>
                  <a:lnTo>
                    <a:pt x="159" y="34"/>
                  </a:lnTo>
                  <a:lnTo>
                    <a:pt x="162" y="29"/>
                  </a:lnTo>
                  <a:lnTo>
                    <a:pt x="165" y="27"/>
                  </a:lnTo>
                  <a:lnTo>
                    <a:pt x="186" y="36"/>
                  </a:lnTo>
                  <a:lnTo>
                    <a:pt x="199" y="48"/>
                  </a:lnTo>
                  <a:lnTo>
                    <a:pt x="196" y="51"/>
                  </a:lnTo>
                  <a:lnTo>
                    <a:pt x="191" y="54"/>
                  </a:lnTo>
                  <a:lnTo>
                    <a:pt x="186" y="61"/>
                  </a:lnTo>
                  <a:lnTo>
                    <a:pt x="182" y="61"/>
                  </a:lnTo>
                  <a:lnTo>
                    <a:pt x="179" y="61"/>
                  </a:lnTo>
                  <a:lnTo>
                    <a:pt x="179" y="66"/>
                  </a:lnTo>
                  <a:lnTo>
                    <a:pt x="179" y="68"/>
                  </a:lnTo>
                  <a:lnTo>
                    <a:pt x="186" y="68"/>
                  </a:lnTo>
                  <a:lnTo>
                    <a:pt x="203" y="72"/>
                  </a:lnTo>
                  <a:lnTo>
                    <a:pt x="213" y="82"/>
                  </a:lnTo>
                  <a:lnTo>
                    <a:pt x="220" y="85"/>
                  </a:lnTo>
                  <a:lnTo>
                    <a:pt x="223" y="87"/>
                  </a:lnTo>
                  <a:lnTo>
                    <a:pt x="227" y="89"/>
                  </a:lnTo>
                  <a:lnTo>
                    <a:pt x="232" y="89"/>
                  </a:lnTo>
                  <a:lnTo>
                    <a:pt x="233" y="89"/>
                  </a:lnTo>
                  <a:lnTo>
                    <a:pt x="233" y="95"/>
                  </a:lnTo>
                  <a:lnTo>
                    <a:pt x="228" y="95"/>
                  </a:lnTo>
                  <a:lnTo>
                    <a:pt x="220" y="95"/>
                  </a:lnTo>
                  <a:lnTo>
                    <a:pt x="222" y="100"/>
                  </a:lnTo>
                  <a:lnTo>
                    <a:pt x="220" y="102"/>
                  </a:lnTo>
                  <a:lnTo>
                    <a:pt x="216" y="102"/>
                  </a:lnTo>
                  <a:lnTo>
                    <a:pt x="213" y="102"/>
                  </a:lnTo>
                  <a:lnTo>
                    <a:pt x="206" y="107"/>
                  </a:lnTo>
                  <a:lnTo>
                    <a:pt x="199" y="109"/>
                  </a:lnTo>
                  <a:lnTo>
                    <a:pt x="193" y="109"/>
                  </a:lnTo>
                  <a:lnTo>
                    <a:pt x="189" y="104"/>
                  </a:lnTo>
                  <a:lnTo>
                    <a:pt x="188" y="99"/>
                  </a:lnTo>
                  <a:lnTo>
                    <a:pt x="186" y="95"/>
                  </a:lnTo>
                  <a:lnTo>
                    <a:pt x="172" y="95"/>
                  </a:lnTo>
                  <a:lnTo>
                    <a:pt x="169" y="99"/>
                  </a:lnTo>
                  <a:lnTo>
                    <a:pt x="165" y="102"/>
                  </a:lnTo>
                  <a:lnTo>
                    <a:pt x="165" y="106"/>
                  </a:lnTo>
                  <a:lnTo>
                    <a:pt x="172" y="109"/>
                  </a:lnTo>
                  <a:lnTo>
                    <a:pt x="171" y="111"/>
                  </a:lnTo>
                  <a:lnTo>
                    <a:pt x="172" y="116"/>
                  </a:lnTo>
                  <a:lnTo>
                    <a:pt x="179" y="117"/>
                  </a:lnTo>
                  <a:lnTo>
                    <a:pt x="182" y="123"/>
                  </a:lnTo>
                  <a:lnTo>
                    <a:pt x="179" y="129"/>
                  </a:lnTo>
                  <a:lnTo>
                    <a:pt x="179" y="136"/>
                  </a:lnTo>
                  <a:lnTo>
                    <a:pt x="177" y="140"/>
                  </a:lnTo>
                  <a:lnTo>
                    <a:pt x="179" y="143"/>
                  </a:lnTo>
                  <a:lnTo>
                    <a:pt x="174" y="143"/>
                  </a:lnTo>
                  <a:lnTo>
                    <a:pt x="167" y="141"/>
                  </a:lnTo>
                  <a:lnTo>
                    <a:pt x="160" y="138"/>
                  </a:lnTo>
                  <a:lnTo>
                    <a:pt x="159" y="136"/>
                  </a:lnTo>
                  <a:lnTo>
                    <a:pt x="153" y="133"/>
                  </a:lnTo>
                  <a:lnTo>
                    <a:pt x="145" y="129"/>
                  </a:lnTo>
                  <a:lnTo>
                    <a:pt x="138" y="129"/>
                  </a:lnTo>
                  <a:lnTo>
                    <a:pt x="142" y="133"/>
                  </a:lnTo>
                  <a:lnTo>
                    <a:pt x="148" y="138"/>
                  </a:lnTo>
                  <a:lnTo>
                    <a:pt x="155" y="145"/>
                  </a:lnTo>
                  <a:lnTo>
                    <a:pt x="159" y="150"/>
                  </a:lnTo>
                  <a:lnTo>
                    <a:pt x="159" y="153"/>
                  </a:lnTo>
                  <a:lnTo>
                    <a:pt x="159" y="157"/>
                  </a:lnTo>
                  <a:lnTo>
                    <a:pt x="145" y="152"/>
                  </a:lnTo>
                  <a:lnTo>
                    <a:pt x="131" y="143"/>
                  </a:lnTo>
                  <a:lnTo>
                    <a:pt x="111" y="143"/>
                  </a:lnTo>
                  <a:lnTo>
                    <a:pt x="109" y="141"/>
                  </a:lnTo>
                  <a:lnTo>
                    <a:pt x="111" y="136"/>
                  </a:lnTo>
                  <a:lnTo>
                    <a:pt x="109" y="133"/>
                  </a:lnTo>
                  <a:lnTo>
                    <a:pt x="111" y="129"/>
                  </a:lnTo>
                  <a:lnTo>
                    <a:pt x="102" y="124"/>
                  </a:lnTo>
                  <a:lnTo>
                    <a:pt x="97" y="116"/>
                  </a:lnTo>
                  <a:lnTo>
                    <a:pt x="89" y="117"/>
                  </a:lnTo>
                  <a:lnTo>
                    <a:pt x="84" y="116"/>
                  </a:lnTo>
                  <a:lnTo>
                    <a:pt x="72" y="121"/>
                  </a:lnTo>
                  <a:lnTo>
                    <a:pt x="56" y="123"/>
                  </a:lnTo>
                  <a:lnTo>
                    <a:pt x="51" y="121"/>
                  </a:lnTo>
                  <a:lnTo>
                    <a:pt x="50" y="116"/>
                  </a:lnTo>
                  <a:lnTo>
                    <a:pt x="51" y="114"/>
                  </a:lnTo>
                  <a:lnTo>
                    <a:pt x="58" y="111"/>
                  </a:lnTo>
                  <a:lnTo>
                    <a:pt x="65" y="106"/>
                  </a:lnTo>
                  <a:lnTo>
                    <a:pt x="70" y="102"/>
                  </a:lnTo>
                  <a:lnTo>
                    <a:pt x="72" y="107"/>
                  </a:lnTo>
                  <a:lnTo>
                    <a:pt x="77" y="109"/>
                  </a:lnTo>
                  <a:lnTo>
                    <a:pt x="94" y="109"/>
                  </a:lnTo>
                  <a:lnTo>
                    <a:pt x="104" y="102"/>
                  </a:lnTo>
                  <a:lnTo>
                    <a:pt x="118" y="94"/>
                  </a:lnTo>
                  <a:lnTo>
                    <a:pt x="131" y="82"/>
                  </a:lnTo>
                  <a:lnTo>
                    <a:pt x="126" y="70"/>
                  </a:lnTo>
                  <a:lnTo>
                    <a:pt x="118" y="61"/>
                  </a:lnTo>
                  <a:lnTo>
                    <a:pt x="118" y="63"/>
                  </a:lnTo>
                  <a:lnTo>
                    <a:pt x="118" y="61"/>
                  </a:lnTo>
                  <a:lnTo>
                    <a:pt x="104" y="61"/>
                  </a:lnTo>
                  <a:lnTo>
                    <a:pt x="108" y="60"/>
                  </a:lnTo>
                  <a:lnTo>
                    <a:pt x="111" y="61"/>
                  </a:lnTo>
                  <a:lnTo>
                    <a:pt x="111" y="56"/>
                  </a:lnTo>
                  <a:lnTo>
                    <a:pt x="111" y="54"/>
                  </a:lnTo>
                  <a:lnTo>
                    <a:pt x="102" y="49"/>
                  </a:lnTo>
                  <a:lnTo>
                    <a:pt x="96" y="44"/>
                  </a:lnTo>
                  <a:lnTo>
                    <a:pt x="91" y="48"/>
                  </a:lnTo>
                  <a:lnTo>
                    <a:pt x="84" y="49"/>
                  </a:lnTo>
                  <a:lnTo>
                    <a:pt x="80" y="53"/>
                  </a:lnTo>
                  <a:lnTo>
                    <a:pt x="77" y="54"/>
                  </a:lnTo>
                  <a:lnTo>
                    <a:pt x="72" y="53"/>
                  </a:lnTo>
                  <a:lnTo>
                    <a:pt x="70" y="48"/>
                  </a:lnTo>
                  <a:lnTo>
                    <a:pt x="53" y="48"/>
                  </a:lnTo>
                  <a:lnTo>
                    <a:pt x="29" y="48"/>
                  </a:lnTo>
                  <a:lnTo>
                    <a:pt x="21" y="44"/>
                  </a:lnTo>
                  <a:lnTo>
                    <a:pt x="16" y="41"/>
                  </a:lnTo>
                  <a:lnTo>
                    <a:pt x="11" y="41"/>
                  </a:lnTo>
                  <a:lnTo>
                    <a:pt x="2" y="41"/>
                  </a:lnTo>
                  <a:lnTo>
                    <a:pt x="0" y="39"/>
                  </a:lnTo>
                  <a:lnTo>
                    <a:pt x="2" y="34"/>
                  </a:lnTo>
                  <a:lnTo>
                    <a:pt x="4" y="32"/>
                  </a:lnTo>
                  <a:lnTo>
                    <a:pt x="9" y="34"/>
                  </a:lnTo>
                  <a:lnTo>
                    <a:pt x="4" y="31"/>
                  </a:lnTo>
                  <a:lnTo>
                    <a:pt x="2" y="27"/>
                  </a:lnTo>
                  <a:lnTo>
                    <a:pt x="14" y="12"/>
                  </a:lnTo>
                  <a:lnTo>
                    <a:pt x="38" y="5"/>
                  </a:lnTo>
                  <a:lnTo>
                    <a:pt x="56" y="0"/>
                  </a:lnTo>
                  <a:lnTo>
                    <a:pt x="63" y="0"/>
                  </a:lnTo>
                  <a:lnTo>
                    <a:pt x="50" y="10"/>
                  </a:lnTo>
                  <a:lnTo>
                    <a:pt x="36" y="20"/>
                  </a:lnTo>
                  <a:lnTo>
                    <a:pt x="43" y="20"/>
                  </a:lnTo>
                  <a:lnTo>
                    <a:pt x="53" y="14"/>
                  </a:lnTo>
                  <a:lnTo>
                    <a:pt x="63" y="7"/>
                  </a:lnTo>
                  <a:lnTo>
                    <a:pt x="77" y="5"/>
                  </a:lnTo>
                  <a:lnTo>
                    <a:pt x="91"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1" name="Freeform 349"/>
            <p:cNvSpPr>
              <a:spLocks/>
            </p:cNvSpPr>
            <p:nvPr/>
          </p:nvSpPr>
          <p:spPr bwMode="auto">
            <a:xfrm>
              <a:off x="2118" y="907"/>
              <a:ext cx="27" cy="14"/>
            </a:xfrm>
            <a:custGeom>
              <a:avLst/>
              <a:gdLst>
                <a:gd name="T0" fmla="*/ 13 w 27"/>
                <a:gd name="T1" fmla="*/ 0 h 14"/>
                <a:gd name="T2" fmla="*/ 24 w 27"/>
                <a:gd name="T3" fmla="*/ 0 h 14"/>
                <a:gd name="T4" fmla="*/ 27 w 27"/>
                <a:gd name="T5" fmla="*/ 0 h 14"/>
                <a:gd name="T6" fmla="*/ 24 w 27"/>
                <a:gd name="T7" fmla="*/ 9 h 14"/>
                <a:gd name="T8" fmla="*/ 15 w 27"/>
                <a:gd name="T9" fmla="*/ 12 h 14"/>
                <a:gd name="T10" fmla="*/ 7 w 27"/>
                <a:gd name="T11" fmla="*/ 14 h 14"/>
                <a:gd name="T12" fmla="*/ 1 w 27"/>
                <a:gd name="T13" fmla="*/ 12 h 14"/>
                <a:gd name="T14" fmla="*/ 0 w 27"/>
                <a:gd name="T15" fmla="*/ 14 h 14"/>
                <a:gd name="T16" fmla="*/ 3 w 27"/>
                <a:gd name="T17" fmla="*/ 7 h 14"/>
                <a:gd name="T18" fmla="*/ 12 w 27"/>
                <a:gd name="T19" fmla="*/ 2 h 14"/>
                <a:gd name="T20" fmla="*/ 20 w 27"/>
                <a:gd name="T21" fmla="*/ 0 h 14"/>
                <a:gd name="T22" fmla="*/ 13 w 2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4"/>
                <a:gd name="T38" fmla="*/ 27 w 2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4">
                  <a:moveTo>
                    <a:pt x="13" y="0"/>
                  </a:moveTo>
                  <a:lnTo>
                    <a:pt x="24" y="0"/>
                  </a:lnTo>
                  <a:lnTo>
                    <a:pt x="27" y="0"/>
                  </a:lnTo>
                  <a:lnTo>
                    <a:pt x="24" y="9"/>
                  </a:lnTo>
                  <a:lnTo>
                    <a:pt x="15" y="12"/>
                  </a:lnTo>
                  <a:lnTo>
                    <a:pt x="7" y="14"/>
                  </a:lnTo>
                  <a:lnTo>
                    <a:pt x="1" y="12"/>
                  </a:lnTo>
                  <a:lnTo>
                    <a:pt x="0" y="14"/>
                  </a:lnTo>
                  <a:lnTo>
                    <a:pt x="3" y="7"/>
                  </a:lnTo>
                  <a:lnTo>
                    <a:pt x="12" y="2"/>
                  </a:lnTo>
                  <a:lnTo>
                    <a:pt x="20" y="0"/>
                  </a:lnTo>
                  <a:lnTo>
                    <a:pt x="13"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2" name="Freeform 350"/>
            <p:cNvSpPr>
              <a:spLocks/>
            </p:cNvSpPr>
            <p:nvPr/>
          </p:nvSpPr>
          <p:spPr bwMode="auto">
            <a:xfrm>
              <a:off x="2261" y="730"/>
              <a:ext cx="517" cy="293"/>
            </a:xfrm>
            <a:custGeom>
              <a:avLst/>
              <a:gdLst>
                <a:gd name="T0" fmla="*/ 308 w 517"/>
                <a:gd name="T1" fmla="*/ 175 h 293"/>
                <a:gd name="T2" fmla="*/ 245 w 517"/>
                <a:gd name="T3" fmla="*/ 208 h 293"/>
                <a:gd name="T4" fmla="*/ 219 w 517"/>
                <a:gd name="T5" fmla="*/ 211 h 293"/>
                <a:gd name="T6" fmla="*/ 211 w 517"/>
                <a:gd name="T7" fmla="*/ 225 h 293"/>
                <a:gd name="T8" fmla="*/ 204 w 517"/>
                <a:gd name="T9" fmla="*/ 232 h 293"/>
                <a:gd name="T10" fmla="*/ 170 w 517"/>
                <a:gd name="T11" fmla="*/ 266 h 293"/>
                <a:gd name="T12" fmla="*/ 122 w 517"/>
                <a:gd name="T13" fmla="*/ 279 h 293"/>
                <a:gd name="T14" fmla="*/ 102 w 517"/>
                <a:gd name="T15" fmla="*/ 257 h 293"/>
                <a:gd name="T16" fmla="*/ 88 w 517"/>
                <a:gd name="T17" fmla="*/ 232 h 293"/>
                <a:gd name="T18" fmla="*/ 92 w 517"/>
                <a:gd name="T19" fmla="*/ 228 h 293"/>
                <a:gd name="T20" fmla="*/ 95 w 517"/>
                <a:gd name="T21" fmla="*/ 215 h 293"/>
                <a:gd name="T22" fmla="*/ 93 w 517"/>
                <a:gd name="T23" fmla="*/ 203 h 293"/>
                <a:gd name="T24" fmla="*/ 98 w 517"/>
                <a:gd name="T25" fmla="*/ 184 h 293"/>
                <a:gd name="T26" fmla="*/ 129 w 517"/>
                <a:gd name="T27" fmla="*/ 157 h 293"/>
                <a:gd name="T28" fmla="*/ 112 w 517"/>
                <a:gd name="T29" fmla="*/ 155 h 293"/>
                <a:gd name="T30" fmla="*/ 97 w 517"/>
                <a:gd name="T31" fmla="*/ 162 h 293"/>
                <a:gd name="T32" fmla="*/ 129 w 517"/>
                <a:gd name="T33" fmla="*/ 143 h 293"/>
                <a:gd name="T34" fmla="*/ 110 w 517"/>
                <a:gd name="T35" fmla="*/ 133 h 293"/>
                <a:gd name="T36" fmla="*/ 95 w 517"/>
                <a:gd name="T37" fmla="*/ 129 h 293"/>
                <a:gd name="T38" fmla="*/ 107 w 517"/>
                <a:gd name="T39" fmla="*/ 99 h 293"/>
                <a:gd name="T40" fmla="*/ 81 w 517"/>
                <a:gd name="T41" fmla="*/ 83 h 293"/>
                <a:gd name="T42" fmla="*/ 18 w 517"/>
                <a:gd name="T43" fmla="*/ 80 h 293"/>
                <a:gd name="T44" fmla="*/ 6 w 517"/>
                <a:gd name="T45" fmla="*/ 68 h 293"/>
                <a:gd name="T46" fmla="*/ 41 w 517"/>
                <a:gd name="T47" fmla="*/ 61 h 293"/>
                <a:gd name="T48" fmla="*/ 6 w 517"/>
                <a:gd name="T49" fmla="*/ 63 h 293"/>
                <a:gd name="T50" fmla="*/ 8 w 517"/>
                <a:gd name="T51" fmla="*/ 49 h 293"/>
                <a:gd name="T52" fmla="*/ 88 w 517"/>
                <a:gd name="T53" fmla="*/ 41 h 293"/>
                <a:gd name="T54" fmla="*/ 109 w 517"/>
                <a:gd name="T55" fmla="*/ 34 h 293"/>
                <a:gd name="T56" fmla="*/ 165 w 517"/>
                <a:gd name="T57" fmla="*/ 15 h 293"/>
                <a:gd name="T58" fmla="*/ 212 w 517"/>
                <a:gd name="T59" fmla="*/ 17 h 293"/>
                <a:gd name="T60" fmla="*/ 250 w 517"/>
                <a:gd name="T61" fmla="*/ 10 h 293"/>
                <a:gd name="T62" fmla="*/ 303 w 517"/>
                <a:gd name="T63" fmla="*/ 7 h 293"/>
                <a:gd name="T64" fmla="*/ 359 w 517"/>
                <a:gd name="T65" fmla="*/ 2 h 293"/>
                <a:gd name="T66" fmla="*/ 410 w 517"/>
                <a:gd name="T67" fmla="*/ 5 h 293"/>
                <a:gd name="T68" fmla="*/ 449 w 517"/>
                <a:gd name="T69" fmla="*/ 14 h 293"/>
                <a:gd name="T70" fmla="*/ 439 w 517"/>
                <a:gd name="T71" fmla="*/ 17 h 293"/>
                <a:gd name="T72" fmla="*/ 512 w 517"/>
                <a:gd name="T73" fmla="*/ 26 h 293"/>
                <a:gd name="T74" fmla="*/ 463 w 517"/>
                <a:gd name="T75" fmla="*/ 34 h 293"/>
                <a:gd name="T76" fmla="*/ 447 w 517"/>
                <a:gd name="T77" fmla="*/ 46 h 293"/>
                <a:gd name="T78" fmla="*/ 449 w 517"/>
                <a:gd name="T79" fmla="*/ 55 h 293"/>
                <a:gd name="T80" fmla="*/ 463 w 517"/>
                <a:gd name="T81" fmla="*/ 68 h 293"/>
                <a:gd name="T82" fmla="*/ 430 w 517"/>
                <a:gd name="T83" fmla="*/ 77 h 293"/>
                <a:gd name="T84" fmla="*/ 456 w 517"/>
                <a:gd name="T85" fmla="*/ 89 h 293"/>
                <a:gd name="T86" fmla="*/ 435 w 517"/>
                <a:gd name="T87" fmla="*/ 94 h 293"/>
                <a:gd name="T88" fmla="*/ 425 w 517"/>
                <a:gd name="T89" fmla="*/ 104 h 293"/>
                <a:gd name="T90" fmla="*/ 408 w 517"/>
                <a:gd name="T91" fmla="*/ 116 h 293"/>
                <a:gd name="T92" fmla="*/ 415 w 517"/>
                <a:gd name="T93" fmla="*/ 129 h 293"/>
                <a:gd name="T94" fmla="*/ 415 w 517"/>
                <a:gd name="T95" fmla="*/ 136 h 293"/>
                <a:gd name="T96" fmla="*/ 393 w 517"/>
                <a:gd name="T97" fmla="*/ 148 h 293"/>
                <a:gd name="T98" fmla="*/ 361 w 517"/>
                <a:gd name="T99" fmla="*/ 129 h 293"/>
                <a:gd name="T100" fmla="*/ 367 w 517"/>
                <a:gd name="T101" fmla="*/ 143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293"/>
                <a:gd name="T155" fmla="*/ 517 w 517"/>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293">
                  <a:moveTo>
                    <a:pt x="401" y="157"/>
                  </a:moveTo>
                  <a:lnTo>
                    <a:pt x="361" y="170"/>
                  </a:lnTo>
                  <a:lnTo>
                    <a:pt x="313" y="177"/>
                  </a:lnTo>
                  <a:lnTo>
                    <a:pt x="308" y="175"/>
                  </a:lnTo>
                  <a:lnTo>
                    <a:pt x="306" y="170"/>
                  </a:lnTo>
                  <a:lnTo>
                    <a:pt x="282" y="196"/>
                  </a:lnTo>
                  <a:lnTo>
                    <a:pt x="252" y="204"/>
                  </a:lnTo>
                  <a:lnTo>
                    <a:pt x="245" y="208"/>
                  </a:lnTo>
                  <a:lnTo>
                    <a:pt x="238" y="211"/>
                  </a:lnTo>
                  <a:lnTo>
                    <a:pt x="229" y="211"/>
                  </a:lnTo>
                  <a:lnTo>
                    <a:pt x="224" y="211"/>
                  </a:lnTo>
                  <a:lnTo>
                    <a:pt x="219" y="211"/>
                  </a:lnTo>
                  <a:lnTo>
                    <a:pt x="211" y="215"/>
                  </a:lnTo>
                  <a:lnTo>
                    <a:pt x="204" y="218"/>
                  </a:lnTo>
                  <a:lnTo>
                    <a:pt x="209" y="221"/>
                  </a:lnTo>
                  <a:lnTo>
                    <a:pt x="211" y="225"/>
                  </a:lnTo>
                  <a:lnTo>
                    <a:pt x="207" y="228"/>
                  </a:lnTo>
                  <a:lnTo>
                    <a:pt x="204" y="225"/>
                  </a:lnTo>
                  <a:lnTo>
                    <a:pt x="204" y="230"/>
                  </a:lnTo>
                  <a:lnTo>
                    <a:pt x="204" y="232"/>
                  </a:lnTo>
                  <a:lnTo>
                    <a:pt x="190" y="245"/>
                  </a:lnTo>
                  <a:lnTo>
                    <a:pt x="177" y="259"/>
                  </a:lnTo>
                  <a:lnTo>
                    <a:pt x="173" y="264"/>
                  </a:lnTo>
                  <a:lnTo>
                    <a:pt x="170" y="266"/>
                  </a:lnTo>
                  <a:lnTo>
                    <a:pt x="161" y="283"/>
                  </a:lnTo>
                  <a:lnTo>
                    <a:pt x="149" y="293"/>
                  </a:lnTo>
                  <a:lnTo>
                    <a:pt x="134" y="284"/>
                  </a:lnTo>
                  <a:lnTo>
                    <a:pt x="122" y="279"/>
                  </a:lnTo>
                  <a:lnTo>
                    <a:pt x="112" y="274"/>
                  </a:lnTo>
                  <a:lnTo>
                    <a:pt x="109" y="266"/>
                  </a:lnTo>
                  <a:lnTo>
                    <a:pt x="107" y="262"/>
                  </a:lnTo>
                  <a:lnTo>
                    <a:pt x="102" y="257"/>
                  </a:lnTo>
                  <a:lnTo>
                    <a:pt x="102" y="252"/>
                  </a:lnTo>
                  <a:lnTo>
                    <a:pt x="95" y="249"/>
                  </a:lnTo>
                  <a:lnTo>
                    <a:pt x="92" y="240"/>
                  </a:lnTo>
                  <a:lnTo>
                    <a:pt x="88" y="232"/>
                  </a:lnTo>
                  <a:lnTo>
                    <a:pt x="98" y="232"/>
                  </a:lnTo>
                  <a:lnTo>
                    <a:pt x="102" y="232"/>
                  </a:lnTo>
                  <a:lnTo>
                    <a:pt x="97" y="230"/>
                  </a:lnTo>
                  <a:lnTo>
                    <a:pt x="92" y="228"/>
                  </a:lnTo>
                  <a:lnTo>
                    <a:pt x="88" y="225"/>
                  </a:lnTo>
                  <a:lnTo>
                    <a:pt x="90" y="221"/>
                  </a:lnTo>
                  <a:lnTo>
                    <a:pt x="88" y="218"/>
                  </a:lnTo>
                  <a:lnTo>
                    <a:pt x="95" y="215"/>
                  </a:lnTo>
                  <a:lnTo>
                    <a:pt x="102" y="211"/>
                  </a:lnTo>
                  <a:lnTo>
                    <a:pt x="92" y="209"/>
                  </a:lnTo>
                  <a:lnTo>
                    <a:pt x="81" y="204"/>
                  </a:lnTo>
                  <a:lnTo>
                    <a:pt x="93" y="203"/>
                  </a:lnTo>
                  <a:lnTo>
                    <a:pt x="102" y="198"/>
                  </a:lnTo>
                  <a:lnTo>
                    <a:pt x="93" y="199"/>
                  </a:lnTo>
                  <a:lnTo>
                    <a:pt x="88" y="198"/>
                  </a:lnTo>
                  <a:lnTo>
                    <a:pt x="98" y="184"/>
                  </a:lnTo>
                  <a:lnTo>
                    <a:pt x="115" y="177"/>
                  </a:lnTo>
                  <a:lnTo>
                    <a:pt x="122" y="170"/>
                  </a:lnTo>
                  <a:lnTo>
                    <a:pt x="127" y="163"/>
                  </a:lnTo>
                  <a:lnTo>
                    <a:pt x="129" y="157"/>
                  </a:lnTo>
                  <a:lnTo>
                    <a:pt x="122" y="153"/>
                  </a:lnTo>
                  <a:lnTo>
                    <a:pt x="114" y="153"/>
                  </a:lnTo>
                  <a:lnTo>
                    <a:pt x="109" y="157"/>
                  </a:lnTo>
                  <a:lnTo>
                    <a:pt x="112" y="155"/>
                  </a:lnTo>
                  <a:lnTo>
                    <a:pt x="115" y="157"/>
                  </a:lnTo>
                  <a:lnTo>
                    <a:pt x="112" y="162"/>
                  </a:lnTo>
                  <a:lnTo>
                    <a:pt x="102" y="163"/>
                  </a:lnTo>
                  <a:lnTo>
                    <a:pt x="97" y="162"/>
                  </a:lnTo>
                  <a:lnTo>
                    <a:pt x="95" y="157"/>
                  </a:lnTo>
                  <a:lnTo>
                    <a:pt x="102" y="148"/>
                  </a:lnTo>
                  <a:lnTo>
                    <a:pt x="117" y="145"/>
                  </a:lnTo>
                  <a:lnTo>
                    <a:pt x="129" y="143"/>
                  </a:lnTo>
                  <a:lnTo>
                    <a:pt x="126" y="140"/>
                  </a:lnTo>
                  <a:lnTo>
                    <a:pt x="119" y="135"/>
                  </a:lnTo>
                  <a:lnTo>
                    <a:pt x="115" y="129"/>
                  </a:lnTo>
                  <a:lnTo>
                    <a:pt x="110" y="133"/>
                  </a:lnTo>
                  <a:lnTo>
                    <a:pt x="107" y="135"/>
                  </a:lnTo>
                  <a:lnTo>
                    <a:pt x="102" y="136"/>
                  </a:lnTo>
                  <a:lnTo>
                    <a:pt x="100" y="135"/>
                  </a:lnTo>
                  <a:lnTo>
                    <a:pt x="95" y="129"/>
                  </a:lnTo>
                  <a:lnTo>
                    <a:pt x="109" y="109"/>
                  </a:lnTo>
                  <a:lnTo>
                    <a:pt x="107" y="107"/>
                  </a:lnTo>
                  <a:lnTo>
                    <a:pt x="109" y="102"/>
                  </a:lnTo>
                  <a:lnTo>
                    <a:pt x="107" y="99"/>
                  </a:lnTo>
                  <a:lnTo>
                    <a:pt x="109" y="95"/>
                  </a:lnTo>
                  <a:lnTo>
                    <a:pt x="100" y="94"/>
                  </a:lnTo>
                  <a:lnTo>
                    <a:pt x="95" y="89"/>
                  </a:lnTo>
                  <a:lnTo>
                    <a:pt x="81" y="83"/>
                  </a:lnTo>
                  <a:lnTo>
                    <a:pt x="61" y="82"/>
                  </a:lnTo>
                  <a:lnTo>
                    <a:pt x="41" y="82"/>
                  </a:lnTo>
                  <a:lnTo>
                    <a:pt x="20" y="82"/>
                  </a:lnTo>
                  <a:lnTo>
                    <a:pt x="18" y="80"/>
                  </a:lnTo>
                  <a:lnTo>
                    <a:pt x="15" y="78"/>
                  </a:lnTo>
                  <a:lnTo>
                    <a:pt x="13" y="75"/>
                  </a:lnTo>
                  <a:lnTo>
                    <a:pt x="8" y="73"/>
                  </a:lnTo>
                  <a:lnTo>
                    <a:pt x="6" y="68"/>
                  </a:lnTo>
                  <a:lnTo>
                    <a:pt x="10" y="66"/>
                  </a:lnTo>
                  <a:lnTo>
                    <a:pt x="13" y="68"/>
                  </a:lnTo>
                  <a:lnTo>
                    <a:pt x="30" y="68"/>
                  </a:lnTo>
                  <a:lnTo>
                    <a:pt x="41" y="61"/>
                  </a:lnTo>
                  <a:lnTo>
                    <a:pt x="29" y="61"/>
                  </a:lnTo>
                  <a:lnTo>
                    <a:pt x="20" y="61"/>
                  </a:lnTo>
                  <a:lnTo>
                    <a:pt x="13" y="61"/>
                  </a:lnTo>
                  <a:lnTo>
                    <a:pt x="6" y="63"/>
                  </a:lnTo>
                  <a:lnTo>
                    <a:pt x="1" y="61"/>
                  </a:lnTo>
                  <a:lnTo>
                    <a:pt x="0" y="55"/>
                  </a:lnTo>
                  <a:lnTo>
                    <a:pt x="1" y="51"/>
                  </a:lnTo>
                  <a:lnTo>
                    <a:pt x="8" y="49"/>
                  </a:lnTo>
                  <a:lnTo>
                    <a:pt x="15" y="49"/>
                  </a:lnTo>
                  <a:lnTo>
                    <a:pt x="20" y="48"/>
                  </a:lnTo>
                  <a:lnTo>
                    <a:pt x="56" y="49"/>
                  </a:lnTo>
                  <a:lnTo>
                    <a:pt x="88" y="41"/>
                  </a:lnTo>
                  <a:lnTo>
                    <a:pt x="80" y="39"/>
                  </a:lnTo>
                  <a:lnTo>
                    <a:pt x="75" y="41"/>
                  </a:lnTo>
                  <a:lnTo>
                    <a:pt x="90" y="34"/>
                  </a:lnTo>
                  <a:lnTo>
                    <a:pt x="109" y="34"/>
                  </a:lnTo>
                  <a:lnTo>
                    <a:pt x="131" y="24"/>
                  </a:lnTo>
                  <a:lnTo>
                    <a:pt x="149" y="14"/>
                  </a:lnTo>
                  <a:lnTo>
                    <a:pt x="158" y="15"/>
                  </a:lnTo>
                  <a:lnTo>
                    <a:pt x="165" y="15"/>
                  </a:lnTo>
                  <a:lnTo>
                    <a:pt x="170" y="14"/>
                  </a:lnTo>
                  <a:lnTo>
                    <a:pt x="197" y="14"/>
                  </a:lnTo>
                  <a:lnTo>
                    <a:pt x="190" y="21"/>
                  </a:lnTo>
                  <a:lnTo>
                    <a:pt x="212" y="17"/>
                  </a:lnTo>
                  <a:lnTo>
                    <a:pt x="231" y="14"/>
                  </a:lnTo>
                  <a:lnTo>
                    <a:pt x="240" y="14"/>
                  </a:lnTo>
                  <a:lnTo>
                    <a:pt x="245" y="14"/>
                  </a:lnTo>
                  <a:lnTo>
                    <a:pt x="250" y="10"/>
                  </a:lnTo>
                  <a:lnTo>
                    <a:pt x="255" y="7"/>
                  </a:lnTo>
                  <a:lnTo>
                    <a:pt x="258" y="7"/>
                  </a:lnTo>
                  <a:lnTo>
                    <a:pt x="299" y="7"/>
                  </a:lnTo>
                  <a:lnTo>
                    <a:pt x="303" y="7"/>
                  </a:lnTo>
                  <a:lnTo>
                    <a:pt x="306" y="7"/>
                  </a:lnTo>
                  <a:lnTo>
                    <a:pt x="325" y="3"/>
                  </a:lnTo>
                  <a:lnTo>
                    <a:pt x="347" y="0"/>
                  </a:lnTo>
                  <a:lnTo>
                    <a:pt x="359" y="2"/>
                  </a:lnTo>
                  <a:lnTo>
                    <a:pt x="367" y="7"/>
                  </a:lnTo>
                  <a:lnTo>
                    <a:pt x="401" y="7"/>
                  </a:lnTo>
                  <a:lnTo>
                    <a:pt x="405" y="5"/>
                  </a:lnTo>
                  <a:lnTo>
                    <a:pt x="410" y="5"/>
                  </a:lnTo>
                  <a:lnTo>
                    <a:pt x="415" y="7"/>
                  </a:lnTo>
                  <a:lnTo>
                    <a:pt x="430" y="7"/>
                  </a:lnTo>
                  <a:lnTo>
                    <a:pt x="449" y="7"/>
                  </a:lnTo>
                  <a:lnTo>
                    <a:pt x="449" y="14"/>
                  </a:lnTo>
                  <a:lnTo>
                    <a:pt x="408" y="14"/>
                  </a:lnTo>
                  <a:lnTo>
                    <a:pt x="435" y="14"/>
                  </a:lnTo>
                  <a:lnTo>
                    <a:pt x="442" y="14"/>
                  </a:lnTo>
                  <a:lnTo>
                    <a:pt x="439" y="17"/>
                  </a:lnTo>
                  <a:lnTo>
                    <a:pt x="435" y="21"/>
                  </a:lnTo>
                  <a:lnTo>
                    <a:pt x="517" y="21"/>
                  </a:lnTo>
                  <a:lnTo>
                    <a:pt x="517" y="26"/>
                  </a:lnTo>
                  <a:lnTo>
                    <a:pt x="512" y="26"/>
                  </a:lnTo>
                  <a:lnTo>
                    <a:pt x="505" y="27"/>
                  </a:lnTo>
                  <a:lnTo>
                    <a:pt x="497" y="27"/>
                  </a:lnTo>
                  <a:lnTo>
                    <a:pt x="481" y="31"/>
                  </a:lnTo>
                  <a:lnTo>
                    <a:pt x="463" y="34"/>
                  </a:lnTo>
                  <a:lnTo>
                    <a:pt x="469" y="34"/>
                  </a:lnTo>
                  <a:lnTo>
                    <a:pt x="461" y="38"/>
                  </a:lnTo>
                  <a:lnTo>
                    <a:pt x="456" y="41"/>
                  </a:lnTo>
                  <a:lnTo>
                    <a:pt x="447" y="46"/>
                  </a:lnTo>
                  <a:lnTo>
                    <a:pt x="439" y="53"/>
                  </a:lnTo>
                  <a:lnTo>
                    <a:pt x="435" y="61"/>
                  </a:lnTo>
                  <a:lnTo>
                    <a:pt x="441" y="58"/>
                  </a:lnTo>
                  <a:lnTo>
                    <a:pt x="449" y="55"/>
                  </a:lnTo>
                  <a:lnTo>
                    <a:pt x="451" y="58"/>
                  </a:lnTo>
                  <a:lnTo>
                    <a:pt x="449" y="61"/>
                  </a:lnTo>
                  <a:lnTo>
                    <a:pt x="456" y="65"/>
                  </a:lnTo>
                  <a:lnTo>
                    <a:pt x="463" y="68"/>
                  </a:lnTo>
                  <a:lnTo>
                    <a:pt x="449" y="72"/>
                  </a:lnTo>
                  <a:lnTo>
                    <a:pt x="434" y="72"/>
                  </a:lnTo>
                  <a:lnTo>
                    <a:pt x="429" y="75"/>
                  </a:lnTo>
                  <a:lnTo>
                    <a:pt x="430" y="77"/>
                  </a:lnTo>
                  <a:lnTo>
                    <a:pt x="437" y="78"/>
                  </a:lnTo>
                  <a:lnTo>
                    <a:pt x="442" y="82"/>
                  </a:lnTo>
                  <a:lnTo>
                    <a:pt x="447" y="85"/>
                  </a:lnTo>
                  <a:lnTo>
                    <a:pt x="456" y="89"/>
                  </a:lnTo>
                  <a:lnTo>
                    <a:pt x="449" y="92"/>
                  </a:lnTo>
                  <a:lnTo>
                    <a:pt x="442" y="95"/>
                  </a:lnTo>
                  <a:lnTo>
                    <a:pt x="429" y="95"/>
                  </a:lnTo>
                  <a:lnTo>
                    <a:pt x="435" y="94"/>
                  </a:lnTo>
                  <a:lnTo>
                    <a:pt x="442" y="95"/>
                  </a:lnTo>
                  <a:lnTo>
                    <a:pt x="432" y="101"/>
                  </a:lnTo>
                  <a:lnTo>
                    <a:pt x="422" y="102"/>
                  </a:lnTo>
                  <a:lnTo>
                    <a:pt x="425" y="104"/>
                  </a:lnTo>
                  <a:lnTo>
                    <a:pt x="429" y="109"/>
                  </a:lnTo>
                  <a:lnTo>
                    <a:pt x="395" y="109"/>
                  </a:lnTo>
                  <a:lnTo>
                    <a:pt x="400" y="112"/>
                  </a:lnTo>
                  <a:lnTo>
                    <a:pt x="408" y="116"/>
                  </a:lnTo>
                  <a:lnTo>
                    <a:pt x="413" y="118"/>
                  </a:lnTo>
                  <a:lnTo>
                    <a:pt x="415" y="123"/>
                  </a:lnTo>
                  <a:lnTo>
                    <a:pt x="415" y="126"/>
                  </a:lnTo>
                  <a:lnTo>
                    <a:pt x="415" y="129"/>
                  </a:lnTo>
                  <a:lnTo>
                    <a:pt x="400" y="123"/>
                  </a:lnTo>
                  <a:lnTo>
                    <a:pt x="388" y="116"/>
                  </a:lnTo>
                  <a:lnTo>
                    <a:pt x="403" y="126"/>
                  </a:lnTo>
                  <a:lnTo>
                    <a:pt x="415" y="136"/>
                  </a:lnTo>
                  <a:lnTo>
                    <a:pt x="413" y="143"/>
                  </a:lnTo>
                  <a:lnTo>
                    <a:pt x="408" y="148"/>
                  </a:lnTo>
                  <a:lnTo>
                    <a:pt x="401" y="150"/>
                  </a:lnTo>
                  <a:lnTo>
                    <a:pt x="393" y="148"/>
                  </a:lnTo>
                  <a:lnTo>
                    <a:pt x="388" y="143"/>
                  </a:lnTo>
                  <a:lnTo>
                    <a:pt x="388" y="136"/>
                  </a:lnTo>
                  <a:lnTo>
                    <a:pt x="372" y="135"/>
                  </a:lnTo>
                  <a:lnTo>
                    <a:pt x="361" y="129"/>
                  </a:lnTo>
                  <a:lnTo>
                    <a:pt x="369" y="135"/>
                  </a:lnTo>
                  <a:lnTo>
                    <a:pt x="374" y="136"/>
                  </a:lnTo>
                  <a:lnTo>
                    <a:pt x="372" y="141"/>
                  </a:lnTo>
                  <a:lnTo>
                    <a:pt x="367" y="143"/>
                  </a:lnTo>
                  <a:lnTo>
                    <a:pt x="383" y="152"/>
                  </a:lnTo>
                  <a:lnTo>
                    <a:pt x="408" y="150"/>
                  </a:lnTo>
                  <a:lnTo>
                    <a:pt x="401" y="15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3" name="Freeform 351"/>
            <p:cNvSpPr>
              <a:spLocks/>
            </p:cNvSpPr>
            <p:nvPr/>
          </p:nvSpPr>
          <p:spPr bwMode="auto">
            <a:xfrm>
              <a:off x="2926" y="873"/>
              <a:ext cx="267" cy="211"/>
            </a:xfrm>
            <a:custGeom>
              <a:avLst/>
              <a:gdLst>
                <a:gd name="T0" fmla="*/ 53 w 267"/>
                <a:gd name="T1" fmla="*/ 160 h 211"/>
                <a:gd name="T2" fmla="*/ 50 w 267"/>
                <a:gd name="T3" fmla="*/ 163 h 211"/>
                <a:gd name="T4" fmla="*/ 29 w 267"/>
                <a:gd name="T5" fmla="*/ 177 h 211"/>
                <a:gd name="T6" fmla="*/ 5 w 267"/>
                <a:gd name="T7" fmla="*/ 163 h 211"/>
                <a:gd name="T8" fmla="*/ 2 w 267"/>
                <a:gd name="T9" fmla="*/ 157 h 211"/>
                <a:gd name="T10" fmla="*/ 4 w 267"/>
                <a:gd name="T11" fmla="*/ 138 h 211"/>
                <a:gd name="T12" fmla="*/ 12 w 267"/>
                <a:gd name="T13" fmla="*/ 118 h 211"/>
                <a:gd name="T14" fmla="*/ 43 w 267"/>
                <a:gd name="T15" fmla="*/ 102 h 211"/>
                <a:gd name="T16" fmla="*/ 51 w 267"/>
                <a:gd name="T17" fmla="*/ 97 h 211"/>
                <a:gd name="T18" fmla="*/ 53 w 267"/>
                <a:gd name="T19" fmla="*/ 95 h 211"/>
                <a:gd name="T20" fmla="*/ 51 w 267"/>
                <a:gd name="T21" fmla="*/ 85 h 211"/>
                <a:gd name="T22" fmla="*/ 70 w 267"/>
                <a:gd name="T23" fmla="*/ 72 h 211"/>
                <a:gd name="T24" fmla="*/ 84 w 267"/>
                <a:gd name="T25" fmla="*/ 53 h 211"/>
                <a:gd name="T26" fmla="*/ 96 w 267"/>
                <a:gd name="T27" fmla="*/ 39 h 211"/>
                <a:gd name="T28" fmla="*/ 84 w 267"/>
                <a:gd name="T29" fmla="*/ 34 h 211"/>
                <a:gd name="T30" fmla="*/ 94 w 267"/>
                <a:gd name="T31" fmla="*/ 27 h 211"/>
                <a:gd name="T32" fmla="*/ 111 w 267"/>
                <a:gd name="T33" fmla="*/ 26 h 211"/>
                <a:gd name="T34" fmla="*/ 116 w 267"/>
                <a:gd name="T35" fmla="*/ 22 h 211"/>
                <a:gd name="T36" fmla="*/ 130 w 267"/>
                <a:gd name="T37" fmla="*/ 15 h 211"/>
                <a:gd name="T38" fmla="*/ 145 w 267"/>
                <a:gd name="T39" fmla="*/ 14 h 211"/>
                <a:gd name="T40" fmla="*/ 159 w 267"/>
                <a:gd name="T41" fmla="*/ 7 h 211"/>
                <a:gd name="T42" fmla="*/ 196 w 267"/>
                <a:gd name="T43" fmla="*/ 3 h 211"/>
                <a:gd name="T44" fmla="*/ 213 w 267"/>
                <a:gd name="T45" fmla="*/ 0 h 211"/>
                <a:gd name="T46" fmla="*/ 240 w 267"/>
                <a:gd name="T47" fmla="*/ 14 h 211"/>
                <a:gd name="T48" fmla="*/ 240 w 267"/>
                <a:gd name="T49" fmla="*/ 14 h 211"/>
                <a:gd name="T50" fmla="*/ 232 w 267"/>
                <a:gd name="T51" fmla="*/ 24 h 211"/>
                <a:gd name="T52" fmla="*/ 225 w 267"/>
                <a:gd name="T53" fmla="*/ 39 h 211"/>
                <a:gd name="T54" fmla="*/ 240 w 267"/>
                <a:gd name="T55" fmla="*/ 48 h 211"/>
                <a:gd name="T56" fmla="*/ 235 w 267"/>
                <a:gd name="T57" fmla="*/ 58 h 211"/>
                <a:gd name="T58" fmla="*/ 245 w 267"/>
                <a:gd name="T59" fmla="*/ 73 h 211"/>
                <a:gd name="T60" fmla="*/ 256 w 267"/>
                <a:gd name="T61" fmla="*/ 95 h 211"/>
                <a:gd name="T62" fmla="*/ 267 w 267"/>
                <a:gd name="T63" fmla="*/ 109 h 211"/>
                <a:gd name="T64" fmla="*/ 244 w 267"/>
                <a:gd name="T65" fmla="*/ 136 h 211"/>
                <a:gd name="T66" fmla="*/ 220 w 267"/>
                <a:gd name="T67" fmla="*/ 150 h 211"/>
                <a:gd name="T68" fmla="*/ 201 w 267"/>
                <a:gd name="T69" fmla="*/ 150 h 211"/>
                <a:gd name="T70" fmla="*/ 179 w 267"/>
                <a:gd name="T71" fmla="*/ 145 h 211"/>
                <a:gd name="T72" fmla="*/ 165 w 267"/>
                <a:gd name="T73" fmla="*/ 109 h 211"/>
                <a:gd name="T74" fmla="*/ 199 w 267"/>
                <a:gd name="T75" fmla="*/ 75 h 211"/>
                <a:gd name="T76" fmla="*/ 172 w 267"/>
                <a:gd name="T77" fmla="*/ 73 h 211"/>
                <a:gd name="T78" fmla="*/ 160 w 267"/>
                <a:gd name="T79" fmla="*/ 85 h 211"/>
                <a:gd name="T80" fmla="*/ 135 w 267"/>
                <a:gd name="T81" fmla="*/ 109 h 211"/>
                <a:gd name="T82" fmla="*/ 152 w 267"/>
                <a:gd name="T83" fmla="*/ 150 h 211"/>
                <a:gd name="T84" fmla="*/ 145 w 267"/>
                <a:gd name="T85" fmla="*/ 157 h 211"/>
                <a:gd name="T86" fmla="*/ 124 w 267"/>
                <a:gd name="T87" fmla="*/ 170 h 211"/>
                <a:gd name="T88" fmla="*/ 128 w 267"/>
                <a:gd name="T89" fmla="*/ 194 h 211"/>
                <a:gd name="T90" fmla="*/ 118 w 267"/>
                <a:gd name="T91" fmla="*/ 204 h 211"/>
                <a:gd name="T92" fmla="*/ 104 w 267"/>
                <a:gd name="T93" fmla="*/ 211 h 211"/>
                <a:gd name="T94" fmla="*/ 84 w 267"/>
                <a:gd name="T95" fmla="*/ 204 h 211"/>
                <a:gd name="T96" fmla="*/ 73 w 267"/>
                <a:gd name="T97" fmla="*/ 179 h 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7"/>
                <a:gd name="T148" fmla="*/ 0 h 211"/>
                <a:gd name="T149" fmla="*/ 267 w 267"/>
                <a:gd name="T150" fmla="*/ 211 h 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7" h="211">
                  <a:moveTo>
                    <a:pt x="63" y="163"/>
                  </a:moveTo>
                  <a:lnTo>
                    <a:pt x="56" y="163"/>
                  </a:lnTo>
                  <a:lnTo>
                    <a:pt x="53" y="160"/>
                  </a:lnTo>
                  <a:lnTo>
                    <a:pt x="50" y="157"/>
                  </a:lnTo>
                  <a:lnTo>
                    <a:pt x="50" y="160"/>
                  </a:lnTo>
                  <a:lnTo>
                    <a:pt x="50" y="163"/>
                  </a:lnTo>
                  <a:lnTo>
                    <a:pt x="43" y="169"/>
                  </a:lnTo>
                  <a:lnTo>
                    <a:pt x="36" y="174"/>
                  </a:lnTo>
                  <a:lnTo>
                    <a:pt x="29" y="177"/>
                  </a:lnTo>
                  <a:lnTo>
                    <a:pt x="14" y="174"/>
                  </a:lnTo>
                  <a:lnTo>
                    <a:pt x="2" y="163"/>
                  </a:lnTo>
                  <a:lnTo>
                    <a:pt x="5" y="163"/>
                  </a:lnTo>
                  <a:lnTo>
                    <a:pt x="9" y="163"/>
                  </a:lnTo>
                  <a:lnTo>
                    <a:pt x="4" y="160"/>
                  </a:lnTo>
                  <a:lnTo>
                    <a:pt x="2" y="157"/>
                  </a:lnTo>
                  <a:lnTo>
                    <a:pt x="4" y="150"/>
                  </a:lnTo>
                  <a:lnTo>
                    <a:pt x="9" y="143"/>
                  </a:lnTo>
                  <a:lnTo>
                    <a:pt x="4" y="138"/>
                  </a:lnTo>
                  <a:lnTo>
                    <a:pt x="0" y="129"/>
                  </a:lnTo>
                  <a:lnTo>
                    <a:pt x="2" y="123"/>
                  </a:lnTo>
                  <a:lnTo>
                    <a:pt x="12" y="118"/>
                  </a:lnTo>
                  <a:lnTo>
                    <a:pt x="16" y="109"/>
                  </a:lnTo>
                  <a:lnTo>
                    <a:pt x="29" y="104"/>
                  </a:lnTo>
                  <a:lnTo>
                    <a:pt x="43" y="102"/>
                  </a:lnTo>
                  <a:lnTo>
                    <a:pt x="44" y="99"/>
                  </a:lnTo>
                  <a:lnTo>
                    <a:pt x="50" y="95"/>
                  </a:lnTo>
                  <a:lnTo>
                    <a:pt x="51" y="97"/>
                  </a:lnTo>
                  <a:lnTo>
                    <a:pt x="55" y="97"/>
                  </a:lnTo>
                  <a:lnTo>
                    <a:pt x="56" y="95"/>
                  </a:lnTo>
                  <a:lnTo>
                    <a:pt x="53" y="95"/>
                  </a:lnTo>
                  <a:lnTo>
                    <a:pt x="50" y="94"/>
                  </a:lnTo>
                  <a:lnTo>
                    <a:pt x="50" y="89"/>
                  </a:lnTo>
                  <a:lnTo>
                    <a:pt x="51" y="85"/>
                  </a:lnTo>
                  <a:lnTo>
                    <a:pt x="56" y="83"/>
                  </a:lnTo>
                  <a:lnTo>
                    <a:pt x="63" y="82"/>
                  </a:lnTo>
                  <a:lnTo>
                    <a:pt x="70" y="72"/>
                  </a:lnTo>
                  <a:lnTo>
                    <a:pt x="77" y="61"/>
                  </a:lnTo>
                  <a:lnTo>
                    <a:pt x="79" y="56"/>
                  </a:lnTo>
                  <a:lnTo>
                    <a:pt x="84" y="53"/>
                  </a:lnTo>
                  <a:lnTo>
                    <a:pt x="89" y="49"/>
                  </a:lnTo>
                  <a:lnTo>
                    <a:pt x="90" y="41"/>
                  </a:lnTo>
                  <a:lnTo>
                    <a:pt x="96" y="39"/>
                  </a:lnTo>
                  <a:lnTo>
                    <a:pt x="97" y="34"/>
                  </a:lnTo>
                  <a:lnTo>
                    <a:pt x="89" y="38"/>
                  </a:lnTo>
                  <a:lnTo>
                    <a:pt x="84" y="34"/>
                  </a:lnTo>
                  <a:lnTo>
                    <a:pt x="89" y="32"/>
                  </a:lnTo>
                  <a:lnTo>
                    <a:pt x="92" y="29"/>
                  </a:lnTo>
                  <a:lnTo>
                    <a:pt x="94" y="27"/>
                  </a:lnTo>
                  <a:lnTo>
                    <a:pt x="97" y="27"/>
                  </a:lnTo>
                  <a:lnTo>
                    <a:pt x="111" y="27"/>
                  </a:lnTo>
                  <a:lnTo>
                    <a:pt x="111" y="26"/>
                  </a:lnTo>
                  <a:lnTo>
                    <a:pt x="111" y="20"/>
                  </a:lnTo>
                  <a:lnTo>
                    <a:pt x="113" y="20"/>
                  </a:lnTo>
                  <a:lnTo>
                    <a:pt x="116" y="22"/>
                  </a:lnTo>
                  <a:lnTo>
                    <a:pt x="118" y="20"/>
                  </a:lnTo>
                  <a:lnTo>
                    <a:pt x="123" y="20"/>
                  </a:lnTo>
                  <a:lnTo>
                    <a:pt x="130" y="15"/>
                  </a:lnTo>
                  <a:lnTo>
                    <a:pt x="138" y="14"/>
                  </a:lnTo>
                  <a:lnTo>
                    <a:pt x="140" y="14"/>
                  </a:lnTo>
                  <a:lnTo>
                    <a:pt x="145" y="14"/>
                  </a:lnTo>
                  <a:lnTo>
                    <a:pt x="148" y="12"/>
                  </a:lnTo>
                  <a:lnTo>
                    <a:pt x="153" y="9"/>
                  </a:lnTo>
                  <a:lnTo>
                    <a:pt x="159" y="7"/>
                  </a:lnTo>
                  <a:lnTo>
                    <a:pt x="172" y="2"/>
                  </a:lnTo>
                  <a:lnTo>
                    <a:pt x="186" y="0"/>
                  </a:lnTo>
                  <a:lnTo>
                    <a:pt x="196" y="3"/>
                  </a:lnTo>
                  <a:lnTo>
                    <a:pt x="199" y="7"/>
                  </a:lnTo>
                  <a:lnTo>
                    <a:pt x="204" y="3"/>
                  </a:lnTo>
                  <a:lnTo>
                    <a:pt x="213" y="0"/>
                  </a:lnTo>
                  <a:lnTo>
                    <a:pt x="223" y="3"/>
                  </a:lnTo>
                  <a:lnTo>
                    <a:pt x="240" y="7"/>
                  </a:lnTo>
                  <a:lnTo>
                    <a:pt x="240" y="14"/>
                  </a:lnTo>
                  <a:lnTo>
                    <a:pt x="227" y="14"/>
                  </a:lnTo>
                  <a:lnTo>
                    <a:pt x="235" y="15"/>
                  </a:lnTo>
                  <a:lnTo>
                    <a:pt x="240" y="14"/>
                  </a:lnTo>
                  <a:lnTo>
                    <a:pt x="240" y="19"/>
                  </a:lnTo>
                  <a:lnTo>
                    <a:pt x="240" y="20"/>
                  </a:lnTo>
                  <a:lnTo>
                    <a:pt x="232" y="24"/>
                  </a:lnTo>
                  <a:lnTo>
                    <a:pt x="225" y="27"/>
                  </a:lnTo>
                  <a:lnTo>
                    <a:pt x="220" y="34"/>
                  </a:lnTo>
                  <a:lnTo>
                    <a:pt x="225" y="39"/>
                  </a:lnTo>
                  <a:lnTo>
                    <a:pt x="232" y="41"/>
                  </a:lnTo>
                  <a:lnTo>
                    <a:pt x="237" y="43"/>
                  </a:lnTo>
                  <a:lnTo>
                    <a:pt x="240" y="48"/>
                  </a:lnTo>
                  <a:lnTo>
                    <a:pt x="237" y="51"/>
                  </a:lnTo>
                  <a:lnTo>
                    <a:pt x="233" y="55"/>
                  </a:lnTo>
                  <a:lnTo>
                    <a:pt x="235" y="58"/>
                  </a:lnTo>
                  <a:lnTo>
                    <a:pt x="239" y="56"/>
                  </a:lnTo>
                  <a:lnTo>
                    <a:pt x="240" y="55"/>
                  </a:lnTo>
                  <a:lnTo>
                    <a:pt x="245" y="73"/>
                  </a:lnTo>
                  <a:lnTo>
                    <a:pt x="254" y="82"/>
                  </a:lnTo>
                  <a:lnTo>
                    <a:pt x="254" y="89"/>
                  </a:lnTo>
                  <a:lnTo>
                    <a:pt x="256" y="95"/>
                  </a:lnTo>
                  <a:lnTo>
                    <a:pt x="254" y="102"/>
                  </a:lnTo>
                  <a:lnTo>
                    <a:pt x="262" y="106"/>
                  </a:lnTo>
                  <a:lnTo>
                    <a:pt x="267" y="109"/>
                  </a:lnTo>
                  <a:lnTo>
                    <a:pt x="267" y="116"/>
                  </a:lnTo>
                  <a:lnTo>
                    <a:pt x="254" y="124"/>
                  </a:lnTo>
                  <a:lnTo>
                    <a:pt x="244" y="136"/>
                  </a:lnTo>
                  <a:lnTo>
                    <a:pt x="227" y="143"/>
                  </a:lnTo>
                  <a:lnTo>
                    <a:pt x="221" y="143"/>
                  </a:lnTo>
                  <a:lnTo>
                    <a:pt x="220" y="150"/>
                  </a:lnTo>
                  <a:lnTo>
                    <a:pt x="216" y="148"/>
                  </a:lnTo>
                  <a:lnTo>
                    <a:pt x="213" y="150"/>
                  </a:lnTo>
                  <a:lnTo>
                    <a:pt x="201" y="150"/>
                  </a:lnTo>
                  <a:lnTo>
                    <a:pt x="193" y="150"/>
                  </a:lnTo>
                  <a:lnTo>
                    <a:pt x="184" y="148"/>
                  </a:lnTo>
                  <a:lnTo>
                    <a:pt x="179" y="145"/>
                  </a:lnTo>
                  <a:lnTo>
                    <a:pt x="172" y="143"/>
                  </a:lnTo>
                  <a:lnTo>
                    <a:pt x="169" y="126"/>
                  </a:lnTo>
                  <a:lnTo>
                    <a:pt x="165" y="109"/>
                  </a:lnTo>
                  <a:lnTo>
                    <a:pt x="174" y="95"/>
                  </a:lnTo>
                  <a:lnTo>
                    <a:pt x="191" y="87"/>
                  </a:lnTo>
                  <a:lnTo>
                    <a:pt x="199" y="75"/>
                  </a:lnTo>
                  <a:lnTo>
                    <a:pt x="189" y="73"/>
                  </a:lnTo>
                  <a:lnTo>
                    <a:pt x="179" y="75"/>
                  </a:lnTo>
                  <a:lnTo>
                    <a:pt x="172" y="73"/>
                  </a:lnTo>
                  <a:lnTo>
                    <a:pt x="164" y="75"/>
                  </a:lnTo>
                  <a:lnTo>
                    <a:pt x="159" y="82"/>
                  </a:lnTo>
                  <a:lnTo>
                    <a:pt x="160" y="85"/>
                  </a:lnTo>
                  <a:lnTo>
                    <a:pt x="159" y="89"/>
                  </a:lnTo>
                  <a:lnTo>
                    <a:pt x="152" y="99"/>
                  </a:lnTo>
                  <a:lnTo>
                    <a:pt x="135" y="109"/>
                  </a:lnTo>
                  <a:lnTo>
                    <a:pt x="124" y="129"/>
                  </a:lnTo>
                  <a:lnTo>
                    <a:pt x="135" y="143"/>
                  </a:lnTo>
                  <a:lnTo>
                    <a:pt x="152" y="150"/>
                  </a:lnTo>
                  <a:lnTo>
                    <a:pt x="140" y="155"/>
                  </a:lnTo>
                  <a:lnTo>
                    <a:pt x="124" y="157"/>
                  </a:lnTo>
                  <a:lnTo>
                    <a:pt x="145" y="157"/>
                  </a:lnTo>
                  <a:lnTo>
                    <a:pt x="138" y="160"/>
                  </a:lnTo>
                  <a:lnTo>
                    <a:pt x="131" y="163"/>
                  </a:lnTo>
                  <a:lnTo>
                    <a:pt x="124" y="170"/>
                  </a:lnTo>
                  <a:lnTo>
                    <a:pt x="124" y="191"/>
                  </a:lnTo>
                  <a:lnTo>
                    <a:pt x="128" y="192"/>
                  </a:lnTo>
                  <a:lnTo>
                    <a:pt x="128" y="194"/>
                  </a:lnTo>
                  <a:lnTo>
                    <a:pt x="124" y="198"/>
                  </a:lnTo>
                  <a:lnTo>
                    <a:pt x="121" y="201"/>
                  </a:lnTo>
                  <a:lnTo>
                    <a:pt x="118" y="204"/>
                  </a:lnTo>
                  <a:lnTo>
                    <a:pt x="111" y="203"/>
                  </a:lnTo>
                  <a:lnTo>
                    <a:pt x="106" y="204"/>
                  </a:lnTo>
                  <a:lnTo>
                    <a:pt x="104" y="211"/>
                  </a:lnTo>
                  <a:lnTo>
                    <a:pt x="90" y="211"/>
                  </a:lnTo>
                  <a:lnTo>
                    <a:pt x="87" y="209"/>
                  </a:lnTo>
                  <a:lnTo>
                    <a:pt x="84" y="204"/>
                  </a:lnTo>
                  <a:lnTo>
                    <a:pt x="85" y="199"/>
                  </a:lnTo>
                  <a:lnTo>
                    <a:pt x="84" y="198"/>
                  </a:lnTo>
                  <a:lnTo>
                    <a:pt x="73" y="179"/>
                  </a:lnTo>
                  <a:lnTo>
                    <a:pt x="63" y="16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4" name="Freeform 352"/>
            <p:cNvSpPr>
              <a:spLocks/>
            </p:cNvSpPr>
            <p:nvPr/>
          </p:nvSpPr>
          <p:spPr bwMode="auto">
            <a:xfrm>
              <a:off x="2758" y="1057"/>
              <a:ext cx="468" cy="320"/>
            </a:xfrm>
            <a:custGeom>
              <a:avLst/>
              <a:gdLst>
                <a:gd name="T0" fmla="*/ 468 w 469"/>
                <a:gd name="T1" fmla="*/ 177 h 320"/>
                <a:gd name="T2" fmla="*/ 449 w 469"/>
                <a:gd name="T3" fmla="*/ 218 h 320"/>
                <a:gd name="T4" fmla="*/ 435 w 469"/>
                <a:gd name="T5" fmla="*/ 230 h 320"/>
                <a:gd name="T6" fmla="*/ 435 w 469"/>
                <a:gd name="T7" fmla="*/ 245 h 320"/>
                <a:gd name="T8" fmla="*/ 407 w 469"/>
                <a:gd name="T9" fmla="*/ 255 h 320"/>
                <a:gd name="T10" fmla="*/ 393 w 469"/>
                <a:gd name="T11" fmla="*/ 255 h 320"/>
                <a:gd name="T12" fmla="*/ 410 w 469"/>
                <a:gd name="T13" fmla="*/ 289 h 320"/>
                <a:gd name="T14" fmla="*/ 403 w 469"/>
                <a:gd name="T15" fmla="*/ 296 h 320"/>
                <a:gd name="T16" fmla="*/ 400 w 469"/>
                <a:gd name="T17" fmla="*/ 311 h 320"/>
                <a:gd name="T18" fmla="*/ 378 w 469"/>
                <a:gd name="T19" fmla="*/ 294 h 320"/>
                <a:gd name="T20" fmla="*/ 347 w 469"/>
                <a:gd name="T21" fmla="*/ 231 h 320"/>
                <a:gd name="T22" fmla="*/ 292 w 469"/>
                <a:gd name="T23" fmla="*/ 192 h 320"/>
                <a:gd name="T24" fmla="*/ 274 w 469"/>
                <a:gd name="T25" fmla="*/ 177 h 320"/>
                <a:gd name="T26" fmla="*/ 258 w 469"/>
                <a:gd name="T27" fmla="*/ 191 h 320"/>
                <a:gd name="T28" fmla="*/ 289 w 469"/>
                <a:gd name="T29" fmla="*/ 218 h 320"/>
                <a:gd name="T30" fmla="*/ 306 w 469"/>
                <a:gd name="T31" fmla="*/ 231 h 320"/>
                <a:gd name="T32" fmla="*/ 333 w 469"/>
                <a:gd name="T33" fmla="*/ 257 h 320"/>
                <a:gd name="T34" fmla="*/ 318 w 469"/>
                <a:gd name="T35" fmla="*/ 262 h 320"/>
                <a:gd name="T36" fmla="*/ 318 w 469"/>
                <a:gd name="T37" fmla="*/ 279 h 320"/>
                <a:gd name="T38" fmla="*/ 306 w 469"/>
                <a:gd name="T39" fmla="*/ 293 h 320"/>
                <a:gd name="T40" fmla="*/ 303 w 469"/>
                <a:gd name="T41" fmla="*/ 259 h 320"/>
                <a:gd name="T42" fmla="*/ 224 w 469"/>
                <a:gd name="T43" fmla="*/ 194 h 320"/>
                <a:gd name="T44" fmla="*/ 192 w 469"/>
                <a:gd name="T45" fmla="*/ 209 h 320"/>
                <a:gd name="T46" fmla="*/ 149 w 469"/>
                <a:gd name="T47" fmla="*/ 218 h 320"/>
                <a:gd name="T48" fmla="*/ 109 w 469"/>
                <a:gd name="T49" fmla="*/ 265 h 320"/>
                <a:gd name="T50" fmla="*/ 76 w 469"/>
                <a:gd name="T51" fmla="*/ 308 h 320"/>
                <a:gd name="T52" fmla="*/ 49 w 469"/>
                <a:gd name="T53" fmla="*/ 318 h 320"/>
                <a:gd name="T54" fmla="*/ 32 w 469"/>
                <a:gd name="T55" fmla="*/ 303 h 320"/>
                <a:gd name="T56" fmla="*/ 7 w 469"/>
                <a:gd name="T57" fmla="*/ 286 h 320"/>
                <a:gd name="T58" fmla="*/ 13 w 469"/>
                <a:gd name="T59" fmla="*/ 245 h 320"/>
                <a:gd name="T60" fmla="*/ 10 w 469"/>
                <a:gd name="T61" fmla="*/ 221 h 320"/>
                <a:gd name="T62" fmla="*/ 17 w 469"/>
                <a:gd name="T63" fmla="*/ 202 h 320"/>
                <a:gd name="T64" fmla="*/ 102 w 469"/>
                <a:gd name="T65" fmla="*/ 184 h 320"/>
                <a:gd name="T66" fmla="*/ 63 w 469"/>
                <a:gd name="T67" fmla="*/ 138 h 320"/>
                <a:gd name="T68" fmla="*/ 88 w 469"/>
                <a:gd name="T69" fmla="*/ 129 h 320"/>
                <a:gd name="T70" fmla="*/ 95 w 469"/>
                <a:gd name="T71" fmla="*/ 116 h 320"/>
                <a:gd name="T72" fmla="*/ 119 w 469"/>
                <a:gd name="T73" fmla="*/ 111 h 320"/>
                <a:gd name="T74" fmla="*/ 156 w 469"/>
                <a:gd name="T75" fmla="*/ 82 h 320"/>
                <a:gd name="T76" fmla="*/ 182 w 469"/>
                <a:gd name="T77" fmla="*/ 58 h 320"/>
                <a:gd name="T78" fmla="*/ 211 w 469"/>
                <a:gd name="T79" fmla="*/ 54 h 320"/>
                <a:gd name="T80" fmla="*/ 212 w 469"/>
                <a:gd name="T81" fmla="*/ 39 h 320"/>
                <a:gd name="T82" fmla="*/ 212 w 469"/>
                <a:gd name="T83" fmla="*/ 7 h 320"/>
                <a:gd name="T84" fmla="*/ 226 w 469"/>
                <a:gd name="T85" fmla="*/ 12 h 320"/>
                <a:gd name="T86" fmla="*/ 224 w 469"/>
                <a:gd name="T87" fmla="*/ 34 h 320"/>
                <a:gd name="T88" fmla="*/ 245 w 469"/>
                <a:gd name="T89" fmla="*/ 54 h 320"/>
                <a:gd name="T90" fmla="*/ 269 w 469"/>
                <a:gd name="T91" fmla="*/ 51 h 320"/>
                <a:gd name="T92" fmla="*/ 323 w 469"/>
                <a:gd name="T93" fmla="*/ 44 h 320"/>
                <a:gd name="T94" fmla="*/ 369 w 469"/>
                <a:gd name="T95" fmla="*/ 46 h 320"/>
                <a:gd name="T96" fmla="*/ 381 w 469"/>
                <a:gd name="T97" fmla="*/ 68 h 320"/>
                <a:gd name="T98" fmla="*/ 378 w 469"/>
                <a:gd name="T99" fmla="*/ 116 h 320"/>
                <a:gd name="T100" fmla="*/ 420 w 469"/>
                <a:gd name="T101" fmla="*/ 138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20"/>
                <a:gd name="T155" fmla="*/ 469 w 469"/>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20">
                  <a:moveTo>
                    <a:pt x="449" y="177"/>
                  </a:moveTo>
                  <a:lnTo>
                    <a:pt x="452" y="177"/>
                  </a:lnTo>
                  <a:lnTo>
                    <a:pt x="458" y="174"/>
                  </a:lnTo>
                  <a:lnTo>
                    <a:pt x="463" y="170"/>
                  </a:lnTo>
                  <a:lnTo>
                    <a:pt x="468" y="177"/>
                  </a:lnTo>
                  <a:lnTo>
                    <a:pt x="469" y="184"/>
                  </a:lnTo>
                  <a:lnTo>
                    <a:pt x="464" y="184"/>
                  </a:lnTo>
                  <a:lnTo>
                    <a:pt x="463" y="184"/>
                  </a:lnTo>
                  <a:lnTo>
                    <a:pt x="454" y="199"/>
                  </a:lnTo>
                  <a:lnTo>
                    <a:pt x="449" y="218"/>
                  </a:lnTo>
                  <a:lnTo>
                    <a:pt x="452" y="221"/>
                  </a:lnTo>
                  <a:lnTo>
                    <a:pt x="456" y="225"/>
                  </a:lnTo>
                  <a:lnTo>
                    <a:pt x="449" y="226"/>
                  </a:lnTo>
                  <a:lnTo>
                    <a:pt x="442" y="228"/>
                  </a:lnTo>
                  <a:lnTo>
                    <a:pt x="435" y="230"/>
                  </a:lnTo>
                  <a:lnTo>
                    <a:pt x="435" y="231"/>
                  </a:lnTo>
                  <a:lnTo>
                    <a:pt x="434" y="237"/>
                  </a:lnTo>
                  <a:lnTo>
                    <a:pt x="434" y="238"/>
                  </a:lnTo>
                  <a:lnTo>
                    <a:pt x="435" y="238"/>
                  </a:lnTo>
                  <a:lnTo>
                    <a:pt x="435" y="245"/>
                  </a:lnTo>
                  <a:lnTo>
                    <a:pt x="418" y="247"/>
                  </a:lnTo>
                  <a:lnTo>
                    <a:pt x="408" y="245"/>
                  </a:lnTo>
                  <a:lnTo>
                    <a:pt x="408" y="250"/>
                  </a:lnTo>
                  <a:lnTo>
                    <a:pt x="408" y="252"/>
                  </a:lnTo>
                  <a:lnTo>
                    <a:pt x="407" y="255"/>
                  </a:lnTo>
                  <a:lnTo>
                    <a:pt x="408" y="259"/>
                  </a:lnTo>
                  <a:lnTo>
                    <a:pt x="400" y="255"/>
                  </a:lnTo>
                  <a:lnTo>
                    <a:pt x="395" y="252"/>
                  </a:lnTo>
                  <a:lnTo>
                    <a:pt x="391" y="254"/>
                  </a:lnTo>
                  <a:lnTo>
                    <a:pt x="393" y="255"/>
                  </a:lnTo>
                  <a:lnTo>
                    <a:pt x="395" y="259"/>
                  </a:lnTo>
                  <a:lnTo>
                    <a:pt x="405" y="274"/>
                  </a:lnTo>
                  <a:lnTo>
                    <a:pt x="422" y="286"/>
                  </a:lnTo>
                  <a:lnTo>
                    <a:pt x="415" y="286"/>
                  </a:lnTo>
                  <a:lnTo>
                    <a:pt x="410" y="289"/>
                  </a:lnTo>
                  <a:lnTo>
                    <a:pt x="407" y="289"/>
                  </a:lnTo>
                  <a:lnTo>
                    <a:pt x="401" y="286"/>
                  </a:lnTo>
                  <a:lnTo>
                    <a:pt x="405" y="293"/>
                  </a:lnTo>
                  <a:lnTo>
                    <a:pt x="408" y="293"/>
                  </a:lnTo>
                  <a:lnTo>
                    <a:pt x="403" y="296"/>
                  </a:lnTo>
                  <a:lnTo>
                    <a:pt x="401" y="293"/>
                  </a:lnTo>
                  <a:lnTo>
                    <a:pt x="401" y="301"/>
                  </a:lnTo>
                  <a:lnTo>
                    <a:pt x="401" y="308"/>
                  </a:lnTo>
                  <a:lnTo>
                    <a:pt x="401" y="313"/>
                  </a:lnTo>
                  <a:lnTo>
                    <a:pt x="400" y="311"/>
                  </a:lnTo>
                  <a:lnTo>
                    <a:pt x="395" y="306"/>
                  </a:lnTo>
                  <a:lnTo>
                    <a:pt x="391" y="308"/>
                  </a:lnTo>
                  <a:lnTo>
                    <a:pt x="388" y="306"/>
                  </a:lnTo>
                  <a:lnTo>
                    <a:pt x="381" y="303"/>
                  </a:lnTo>
                  <a:lnTo>
                    <a:pt x="378" y="294"/>
                  </a:lnTo>
                  <a:lnTo>
                    <a:pt x="374" y="286"/>
                  </a:lnTo>
                  <a:lnTo>
                    <a:pt x="364" y="269"/>
                  </a:lnTo>
                  <a:lnTo>
                    <a:pt x="354" y="252"/>
                  </a:lnTo>
                  <a:lnTo>
                    <a:pt x="352" y="243"/>
                  </a:lnTo>
                  <a:lnTo>
                    <a:pt x="347" y="231"/>
                  </a:lnTo>
                  <a:lnTo>
                    <a:pt x="335" y="216"/>
                  </a:lnTo>
                  <a:lnTo>
                    <a:pt x="320" y="204"/>
                  </a:lnTo>
                  <a:lnTo>
                    <a:pt x="309" y="206"/>
                  </a:lnTo>
                  <a:lnTo>
                    <a:pt x="299" y="204"/>
                  </a:lnTo>
                  <a:lnTo>
                    <a:pt x="292" y="192"/>
                  </a:lnTo>
                  <a:lnTo>
                    <a:pt x="286" y="177"/>
                  </a:lnTo>
                  <a:lnTo>
                    <a:pt x="284" y="184"/>
                  </a:lnTo>
                  <a:lnTo>
                    <a:pt x="286" y="191"/>
                  </a:lnTo>
                  <a:lnTo>
                    <a:pt x="277" y="184"/>
                  </a:lnTo>
                  <a:lnTo>
                    <a:pt x="274" y="177"/>
                  </a:lnTo>
                  <a:lnTo>
                    <a:pt x="272" y="170"/>
                  </a:lnTo>
                  <a:lnTo>
                    <a:pt x="264" y="175"/>
                  </a:lnTo>
                  <a:lnTo>
                    <a:pt x="258" y="184"/>
                  </a:lnTo>
                  <a:lnTo>
                    <a:pt x="260" y="187"/>
                  </a:lnTo>
                  <a:lnTo>
                    <a:pt x="258" y="191"/>
                  </a:lnTo>
                  <a:lnTo>
                    <a:pt x="264" y="199"/>
                  </a:lnTo>
                  <a:lnTo>
                    <a:pt x="272" y="204"/>
                  </a:lnTo>
                  <a:lnTo>
                    <a:pt x="277" y="206"/>
                  </a:lnTo>
                  <a:lnTo>
                    <a:pt x="286" y="211"/>
                  </a:lnTo>
                  <a:lnTo>
                    <a:pt x="289" y="218"/>
                  </a:lnTo>
                  <a:lnTo>
                    <a:pt x="292" y="225"/>
                  </a:lnTo>
                  <a:lnTo>
                    <a:pt x="299" y="231"/>
                  </a:lnTo>
                  <a:lnTo>
                    <a:pt x="304" y="231"/>
                  </a:lnTo>
                  <a:lnTo>
                    <a:pt x="304" y="230"/>
                  </a:lnTo>
                  <a:lnTo>
                    <a:pt x="306" y="231"/>
                  </a:lnTo>
                  <a:lnTo>
                    <a:pt x="323" y="245"/>
                  </a:lnTo>
                  <a:lnTo>
                    <a:pt x="340" y="259"/>
                  </a:lnTo>
                  <a:lnTo>
                    <a:pt x="333" y="257"/>
                  </a:lnTo>
                  <a:lnTo>
                    <a:pt x="327" y="254"/>
                  </a:lnTo>
                  <a:lnTo>
                    <a:pt x="320" y="252"/>
                  </a:lnTo>
                  <a:lnTo>
                    <a:pt x="316" y="254"/>
                  </a:lnTo>
                  <a:lnTo>
                    <a:pt x="313" y="259"/>
                  </a:lnTo>
                  <a:lnTo>
                    <a:pt x="318" y="262"/>
                  </a:lnTo>
                  <a:lnTo>
                    <a:pt x="323" y="267"/>
                  </a:lnTo>
                  <a:lnTo>
                    <a:pt x="327" y="272"/>
                  </a:lnTo>
                  <a:lnTo>
                    <a:pt x="323" y="274"/>
                  </a:lnTo>
                  <a:lnTo>
                    <a:pt x="320" y="272"/>
                  </a:lnTo>
                  <a:lnTo>
                    <a:pt x="318" y="279"/>
                  </a:lnTo>
                  <a:lnTo>
                    <a:pt x="320" y="286"/>
                  </a:lnTo>
                  <a:lnTo>
                    <a:pt x="315" y="286"/>
                  </a:lnTo>
                  <a:lnTo>
                    <a:pt x="313" y="293"/>
                  </a:lnTo>
                  <a:lnTo>
                    <a:pt x="308" y="291"/>
                  </a:lnTo>
                  <a:lnTo>
                    <a:pt x="306" y="293"/>
                  </a:lnTo>
                  <a:lnTo>
                    <a:pt x="308" y="284"/>
                  </a:lnTo>
                  <a:lnTo>
                    <a:pt x="311" y="277"/>
                  </a:lnTo>
                  <a:lnTo>
                    <a:pt x="313" y="272"/>
                  </a:lnTo>
                  <a:lnTo>
                    <a:pt x="309" y="262"/>
                  </a:lnTo>
                  <a:lnTo>
                    <a:pt x="303" y="259"/>
                  </a:lnTo>
                  <a:lnTo>
                    <a:pt x="292" y="252"/>
                  </a:lnTo>
                  <a:lnTo>
                    <a:pt x="272" y="238"/>
                  </a:lnTo>
                  <a:lnTo>
                    <a:pt x="247" y="223"/>
                  </a:lnTo>
                  <a:lnTo>
                    <a:pt x="231" y="197"/>
                  </a:lnTo>
                  <a:lnTo>
                    <a:pt x="224" y="194"/>
                  </a:lnTo>
                  <a:lnTo>
                    <a:pt x="218" y="191"/>
                  </a:lnTo>
                  <a:lnTo>
                    <a:pt x="212" y="197"/>
                  </a:lnTo>
                  <a:lnTo>
                    <a:pt x="204" y="204"/>
                  </a:lnTo>
                  <a:lnTo>
                    <a:pt x="197" y="206"/>
                  </a:lnTo>
                  <a:lnTo>
                    <a:pt x="192" y="209"/>
                  </a:lnTo>
                  <a:lnTo>
                    <a:pt x="184" y="211"/>
                  </a:lnTo>
                  <a:lnTo>
                    <a:pt x="173" y="209"/>
                  </a:lnTo>
                  <a:lnTo>
                    <a:pt x="163" y="204"/>
                  </a:lnTo>
                  <a:lnTo>
                    <a:pt x="153" y="209"/>
                  </a:lnTo>
                  <a:lnTo>
                    <a:pt x="149" y="218"/>
                  </a:lnTo>
                  <a:lnTo>
                    <a:pt x="149" y="226"/>
                  </a:lnTo>
                  <a:lnTo>
                    <a:pt x="149" y="231"/>
                  </a:lnTo>
                  <a:lnTo>
                    <a:pt x="136" y="242"/>
                  </a:lnTo>
                  <a:lnTo>
                    <a:pt x="119" y="250"/>
                  </a:lnTo>
                  <a:lnTo>
                    <a:pt x="109" y="265"/>
                  </a:lnTo>
                  <a:lnTo>
                    <a:pt x="112" y="274"/>
                  </a:lnTo>
                  <a:lnTo>
                    <a:pt x="115" y="279"/>
                  </a:lnTo>
                  <a:lnTo>
                    <a:pt x="100" y="293"/>
                  </a:lnTo>
                  <a:lnTo>
                    <a:pt x="88" y="306"/>
                  </a:lnTo>
                  <a:lnTo>
                    <a:pt x="76" y="308"/>
                  </a:lnTo>
                  <a:lnTo>
                    <a:pt x="61" y="306"/>
                  </a:lnTo>
                  <a:lnTo>
                    <a:pt x="59" y="310"/>
                  </a:lnTo>
                  <a:lnTo>
                    <a:pt x="54" y="313"/>
                  </a:lnTo>
                  <a:lnTo>
                    <a:pt x="51" y="315"/>
                  </a:lnTo>
                  <a:lnTo>
                    <a:pt x="49" y="318"/>
                  </a:lnTo>
                  <a:lnTo>
                    <a:pt x="47" y="320"/>
                  </a:lnTo>
                  <a:lnTo>
                    <a:pt x="39" y="318"/>
                  </a:lnTo>
                  <a:lnTo>
                    <a:pt x="35" y="313"/>
                  </a:lnTo>
                  <a:lnTo>
                    <a:pt x="34" y="306"/>
                  </a:lnTo>
                  <a:lnTo>
                    <a:pt x="32" y="303"/>
                  </a:lnTo>
                  <a:lnTo>
                    <a:pt x="27" y="299"/>
                  </a:lnTo>
                  <a:lnTo>
                    <a:pt x="17" y="301"/>
                  </a:lnTo>
                  <a:lnTo>
                    <a:pt x="7" y="299"/>
                  </a:lnTo>
                  <a:lnTo>
                    <a:pt x="7" y="291"/>
                  </a:lnTo>
                  <a:lnTo>
                    <a:pt x="7" y="286"/>
                  </a:lnTo>
                  <a:lnTo>
                    <a:pt x="5" y="281"/>
                  </a:lnTo>
                  <a:lnTo>
                    <a:pt x="1" y="277"/>
                  </a:lnTo>
                  <a:lnTo>
                    <a:pt x="0" y="272"/>
                  </a:lnTo>
                  <a:lnTo>
                    <a:pt x="5" y="260"/>
                  </a:lnTo>
                  <a:lnTo>
                    <a:pt x="13" y="245"/>
                  </a:lnTo>
                  <a:lnTo>
                    <a:pt x="10" y="242"/>
                  </a:lnTo>
                  <a:lnTo>
                    <a:pt x="7" y="238"/>
                  </a:lnTo>
                  <a:lnTo>
                    <a:pt x="10" y="231"/>
                  </a:lnTo>
                  <a:lnTo>
                    <a:pt x="13" y="225"/>
                  </a:lnTo>
                  <a:lnTo>
                    <a:pt x="10" y="221"/>
                  </a:lnTo>
                  <a:lnTo>
                    <a:pt x="7" y="216"/>
                  </a:lnTo>
                  <a:lnTo>
                    <a:pt x="7" y="211"/>
                  </a:lnTo>
                  <a:lnTo>
                    <a:pt x="8" y="208"/>
                  </a:lnTo>
                  <a:lnTo>
                    <a:pt x="13" y="204"/>
                  </a:lnTo>
                  <a:lnTo>
                    <a:pt x="17" y="202"/>
                  </a:lnTo>
                  <a:lnTo>
                    <a:pt x="20" y="204"/>
                  </a:lnTo>
                  <a:lnTo>
                    <a:pt x="56" y="206"/>
                  </a:lnTo>
                  <a:lnTo>
                    <a:pt x="88" y="211"/>
                  </a:lnTo>
                  <a:lnTo>
                    <a:pt x="98" y="199"/>
                  </a:lnTo>
                  <a:lnTo>
                    <a:pt x="102" y="184"/>
                  </a:lnTo>
                  <a:lnTo>
                    <a:pt x="95" y="162"/>
                  </a:lnTo>
                  <a:lnTo>
                    <a:pt x="81" y="150"/>
                  </a:lnTo>
                  <a:lnTo>
                    <a:pt x="75" y="146"/>
                  </a:lnTo>
                  <a:lnTo>
                    <a:pt x="68" y="143"/>
                  </a:lnTo>
                  <a:lnTo>
                    <a:pt x="63" y="138"/>
                  </a:lnTo>
                  <a:lnTo>
                    <a:pt x="61" y="129"/>
                  </a:lnTo>
                  <a:lnTo>
                    <a:pt x="68" y="128"/>
                  </a:lnTo>
                  <a:lnTo>
                    <a:pt x="75" y="122"/>
                  </a:lnTo>
                  <a:lnTo>
                    <a:pt x="83" y="128"/>
                  </a:lnTo>
                  <a:lnTo>
                    <a:pt x="88" y="129"/>
                  </a:lnTo>
                  <a:lnTo>
                    <a:pt x="93" y="128"/>
                  </a:lnTo>
                  <a:lnTo>
                    <a:pt x="95" y="122"/>
                  </a:lnTo>
                  <a:lnTo>
                    <a:pt x="95" y="116"/>
                  </a:lnTo>
                  <a:lnTo>
                    <a:pt x="102" y="117"/>
                  </a:lnTo>
                  <a:lnTo>
                    <a:pt x="109" y="122"/>
                  </a:lnTo>
                  <a:lnTo>
                    <a:pt x="114" y="117"/>
                  </a:lnTo>
                  <a:lnTo>
                    <a:pt x="115" y="116"/>
                  </a:lnTo>
                  <a:lnTo>
                    <a:pt x="119" y="111"/>
                  </a:lnTo>
                  <a:lnTo>
                    <a:pt x="124" y="107"/>
                  </a:lnTo>
                  <a:lnTo>
                    <a:pt x="129" y="102"/>
                  </a:lnTo>
                  <a:lnTo>
                    <a:pt x="129" y="95"/>
                  </a:lnTo>
                  <a:lnTo>
                    <a:pt x="144" y="92"/>
                  </a:lnTo>
                  <a:lnTo>
                    <a:pt x="156" y="82"/>
                  </a:lnTo>
                  <a:lnTo>
                    <a:pt x="160" y="78"/>
                  </a:lnTo>
                  <a:lnTo>
                    <a:pt x="161" y="75"/>
                  </a:lnTo>
                  <a:lnTo>
                    <a:pt x="165" y="70"/>
                  </a:lnTo>
                  <a:lnTo>
                    <a:pt x="170" y="68"/>
                  </a:lnTo>
                  <a:lnTo>
                    <a:pt x="182" y="58"/>
                  </a:lnTo>
                  <a:lnTo>
                    <a:pt x="197" y="54"/>
                  </a:lnTo>
                  <a:lnTo>
                    <a:pt x="202" y="56"/>
                  </a:lnTo>
                  <a:lnTo>
                    <a:pt x="204" y="61"/>
                  </a:lnTo>
                  <a:lnTo>
                    <a:pt x="209" y="56"/>
                  </a:lnTo>
                  <a:lnTo>
                    <a:pt x="211" y="54"/>
                  </a:lnTo>
                  <a:lnTo>
                    <a:pt x="218" y="54"/>
                  </a:lnTo>
                  <a:lnTo>
                    <a:pt x="214" y="49"/>
                  </a:lnTo>
                  <a:lnTo>
                    <a:pt x="211" y="41"/>
                  </a:lnTo>
                  <a:lnTo>
                    <a:pt x="212" y="39"/>
                  </a:lnTo>
                  <a:lnTo>
                    <a:pt x="211" y="41"/>
                  </a:lnTo>
                  <a:lnTo>
                    <a:pt x="206" y="29"/>
                  </a:lnTo>
                  <a:lnTo>
                    <a:pt x="204" y="20"/>
                  </a:lnTo>
                  <a:lnTo>
                    <a:pt x="207" y="14"/>
                  </a:lnTo>
                  <a:lnTo>
                    <a:pt x="212" y="7"/>
                  </a:lnTo>
                  <a:lnTo>
                    <a:pt x="221" y="2"/>
                  </a:lnTo>
                  <a:lnTo>
                    <a:pt x="224" y="0"/>
                  </a:lnTo>
                  <a:lnTo>
                    <a:pt x="224" y="7"/>
                  </a:lnTo>
                  <a:lnTo>
                    <a:pt x="224" y="10"/>
                  </a:lnTo>
                  <a:lnTo>
                    <a:pt x="226" y="12"/>
                  </a:lnTo>
                  <a:lnTo>
                    <a:pt x="231" y="14"/>
                  </a:lnTo>
                  <a:lnTo>
                    <a:pt x="228" y="19"/>
                  </a:lnTo>
                  <a:lnTo>
                    <a:pt x="224" y="20"/>
                  </a:lnTo>
                  <a:lnTo>
                    <a:pt x="223" y="27"/>
                  </a:lnTo>
                  <a:lnTo>
                    <a:pt x="224" y="34"/>
                  </a:lnTo>
                  <a:lnTo>
                    <a:pt x="224" y="32"/>
                  </a:lnTo>
                  <a:lnTo>
                    <a:pt x="224" y="34"/>
                  </a:lnTo>
                  <a:lnTo>
                    <a:pt x="224" y="41"/>
                  </a:lnTo>
                  <a:lnTo>
                    <a:pt x="233" y="48"/>
                  </a:lnTo>
                  <a:lnTo>
                    <a:pt x="245" y="54"/>
                  </a:lnTo>
                  <a:lnTo>
                    <a:pt x="247" y="48"/>
                  </a:lnTo>
                  <a:lnTo>
                    <a:pt x="252" y="44"/>
                  </a:lnTo>
                  <a:lnTo>
                    <a:pt x="258" y="41"/>
                  </a:lnTo>
                  <a:lnTo>
                    <a:pt x="265" y="44"/>
                  </a:lnTo>
                  <a:lnTo>
                    <a:pt x="269" y="51"/>
                  </a:lnTo>
                  <a:lnTo>
                    <a:pt x="272" y="54"/>
                  </a:lnTo>
                  <a:lnTo>
                    <a:pt x="292" y="48"/>
                  </a:lnTo>
                  <a:lnTo>
                    <a:pt x="306" y="41"/>
                  </a:lnTo>
                  <a:lnTo>
                    <a:pt x="320" y="41"/>
                  </a:lnTo>
                  <a:lnTo>
                    <a:pt x="323" y="44"/>
                  </a:lnTo>
                  <a:lnTo>
                    <a:pt x="328" y="44"/>
                  </a:lnTo>
                  <a:lnTo>
                    <a:pt x="333" y="41"/>
                  </a:lnTo>
                  <a:lnTo>
                    <a:pt x="347" y="42"/>
                  </a:lnTo>
                  <a:lnTo>
                    <a:pt x="367" y="41"/>
                  </a:lnTo>
                  <a:lnTo>
                    <a:pt x="369" y="46"/>
                  </a:lnTo>
                  <a:lnTo>
                    <a:pt x="372" y="49"/>
                  </a:lnTo>
                  <a:lnTo>
                    <a:pt x="374" y="54"/>
                  </a:lnTo>
                  <a:lnTo>
                    <a:pt x="379" y="59"/>
                  </a:lnTo>
                  <a:lnTo>
                    <a:pt x="381" y="63"/>
                  </a:lnTo>
                  <a:lnTo>
                    <a:pt x="381" y="68"/>
                  </a:lnTo>
                  <a:lnTo>
                    <a:pt x="378" y="73"/>
                  </a:lnTo>
                  <a:lnTo>
                    <a:pt x="374" y="75"/>
                  </a:lnTo>
                  <a:lnTo>
                    <a:pt x="381" y="90"/>
                  </a:lnTo>
                  <a:lnTo>
                    <a:pt x="388" y="102"/>
                  </a:lnTo>
                  <a:lnTo>
                    <a:pt x="378" y="116"/>
                  </a:lnTo>
                  <a:lnTo>
                    <a:pt x="374" y="129"/>
                  </a:lnTo>
                  <a:lnTo>
                    <a:pt x="386" y="139"/>
                  </a:lnTo>
                  <a:lnTo>
                    <a:pt x="408" y="143"/>
                  </a:lnTo>
                  <a:lnTo>
                    <a:pt x="413" y="141"/>
                  </a:lnTo>
                  <a:lnTo>
                    <a:pt x="420" y="138"/>
                  </a:lnTo>
                  <a:lnTo>
                    <a:pt x="429" y="136"/>
                  </a:lnTo>
                  <a:lnTo>
                    <a:pt x="441" y="145"/>
                  </a:lnTo>
                  <a:lnTo>
                    <a:pt x="444" y="163"/>
                  </a:lnTo>
                  <a:lnTo>
                    <a:pt x="449" y="17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5" name="Freeform 353"/>
            <p:cNvSpPr>
              <a:spLocks/>
            </p:cNvSpPr>
            <p:nvPr/>
          </p:nvSpPr>
          <p:spPr bwMode="auto">
            <a:xfrm>
              <a:off x="3282" y="1377"/>
              <a:ext cx="14" cy="14"/>
            </a:xfrm>
            <a:custGeom>
              <a:avLst/>
              <a:gdLst>
                <a:gd name="T0" fmla="*/ 7 w 14"/>
                <a:gd name="T1" fmla="*/ 14 h 14"/>
                <a:gd name="T2" fmla="*/ 0 w 14"/>
                <a:gd name="T3" fmla="*/ 14 h 14"/>
                <a:gd name="T4" fmla="*/ 0 w 14"/>
                <a:gd name="T5" fmla="*/ 10 h 14"/>
                <a:gd name="T6" fmla="*/ 0 w 14"/>
                <a:gd name="T7" fmla="*/ 7 h 14"/>
                <a:gd name="T8" fmla="*/ 2 w 14"/>
                <a:gd name="T9" fmla="*/ 5 h 14"/>
                <a:gd name="T10" fmla="*/ 7 w 14"/>
                <a:gd name="T11" fmla="*/ 0 h 14"/>
                <a:gd name="T12" fmla="*/ 7 w 14"/>
                <a:gd name="T13" fmla="*/ 5 h 14"/>
                <a:gd name="T14" fmla="*/ 7 w 14"/>
                <a:gd name="T15" fmla="*/ 7 h 14"/>
                <a:gd name="T16" fmla="*/ 14 w 14"/>
                <a:gd name="T17" fmla="*/ 0 h 14"/>
                <a:gd name="T18" fmla="*/ 14 w 14"/>
                <a:gd name="T19" fmla="*/ 7 h 14"/>
                <a:gd name="T20" fmla="*/ 12 w 14"/>
                <a:gd name="T21" fmla="*/ 10 h 14"/>
                <a:gd name="T22" fmla="*/ 7 w 14"/>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4"/>
                <a:gd name="T38" fmla="*/ 14 w 14"/>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4">
                  <a:moveTo>
                    <a:pt x="7" y="14"/>
                  </a:moveTo>
                  <a:lnTo>
                    <a:pt x="0" y="14"/>
                  </a:lnTo>
                  <a:lnTo>
                    <a:pt x="0" y="10"/>
                  </a:lnTo>
                  <a:lnTo>
                    <a:pt x="0" y="7"/>
                  </a:lnTo>
                  <a:lnTo>
                    <a:pt x="2" y="5"/>
                  </a:lnTo>
                  <a:lnTo>
                    <a:pt x="7" y="0"/>
                  </a:lnTo>
                  <a:lnTo>
                    <a:pt x="7" y="5"/>
                  </a:lnTo>
                  <a:lnTo>
                    <a:pt x="7" y="7"/>
                  </a:lnTo>
                  <a:lnTo>
                    <a:pt x="14" y="0"/>
                  </a:lnTo>
                  <a:lnTo>
                    <a:pt x="14" y="7"/>
                  </a:lnTo>
                  <a:lnTo>
                    <a:pt x="12" y="10"/>
                  </a:lnTo>
                  <a:lnTo>
                    <a:pt x="7"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6" name="Freeform 354"/>
            <p:cNvSpPr>
              <a:spLocks/>
            </p:cNvSpPr>
            <p:nvPr/>
          </p:nvSpPr>
          <p:spPr bwMode="auto">
            <a:xfrm>
              <a:off x="3091" y="796"/>
              <a:ext cx="1696" cy="588"/>
            </a:xfrm>
            <a:custGeom>
              <a:avLst/>
              <a:gdLst>
                <a:gd name="T0" fmla="*/ 620 w 1696"/>
                <a:gd name="T1" fmla="*/ 562 h 588"/>
                <a:gd name="T2" fmla="*/ 696 w 1696"/>
                <a:gd name="T3" fmla="*/ 559 h 588"/>
                <a:gd name="T4" fmla="*/ 753 w 1696"/>
                <a:gd name="T5" fmla="*/ 455 h 588"/>
                <a:gd name="T6" fmla="*/ 783 w 1696"/>
                <a:gd name="T7" fmla="*/ 397 h 588"/>
                <a:gd name="T8" fmla="*/ 909 w 1696"/>
                <a:gd name="T9" fmla="*/ 351 h 588"/>
                <a:gd name="T10" fmla="*/ 1035 w 1696"/>
                <a:gd name="T11" fmla="*/ 375 h 588"/>
                <a:gd name="T12" fmla="*/ 1156 w 1696"/>
                <a:gd name="T13" fmla="*/ 343 h 588"/>
                <a:gd name="T14" fmla="*/ 1308 w 1696"/>
                <a:gd name="T15" fmla="*/ 383 h 588"/>
                <a:gd name="T16" fmla="*/ 1369 w 1696"/>
                <a:gd name="T17" fmla="*/ 445 h 588"/>
                <a:gd name="T18" fmla="*/ 1396 w 1696"/>
                <a:gd name="T19" fmla="*/ 479 h 588"/>
                <a:gd name="T20" fmla="*/ 1342 w 1696"/>
                <a:gd name="T21" fmla="*/ 310 h 588"/>
                <a:gd name="T22" fmla="*/ 1297 w 1696"/>
                <a:gd name="T23" fmla="*/ 290 h 588"/>
                <a:gd name="T24" fmla="*/ 1406 w 1696"/>
                <a:gd name="T25" fmla="*/ 240 h 588"/>
                <a:gd name="T26" fmla="*/ 1473 w 1696"/>
                <a:gd name="T27" fmla="*/ 210 h 588"/>
                <a:gd name="T28" fmla="*/ 1498 w 1696"/>
                <a:gd name="T29" fmla="*/ 261 h 588"/>
                <a:gd name="T30" fmla="*/ 1593 w 1696"/>
                <a:gd name="T31" fmla="*/ 322 h 588"/>
                <a:gd name="T32" fmla="*/ 1593 w 1696"/>
                <a:gd name="T33" fmla="*/ 293 h 588"/>
                <a:gd name="T34" fmla="*/ 1546 w 1696"/>
                <a:gd name="T35" fmla="*/ 220 h 588"/>
                <a:gd name="T36" fmla="*/ 1600 w 1696"/>
                <a:gd name="T37" fmla="*/ 159 h 588"/>
                <a:gd name="T38" fmla="*/ 1696 w 1696"/>
                <a:gd name="T39" fmla="*/ 159 h 588"/>
                <a:gd name="T40" fmla="*/ 1512 w 1696"/>
                <a:gd name="T41" fmla="*/ 96 h 588"/>
                <a:gd name="T42" fmla="*/ 1423 w 1696"/>
                <a:gd name="T43" fmla="*/ 104 h 588"/>
                <a:gd name="T44" fmla="*/ 1211 w 1696"/>
                <a:gd name="T45" fmla="*/ 74 h 588"/>
                <a:gd name="T46" fmla="*/ 1090 w 1696"/>
                <a:gd name="T47" fmla="*/ 63 h 588"/>
                <a:gd name="T48" fmla="*/ 872 w 1696"/>
                <a:gd name="T49" fmla="*/ 43 h 588"/>
                <a:gd name="T50" fmla="*/ 661 w 1696"/>
                <a:gd name="T51" fmla="*/ 16 h 588"/>
                <a:gd name="T52" fmla="*/ 552 w 1696"/>
                <a:gd name="T53" fmla="*/ 43 h 588"/>
                <a:gd name="T54" fmla="*/ 477 w 1696"/>
                <a:gd name="T55" fmla="*/ 57 h 588"/>
                <a:gd name="T56" fmla="*/ 416 w 1696"/>
                <a:gd name="T57" fmla="*/ 70 h 588"/>
                <a:gd name="T58" fmla="*/ 365 w 1696"/>
                <a:gd name="T59" fmla="*/ 103 h 588"/>
                <a:gd name="T60" fmla="*/ 300 w 1696"/>
                <a:gd name="T61" fmla="*/ 104 h 588"/>
                <a:gd name="T62" fmla="*/ 198 w 1696"/>
                <a:gd name="T63" fmla="*/ 143 h 588"/>
                <a:gd name="T64" fmla="*/ 123 w 1696"/>
                <a:gd name="T65" fmla="*/ 138 h 588"/>
                <a:gd name="T66" fmla="*/ 75 w 1696"/>
                <a:gd name="T67" fmla="*/ 91 h 588"/>
                <a:gd name="T68" fmla="*/ 72 w 1696"/>
                <a:gd name="T69" fmla="*/ 120 h 588"/>
                <a:gd name="T70" fmla="*/ 89 w 1696"/>
                <a:gd name="T71" fmla="*/ 159 h 588"/>
                <a:gd name="T72" fmla="*/ 87 w 1696"/>
                <a:gd name="T73" fmla="*/ 206 h 588"/>
                <a:gd name="T74" fmla="*/ 34 w 1696"/>
                <a:gd name="T75" fmla="*/ 246 h 588"/>
                <a:gd name="T76" fmla="*/ 21 w 1696"/>
                <a:gd name="T77" fmla="*/ 254 h 588"/>
                <a:gd name="T78" fmla="*/ 14 w 1696"/>
                <a:gd name="T79" fmla="*/ 303 h 588"/>
                <a:gd name="T80" fmla="*/ 45 w 1696"/>
                <a:gd name="T81" fmla="*/ 334 h 588"/>
                <a:gd name="T82" fmla="*/ 80 w 1696"/>
                <a:gd name="T83" fmla="*/ 402 h 588"/>
                <a:gd name="T84" fmla="*/ 130 w 1696"/>
                <a:gd name="T85" fmla="*/ 431 h 588"/>
                <a:gd name="T86" fmla="*/ 169 w 1696"/>
                <a:gd name="T87" fmla="*/ 426 h 588"/>
                <a:gd name="T88" fmla="*/ 182 w 1696"/>
                <a:gd name="T89" fmla="*/ 452 h 588"/>
                <a:gd name="T90" fmla="*/ 206 w 1696"/>
                <a:gd name="T91" fmla="*/ 418 h 588"/>
                <a:gd name="T92" fmla="*/ 232 w 1696"/>
                <a:gd name="T93" fmla="*/ 424 h 588"/>
                <a:gd name="T94" fmla="*/ 245 w 1696"/>
                <a:gd name="T95" fmla="*/ 457 h 588"/>
                <a:gd name="T96" fmla="*/ 300 w 1696"/>
                <a:gd name="T97" fmla="*/ 492 h 588"/>
                <a:gd name="T98" fmla="*/ 359 w 1696"/>
                <a:gd name="T99" fmla="*/ 528 h 588"/>
                <a:gd name="T100" fmla="*/ 395 w 1696"/>
                <a:gd name="T101" fmla="*/ 513 h 588"/>
                <a:gd name="T102" fmla="*/ 363 w 1696"/>
                <a:gd name="T103" fmla="*/ 429 h 588"/>
                <a:gd name="T104" fmla="*/ 411 w 1696"/>
                <a:gd name="T105" fmla="*/ 424 h 588"/>
                <a:gd name="T106" fmla="*/ 392 w 1696"/>
                <a:gd name="T107" fmla="*/ 450 h 588"/>
                <a:gd name="T108" fmla="*/ 416 w 1696"/>
                <a:gd name="T109" fmla="*/ 479 h 588"/>
                <a:gd name="T110" fmla="*/ 445 w 1696"/>
                <a:gd name="T111" fmla="*/ 498 h 588"/>
                <a:gd name="T112" fmla="*/ 434 w 1696"/>
                <a:gd name="T113" fmla="*/ 523 h 588"/>
                <a:gd name="T114" fmla="*/ 547 w 1696"/>
                <a:gd name="T115" fmla="*/ 572 h 5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96"/>
                <a:gd name="T175" fmla="*/ 0 h 588"/>
                <a:gd name="T176" fmla="*/ 1696 w 1696"/>
                <a:gd name="T177" fmla="*/ 588 h 5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96" h="588">
                  <a:moveTo>
                    <a:pt x="552" y="588"/>
                  </a:moveTo>
                  <a:lnTo>
                    <a:pt x="557" y="586"/>
                  </a:lnTo>
                  <a:lnTo>
                    <a:pt x="559" y="588"/>
                  </a:lnTo>
                  <a:lnTo>
                    <a:pt x="565" y="588"/>
                  </a:lnTo>
                  <a:lnTo>
                    <a:pt x="586" y="576"/>
                  </a:lnTo>
                  <a:lnTo>
                    <a:pt x="599" y="554"/>
                  </a:lnTo>
                  <a:lnTo>
                    <a:pt x="606" y="560"/>
                  </a:lnTo>
                  <a:lnTo>
                    <a:pt x="620" y="562"/>
                  </a:lnTo>
                  <a:lnTo>
                    <a:pt x="634" y="560"/>
                  </a:lnTo>
                  <a:lnTo>
                    <a:pt x="649" y="554"/>
                  </a:lnTo>
                  <a:lnTo>
                    <a:pt x="668" y="540"/>
                  </a:lnTo>
                  <a:lnTo>
                    <a:pt x="668" y="547"/>
                  </a:lnTo>
                  <a:lnTo>
                    <a:pt x="669" y="554"/>
                  </a:lnTo>
                  <a:lnTo>
                    <a:pt x="674" y="559"/>
                  </a:lnTo>
                  <a:lnTo>
                    <a:pt x="681" y="560"/>
                  </a:lnTo>
                  <a:lnTo>
                    <a:pt x="696" y="559"/>
                  </a:lnTo>
                  <a:lnTo>
                    <a:pt x="715" y="554"/>
                  </a:lnTo>
                  <a:lnTo>
                    <a:pt x="702" y="540"/>
                  </a:lnTo>
                  <a:lnTo>
                    <a:pt x="688" y="526"/>
                  </a:lnTo>
                  <a:lnTo>
                    <a:pt x="702" y="516"/>
                  </a:lnTo>
                  <a:lnTo>
                    <a:pt x="722" y="513"/>
                  </a:lnTo>
                  <a:lnTo>
                    <a:pt x="742" y="496"/>
                  </a:lnTo>
                  <a:lnTo>
                    <a:pt x="756" y="472"/>
                  </a:lnTo>
                  <a:lnTo>
                    <a:pt x="753" y="455"/>
                  </a:lnTo>
                  <a:lnTo>
                    <a:pt x="749" y="438"/>
                  </a:lnTo>
                  <a:lnTo>
                    <a:pt x="759" y="443"/>
                  </a:lnTo>
                  <a:lnTo>
                    <a:pt x="766" y="438"/>
                  </a:lnTo>
                  <a:lnTo>
                    <a:pt x="763" y="411"/>
                  </a:lnTo>
                  <a:lnTo>
                    <a:pt x="780" y="416"/>
                  </a:lnTo>
                  <a:lnTo>
                    <a:pt x="797" y="411"/>
                  </a:lnTo>
                  <a:lnTo>
                    <a:pt x="790" y="404"/>
                  </a:lnTo>
                  <a:lnTo>
                    <a:pt x="783" y="397"/>
                  </a:lnTo>
                  <a:lnTo>
                    <a:pt x="812" y="373"/>
                  </a:lnTo>
                  <a:lnTo>
                    <a:pt x="845" y="356"/>
                  </a:lnTo>
                  <a:lnTo>
                    <a:pt x="874" y="365"/>
                  </a:lnTo>
                  <a:lnTo>
                    <a:pt x="906" y="370"/>
                  </a:lnTo>
                  <a:lnTo>
                    <a:pt x="914" y="370"/>
                  </a:lnTo>
                  <a:lnTo>
                    <a:pt x="919" y="363"/>
                  </a:lnTo>
                  <a:lnTo>
                    <a:pt x="914" y="356"/>
                  </a:lnTo>
                  <a:lnTo>
                    <a:pt x="909" y="351"/>
                  </a:lnTo>
                  <a:lnTo>
                    <a:pt x="906" y="343"/>
                  </a:lnTo>
                  <a:lnTo>
                    <a:pt x="918" y="339"/>
                  </a:lnTo>
                  <a:lnTo>
                    <a:pt x="938" y="341"/>
                  </a:lnTo>
                  <a:lnTo>
                    <a:pt x="954" y="343"/>
                  </a:lnTo>
                  <a:lnTo>
                    <a:pt x="962" y="356"/>
                  </a:lnTo>
                  <a:lnTo>
                    <a:pt x="981" y="363"/>
                  </a:lnTo>
                  <a:lnTo>
                    <a:pt x="1010" y="363"/>
                  </a:lnTo>
                  <a:lnTo>
                    <a:pt x="1035" y="375"/>
                  </a:lnTo>
                  <a:lnTo>
                    <a:pt x="1062" y="383"/>
                  </a:lnTo>
                  <a:lnTo>
                    <a:pt x="1088" y="373"/>
                  </a:lnTo>
                  <a:lnTo>
                    <a:pt x="1110" y="363"/>
                  </a:lnTo>
                  <a:lnTo>
                    <a:pt x="1124" y="368"/>
                  </a:lnTo>
                  <a:lnTo>
                    <a:pt x="1142" y="373"/>
                  </a:lnTo>
                  <a:lnTo>
                    <a:pt x="1156" y="375"/>
                  </a:lnTo>
                  <a:lnTo>
                    <a:pt x="1158" y="363"/>
                  </a:lnTo>
                  <a:lnTo>
                    <a:pt x="1156" y="343"/>
                  </a:lnTo>
                  <a:lnTo>
                    <a:pt x="1144" y="329"/>
                  </a:lnTo>
                  <a:lnTo>
                    <a:pt x="1156" y="320"/>
                  </a:lnTo>
                  <a:lnTo>
                    <a:pt x="1178" y="315"/>
                  </a:lnTo>
                  <a:lnTo>
                    <a:pt x="1214" y="327"/>
                  </a:lnTo>
                  <a:lnTo>
                    <a:pt x="1239" y="349"/>
                  </a:lnTo>
                  <a:lnTo>
                    <a:pt x="1267" y="370"/>
                  </a:lnTo>
                  <a:lnTo>
                    <a:pt x="1287" y="377"/>
                  </a:lnTo>
                  <a:lnTo>
                    <a:pt x="1308" y="383"/>
                  </a:lnTo>
                  <a:lnTo>
                    <a:pt x="1319" y="397"/>
                  </a:lnTo>
                  <a:lnTo>
                    <a:pt x="1335" y="404"/>
                  </a:lnTo>
                  <a:lnTo>
                    <a:pt x="1348" y="399"/>
                  </a:lnTo>
                  <a:lnTo>
                    <a:pt x="1362" y="390"/>
                  </a:lnTo>
                  <a:lnTo>
                    <a:pt x="1369" y="409"/>
                  </a:lnTo>
                  <a:lnTo>
                    <a:pt x="1369" y="431"/>
                  </a:lnTo>
                  <a:lnTo>
                    <a:pt x="1371" y="436"/>
                  </a:lnTo>
                  <a:lnTo>
                    <a:pt x="1369" y="445"/>
                  </a:lnTo>
                  <a:lnTo>
                    <a:pt x="1364" y="440"/>
                  </a:lnTo>
                  <a:lnTo>
                    <a:pt x="1355" y="438"/>
                  </a:lnTo>
                  <a:lnTo>
                    <a:pt x="1355" y="445"/>
                  </a:lnTo>
                  <a:lnTo>
                    <a:pt x="1367" y="460"/>
                  </a:lnTo>
                  <a:lnTo>
                    <a:pt x="1376" y="479"/>
                  </a:lnTo>
                  <a:lnTo>
                    <a:pt x="1382" y="475"/>
                  </a:lnTo>
                  <a:lnTo>
                    <a:pt x="1391" y="475"/>
                  </a:lnTo>
                  <a:lnTo>
                    <a:pt x="1396" y="479"/>
                  </a:lnTo>
                  <a:lnTo>
                    <a:pt x="1416" y="465"/>
                  </a:lnTo>
                  <a:lnTo>
                    <a:pt x="1423" y="436"/>
                  </a:lnTo>
                  <a:lnTo>
                    <a:pt x="1423" y="411"/>
                  </a:lnTo>
                  <a:lnTo>
                    <a:pt x="1411" y="366"/>
                  </a:lnTo>
                  <a:lnTo>
                    <a:pt x="1386" y="326"/>
                  </a:lnTo>
                  <a:lnTo>
                    <a:pt x="1348" y="309"/>
                  </a:lnTo>
                  <a:lnTo>
                    <a:pt x="1343" y="309"/>
                  </a:lnTo>
                  <a:lnTo>
                    <a:pt x="1342" y="310"/>
                  </a:lnTo>
                  <a:lnTo>
                    <a:pt x="1342" y="315"/>
                  </a:lnTo>
                  <a:lnTo>
                    <a:pt x="1328" y="305"/>
                  </a:lnTo>
                  <a:lnTo>
                    <a:pt x="1314" y="295"/>
                  </a:lnTo>
                  <a:lnTo>
                    <a:pt x="1308" y="298"/>
                  </a:lnTo>
                  <a:lnTo>
                    <a:pt x="1299" y="300"/>
                  </a:lnTo>
                  <a:lnTo>
                    <a:pt x="1294" y="302"/>
                  </a:lnTo>
                  <a:lnTo>
                    <a:pt x="1296" y="293"/>
                  </a:lnTo>
                  <a:lnTo>
                    <a:pt x="1297" y="290"/>
                  </a:lnTo>
                  <a:lnTo>
                    <a:pt x="1299" y="286"/>
                  </a:lnTo>
                  <a:lnTo>
                    <a:pt x="1301" y="281"/>
                  </a:lnTo>
                  <a:lnTo>
                    <a:pt x="1308" y="266"/>
                  </a:lnTo>
                  <a:lnTo>
                    <a:pt x="1308" y="247"/>
                  </a:lnTo>
                  <a:lnTo>
                    <a:pt x="1328" y="235"/>
                  </a:lnTo>
                  <a:lnTo>
                    <a:pt x="1355" y="234"/>
                  </a:lnTo>
                  <a:lnTo>
                    <a:pt x="1382" y="234"/>
                  </a:lnTo>
                  <a:lnTo>
                    <a:pt x="1406" y="240"/>
                  </a:lnTo>
                  <a:lnTo>
                    <a:pt x="1423" y="247"/>
                  </a:lnTo>
                  <a:lnTo>
                    <a:pt x="1437" y="242"/>
                  </a:lnTo>
                  <a:lnTo>
                    <a:pt x="1444" y="234"/>
                  </a:lnTo>
                  <a:lnTo>
                    <a:pt x="1435" y="227"/>
                  </a:lnTo>
                  <a:lnTo>
                    <a:pt x="1432" y="215"/>
                  </a:lnTo>
                  <a:lnTo>
                    <a:pt x="1437" y="203"/>
                  </a:lnTo>
                  <a:lnTo>
                    <a:pt x="1457" y="200"/>
                  </a:lnTo>
                  <a:lnTo>
                    <a:pt x="1473" y="210"/>
                  </a:lnTo>
                  <a:lnTo>
                    <a:pt x="1491" y="213"/>
                  </a:lnTo>
                  <a:lnTo>
                    <a:pt x="1490" y="205"/>
                  </a:lnTo>
                  <a:lnTo>
                    <a:pt x="1491" y="186"/>
                  </a:lnTo>
                  <a:lnTo>
                    <a:pt x="1498" y="186"/>
                  </a:lnTo>
                  <a:lnTo>
                    <a:pt x="1505" y="203"/>
                  </a:lnTo>
                  <a:lnTo>
                    <a:pt x="1512" y="213"/>
                  </a:lnTo>
                  <a:lnTo>
                    <a:pt x="1502" y="234"/>
                  </a:lnTo>
                  <a:lnTo>
                    <a:pt x="1498" y="261"/>
                  </a:lnTo>
                  <a:lnTo>
                    <a:pt x="1515" y="295"/>
                  </a:lnTo>
                  <a:lnTo>
                    <a:pt x="1554" y="326"/>
                  </a:lnTo>
                  <a:lnTo>
                    <a:pt x="1587" y="356"/>
                  </a:lnTo>
                  <a:lnTo>
                    <a:pt x="1592" y="343"/>
                  </a:lnTo>
                  <a:lnTo>
                    <a:pt x="1587" y="329"/>
                  </a:lnTo>
                  <a:lnTo>
                    <a:pt x="1585" y="327"/>
                  </a:lnTo>
                  <a:lnTo>
                    <a:pt x="1588" y="326"/>
                  </a:lnTo>
                  <a:lnTo>
                    <a:pt x="1593" y="322"/>
                  </a:lnTo>
                  <a:lnTo>
                    <a:pt x="1590" y="319"/>
                  </a:lnTo>
                  <a:lnTo>
                    <a:pt x="1587" y="314"/>
                  </a:lnTo>
                  <a:lnTo>
                    <a:pt x="1587" y="309"/>
                  </a:lnTo>
                  <a:lnTo>
                    <a:pt x="1587" y="303"/>
                  </a:lnTo>
                  <a:lnTo>
                    <a:pt x="1593" y="302"/>
                  </a:lnTo>
                  <a:lnTo>
                    <a:pt x="1593" y="300"/>
                  </a:lnTo>
                  <a:lnTo>
                    <a:pt x="1595" y="297"/>
                  </a:lnTo>
                  <a:lnTo>
                    <a:pt x="1593" y="293"/>
                  </a:lnTo>
                  <a:lnTo>
                    <a:pt x="1587" y="290"/>
                  </a:lnTo>
                  <a:lnTo>
                    <a:pt x="1573" y="288"/>
                  </a:lnTo>
                  <a:lnTo>
                    <a:pt x="1587" y="275"/>
                  </a:lnTo>
                  <a:lnTo>
                    <a:pt x="1558" y="259"/>
                  </a:lnTo>
                  <a:lnTo>
                    <a:pt x="1539" y="240"/>
                  </a:lnTo>
                  <a:lnTo>
                    <a:pt x="1541" y="230"/>
                  </a:lnTo>
                  <a:lnTo>
                    <a:pt x="1542" y="222"/>
                  </a:lnTo>
                  <a:lnTo>
                    <a:pt x="1546" y="220"/>
                  </a:lnTo>
                  <a:lnTo>
                    <a:pt x="1559" y="218"/>
                  </a:lnTo>
                  <a:lnTo>
                    <a:pt x="1573" y="220"/>
                  </a:lnTo>
                  <a:lnTo>
                    <a:pt x="1609" y="206"/>
                  </a:lnTo>
                  <a:lnTo>
                    <a:pt x="1641" y="186"/>
                  </a:lnTo>
                  <a:lnTo>
                    <a:pt x="1631" y="172"/>
                  </a:lnTo>
                  <a:lnTo>
                    <a:pt x="1612" y="169"/>
                  </a:lnTo>
                  <a:lnTo>
                    <a:pt x="1593" y="159"/>
                  </a:lnTo>
                  <a:lnTo>
                    <a:pt x="1600" y="159"/>
                  </a:lnTo>
                  <a:lnTo>
                    <a:pt x="1607" y="152"/>
                  </a:lnTo>
                  <a:lnTo>
                    <a:pt x="1604" y="150"/>
                  </a:lnTo>
                  <a:lnTo>
                    <a:pt x="1600" y="145"/>
                  </a:lnTo>
                  <a:lnTo>
                    <a:pt x="1628" y="149"/>
                  </a:lnTo>
                  <a:lnTo>
                    <a:pt x="1660" y="159"/>
                  </a:lnTo>
                  <a:lnTo>
                    <a:pt x="1689" y="166"/>
                  </a:lnTo>
                  <a:lnTo>
                    <a:pt x="1691" y="162"/>
                  </a:lnTo>
                  <a:lnTo>
                    <a:pt x="1696" y="159"/>
                  </a:lnTo>
                  <a:lnTo>
                    <a:pt x="1691" y="152"/>
                  </a:lnTo>
                  <a:lnTo>
                    <a:pt x="1689" y="145"/>
                  </a:lnTo>
                  <a:lnTo>
                    <a:pt x="1670" y="137"/>
                  </a:lnTo>
                  <a:lnTo>
                    <a:pt x="1641" y="132"/>
                  </a:lnTo>
                  <a:lnTo>
                    <a:pt x="1633" y="130"/>
                  </a:lnTo>
                  <a:lnTo>
                    <a:pt x="1628" y="132"/>
                  </a:lnTo>
                  <a:lnTo>
                    <a:pt x="1575" y="109"/>
                  </a:lnTo>
                  <a:lnTo>
                    <a:pt x="1512" y="96"/>
                  </a:lnTo>
                  <a:lnTo>
                    <a:pt x="1451" y="91"/>
                  </a:lnTo>
                  <a:lnTo>
                    <a:pt x="1447" y="91"/>
                  </a:lnTo>
                  <a:lnTo>
                    <a:pt x="1440" y="89"/>
                  </a:lnTo>
                  <a:lnTo>
                    <a:pt x="1433" y="89"/>
                  </a:lnTo>
                  <a:lnTo>
                    <a:pt x="1428" y="89"/>
                  </a:lnTo>
                  <a:lnTo>
                    <a:pt x="1430" y="94"/>
                  </a:lnTo>
                  <a:lnTo>
                    <a:pt x="1437" y="104"/>
                  </a:lnTo>
                  <a:lnTo>
                    <a:pt x="1423" y="104"/>
                  </a:lnTo>
                  <a:lnTo>
                    <a:pt x="1398" y="96"/>
                  </a:lnTo>
                  <a:lnTo>
                    <a:pt x="1365" y="96"/>
                  </a:lnTo>
                  <a:lnTo>
                    <a:pt x="1335" y="97"/>
                  </a:lnTo>
                  <a:lnTo>
                    <a:pt x="1321" y="91"/>
                  </a:lnTo>
                  <a:lnTo>
                    <a:pt x="1311" y="82"/>
                  </a:lnTo>
                  <a:lnTo>
                    <a:pt x="1287" y="75"/>
                  </a:lnTo>
                  <a:lnTo>
                    <a:pt x="1233" y="77"/>
                  </a:lnTo>
                  <a:lnTo>
                    <a:pt x="1211" y="74"/>
                  </a:lnTo>
                  <a:lnTo>
                    <a:pt x="1194" y="58"/>
                  </a:lnTo>
                  <a:lnTo>
                    <a:pt x="1171" y="50"/>
                  </a:lnTo>
                  <a:lnTo>
                    <a:pt x="1166" y="55"/>
                  </a:lnTo>
                  <a:lnTo>
                    <a:pt x="1165" y="63"/>
                  </a:lnTo>
                  <a:lnTo>
                    <a:pt x="1148" y="63"/>
                  </a:lnTo>
                  <a:lnTo>
                    <a:pt x="1110" y="50"/>
                  </a:lnTo>
                  <a:lnTo>
                    <a:pt x="1096" y="52"/>
                  </a:lnTo>
                  <a:lnTo>
                    <a:pt x="1090" y="63"/>
                  </a:lnTo>
                  <a:lnTo>
                    <a:pt x="1083" y="70"/>
                  </a:lnTo>
                  <a:lnTo>
                    <a:pt x="1045" y="77"/>
                  </a:lnTo>
                  <a:lnTo>
                    <a:pt x="1015" y="77"/>
                  </a:lnTo>
                  <a:lnTo>
                    <a:pt x="986" y="70"/>
                  </a:lnTo>
                  <a:lnTo>
                    <a:pt x="962" y="57"/>
                  </a:lnTo>
                  <a:lnTo>
                    <a:pt x="926" y="50"/>
                  </a:lnTo>
                  <a:lnTo>
                    <a:pt x="904" y="45"/>
                  </a:lnTo>
                  <a:lnTo>
                    <a:pt x="872" y="43"/>
                  </a:lnTo>
                  <a:lnTo>
                    <a:pt x="826" y="45"/>
                  </a:lnTo>
                  <a:lnTo>
                    <a:pt x="776" y="43"/>
                  </a:lnTo>
                  <a:lnTo>
                    <a:pt x="788" y="35"/>
                  </a:lnTo>
                  <a:lnTo>
                    <a:pt x="797" y="23"/>
                  </a:lnTo>
                  <a:lnTo>
                    <a:pt x="766" y="12"/>
                  </a:lnTo>
                  <a:lnTo>
                    <a:pt x="722" y="2"/>
                  </a:lnTo>
                  <a:lnTo>
                    <a:pt x="681" y="0"/>
                  </a:lnTo>
                  <a:lnTo>
                    <a:pt x="661" y="16"/>
                  </a:lnTo>
                  <a:lnTo>
                    <a:pt x="647" y="14"/>
                  </a:lnTo>
                  <a:lnTo>
                    <a:pt x="634" y="16"/>
                  </a:lnTo>
                  <a:lnTo>
                    <a:pt x="591" y="17"/>
                  </a:lnTo>
                  <a:lnTo>
                    <a:pt x="559" y="36"/>
                  </a:lnTo>
                  <a:lnTo>
                    <a:pt x="562" y="36"/>
                  </a:lnTo>
                  <a:lnTo>
                    <a:pt x="565" y="38"/>
                  </a:lnTo>
                  <a:lnTo>
                    <a:pt x="572" y="43"/>
                  </a:lnTo>
                  <a:lnTo>
                    <a:pt x="552" y="43"/>
                  </a:lnTo>
                  <a:lnTo>
                    <a:pt x="525" y="43"/>
                  </a:lnTo>
                  <a:lnTo>
                    <a:pt x="531" y="50"/>
                  </a:lnTo>
                  <a:lnTo>
                    <a:pt x="538" y="57"/>
                  </a:lnTo>
                  <a:lnTo>
                    <a:pt x="514" y="62"/>
                  </a:lnTo>
                  <a:lnTo>
                    <a:pt x="511" y="70"/>
                  </a:lnTo>
                  <a:lnTo>
                    <a:pt x="511" y="77"/>
                  </a:lnTo>
                  <a:lnTo>
                    <a:pt x="494" y="65"/>
                  </a:lnTo>
                  <a:lnTo>
                    <a:pt x="477" y="57"/>
                  </a:lnTo>
                  <a:lnTo>
                    <a:pt x="475" y="63"/>
                  </a:lnTo>
                  <a:lnTo>
                    <a:pt x="491" y="84"/>
                  </a:lnTo>
                  <a:lnTo>
                    <a:pt x="491" y="97"/>
                  </a:lnTo>
                  <a:lnTo>
                    <a:pt x="474" y="80"/>
                  </a:lnTo>
                  <a:lnTo>
                    <a:pt x="458" y="62"/>
                  </a:lnTo>
                  <a:lnTo>
                    <a:pt x="429" y="50"/>
                  </a:lnTo>
                  <a:lnTo>
                    <a:pt x="421" y="57"/>
                  </a:lnTo>
                  <a:lnTo>
                    <a:pt x="416" y="70"/>
                  </a:lnTo>
                  <a:lnTo>
                    <a:pt x="429" y="92"/>
                  </a:lnTo>
                  <a:lnTo>
                    <a:pt x="456" y="104"/>
                  </a:lnTo>
                  <a:lnTo>
                    <a:pt x="424" y="104"/>
                  </a:lnTo>
                  <a:lnTo>
                    <a:pt x="388" y="91"/>
                  </a:lnTo>
                  <a:lnTo>
                    <a:pt x="361" y="91"/>
                  </a:lnTo>
                  <a:lnTo>
                    <a:pt x="363" y="92"/>
                  </a:lnTo>
                  <a:lnTo>
                    <a:pt x="365" y="97"/>
                  </a:lnTo>
                  <a:lnTo>
                    <a:pt x="365" y="103"/>
                  </a:lnTo>
                  <a:lnTo>
                    <a:pt x="365" y="106"/>
                  </a:lnTo>
                  <a:lnTo>
                    <a:pt x="361" y="106"/>
                  </a:lnTo>
                  <a:lnTo>
                    <a:pt x="354" y="97"/>
                  </a:lnTo>
                  <a:lnTo>
                    <a:pt x="336" y="103"/>
                  </a:lnTo>
                  <a:lnTo>
                    <a:pt x="314" y="111"/>
                  </a:lnTo>
                  <a:lnTo>
                    <a:pt x="308" y="109"/>
                  </a:lnTo>
                  <a:lnTo>
                    <a:pt x="305" y="106"/>
                  </a:lnTo>
                  <a:lnTo>
                    <a:pt x="300" y="104"/>
                  </a:lnTo>
                  <a:lnTo>
                    <a:pt x="268" y="115"/>
                  </a:lnTo>
                  <a:lnTo>
                    <a:pt x="245" y="132"/>
                  </a:lnTo>
                  <a:lnTo>
                    <a:pt x="237" y="123"/>
                  </a:lnTo>
                  <a:lnTo>
                    <a:pt x="232" y="111"/>
                  </a:lnTo>
                  <a:lnTo>
                    <a:pt x="218" y="111"/>
                  </a:lnTo>
                  <a:lnTo>
                    <a:pt x="220" y="123"/>
                  </a:lnTo>
                  <a:lnTo>
                    <a:pt x="225" y="138"/>
                  </a:lnTo>
                  <a:lnTo>
                    <a:pt x="198" y="143"/>
                  </a:lnTo>
                  <a:lnTo>
                    <a:pt x="184" y="159"/>
                  </a:lnTo>
                  <a:lnTo>
                    <a:pt x="167" y="155"/>
                  </a:lnTo>
                  <a:lnTo>
                    <a:pt x="157" y="152"/>
                  </a:lnTo>
                  <a:lnTo>
                    <a:pt x="162" y="162"/>
                  </a:lnTo>
                  <a:lnTo>
                    <a:pt x="171" y="172"/>
                  </a:lnTo>
                  <a:lnTo>
                    <a:pt x="145" y="167"/>
                  </a:lnTo>
                  <a:lnTo>
                    <a:pt x="131" y="152"/>
                  </a:lnTo>
                  <a:lnTo>
                    <a:pt x="123" y="138"/>
                  </a:lnTo>
                  <a:lnTo>
                    <a:pt x="138" y="140"/>
                  </a:lnTo>
                  <a:lnTo>
                    <a:pt x="164" y="145"/>
                  </a:lnTo>
                  <a:lnTo>
                    <a:pt x="176" y="138"/>
                  </a:lnTo>
                  <a:lnTo>
                    <a:pt x="191" y="132"/>
                  </a:lnTo>
                  <a:lnTo>
                    <a:pt x="174" y="115"/>
                  </a:lnTo>
                  <a:lnTo>
                    <a:pt x="140" y="106"/>
                  </a:lnTo>
                  <a:lnTo>
                    <a:pt x="102" y="101"/>
                  </a:lnTo>
                  <a:lnTo>
                    <a:pt x="75" y="91"/>
                  </a:lnTo>
                  <a:lnTo>
                    <a:pt x="75" y="96"/>
                  </a:lnTo>
                  <a:lnTo>
                    <a:pt x="75" y="97"/>
                  </a:lnTo>
                  <a:lnTo>
                    <a:pt x="67" y="101"/>
                  </a:lnTo>
                  <a:lnTo>
                    <a:pt x="60" y="104"/>
                  </a:lnTo>
                  <a:lnTo>
                    <a:pt x="55" y="111"/>
                  </a:lnTo>
                  <a:lnTo>
                    <a:pt x="60" y="116"/>
                  </a:lnTo>
                  <a:lnTo>
                    <a:pt x="67" y="118"/>
                  </a:lnTo>
                  <a:lnTo>
                    <a:pt x="72" y="120"/>
                  </a:lnTo>
                  <a:lnTo>
                    <a:pt x="75" y="125"/>
                  </a:lnTo>
                  <a:lnTo>
                    <a:pt x="72" y="128"/>
                  </a:lnTo>
                  <a:lnTo>
                    <a:pt x="68" y="132"/>
                  </a:lnTo>
                  <a:lnTo>
                    <a:pt x="70" y="135"/>
                  </a:lnTo>
                  <a:lnTo>
                    <a:pt x="74" y="133"/>
                  </a:lnTo>
                  <a:lnTo>
                    <a:pt x="75" y="132"/>
                  </a:lnTo>
                  <a:lnTo>
                    <a:pt x="80" y="150"/>
                  </a:lnTo>
                  <a:lnTo>
                    <a:pt x="89" y="159"/>
                  </a:lnTo>
                  <a:lnTo>
                    <a:pt x="89" y="166"/>
                  </a:lnTo>
                  <a:lnTo>
                    <a:pt x="91" y="172"/>
                  </a:lnTo>
                  <a:lnTo>
                    <a:pt x="89" y="179"/>
                  </a:lnTo>
                  <a:lnTo>
                    <a:pt x="97" y="183"/>
                  </a:lnTo>
                  <a:lnTo>
                    <a:pt x="102" y="186"/>
                  </a:lnTo>
                  <a:lnTo>
                    <a:pt x="102" y="193"/>
                  </a:lnTo>
                  <a:lnTo>
                    <a:pt x="94" y="198"/>
                  </a:lnTo>
                  <a:lnTo>
                    <a:pt x="87" y="206"/>
                  </a:lnTo>
                  <a:lnTo>
                    <a:pt x="82" y="213"/>
                  </a:lnTo>
                  <a:lnTo>
                    <a:pt x="85" y="218"/>
                  </a:lnTo>
                  <a:lnTo>
                    <a:pt x="89" y="220"/>
                  </a:lnTo>
                  <a:lnTo>
                    <a:pt x="79" y="232"/>
                  </a:lnTo>
                  <a:lnTo>
                    <a:pt x="55" y="227"/>
                  </a:lnTo>
                  <a:lnTo>
                    <a:pt x="41" y="232"/>
                  </a:lnTo>
                  <a:lnTo>
                    <a:pt x="28" y="240"/>
                  </a:lnTo>
                  <a:lnTo>
                    <a:pt x="34" y="246"/>
                  </a:lnTo>
                  <a:lnTo>
                    <a:pt x="48" y="247"/>
                  </a:lnTo>
                  <a:lnTo>
                    <a:pt x="48" y="251"/>
                  </a:lnTo>
                  <a:lnTo>
                    <a:pt x="50" y="256"/>
                  </a:lnTo>
                  <a:lnTo>
                    <a:pt x="48" y="263"/>
                  </a:lnTo>
                  <a:lnTo>
                    <a:pt x="41" y="268"/>
                  </a:lnTo>
                  <a:lnTo>
                    <a:pt x="33" y="264"/>
                  </a:lnTo>
                  <a:lnTo>
                    <a:pt x="28" y="259"/>
                  </a:lnTo>
                  <a:lnTo>
                    <a:pt x="21" y="254"/>
                  </a:lnTo>
                  <a:lnTo>
                    <a:pt x="16" y="259"/>
                  </a:lnTo>
                  <a:lnTo>
                    <a:pt x="12" y="268"/>
                  </a:lnTo>
                  <a:lnTo>
                    <a:pt x="14" y="275"/>
                  </a:lnTo>
                  <a:lnTo>
                    <a:pt x="12" y="283"/>
                  </a:lnTo>
                  <a:lnTo>
                    <a:pt x="14" y="295"/>
                  </a:lnTo>
                  <a:lnTo>
                    <a:pt x="4" y="298"/>
                  </a:lnTo>
                  <a:lnTo>
                    <a:pt x="0" y="302"/>
                  </a:lnTo>
                  <a:lnTo>
                    <a:pt x="14" y="303"/>
                  </a:lnTo>
                  <a:lnTo>
                    <a:pt x="34" y="302"/>
                  </a:lnTo>
                  <a:lnTo>
                    <a:pt x="36" y="307"/>
                  </a:lnTo>
                  <a:lnTo>
                    <a:pt x="39" y="310"/>
                  </a:lnTo>
                  <a:lnTo>
                    <a:pt x="41" y="315"/>
                  </a:lnTo>
                  <a:lnTo>
                    <a:pt x="46" y="320"/>
                  </a:lnTo>
                  <a:lnTo>
                    <a:pt x="48" y="324"/>
                  </a:lnTo>
                  <a:lnTo>
                    <a:pt x="48" y="329"/>
                  </a:lnTo>
                  <a:lnTo>
                    <a:pt x="45" y="334"/>
                  </a:lnTo>
                  <a:lnTo>
                    <a:pt x="41" y="336"/>
                  </a:lnTo>
                  <a:lnTo>
                    <a:pt x="48" y="351"/>
                  </a:lnTo>
                  <a:lnTo>
                    <a:pt x="55" y="363"/>
                  </a:lnTo>
                  <a:lnTo>
                    <a:pt x="45" y="377"/>
                  </a:lnTo>
                  <a:lnTo>
                    <a:pt x="41" y="390"/>
                  </a:lnTo>
                  <a:lnTo>
                    <a:pt x="53" y="400"/>
                  </a:lnTo>
                  <a:lnTo>
                    <a:pt x="75" y="404"/>
                  </a:lnTo>
                  <a:lnTo>
                    <a:pt x="80" y="402"/>
                  </a:lnTo>
                  <a:lnTo>
                    <a:pt x="87" y="399"/>
                  </a:lnTo>
                  <a:lnTo>
                    <a:pt x="96" y="397"/>
                  </a:lnTo>
                  <a:lnTo>
                    <a:pt x="108" y="406"/>
                  </a:lnTo>
                  <a:lnTo>
                    <a:pt x="111" y="424"/>
                  </a:lnTo>
                  <a:lnTo>
                    <a:pt x="116" y="438"/>
                  </a:lnTo>
                  <a:lnTo>
                    <a:pt x="119" y="438"/>
                  </a:lnTo>
                  <a:lnTo>
                    <a:pt x="125" y="435"/>
                  </a:lnTo>
                  <a:lnTo>
                    <a:pt x="130" y="431"/>
                  </a:lnTo>
                  <a:lnTo>
                    <a:pt x="130" y="438"/>
                  </a:lnTo>
                  <a:lnTo>
                    <a:pt x="138" y="433"/>
                  </a:lnTo>
                  <a:lnTo>
                    <a:pt x="143" y="426"/>
                  </a:lnTo>
                  <a:lnTo>
                    <a:pt x="143" y="418"/>
                  </a:lnTo>
                  <a:lnTo>
                    <a:pt x="150" y="418"/>
                  </a:lnTo>
                  <a:lnTo>
                    <a:pt x="157" y="418"/>
                  </a:lnTo>
                  <a:lnTo>
                    <a:pt x="160" y="424"/>
                  </a:lnTo>
                  <a:lnTo>
                    <a:pt x="169" y="426"/>
                  </a:lnTo>
                  <a:lnTo>
                    <a:pt x="177" y="424"/>
                  </a:lnTo>
                  <a:lnTo>
                    <a:pt x="177" y="429"/>
                  </a:lnTo>
                  <a:lnTo>
                    <a:pt x="174" y="435"/>
                  </a:lnTo>
                  <a:lnTo>
                    <a:pt x="171" y="438"/>
                  </a:lnTo>
                  <a:lnTo>
                    <a:pt x="177" y="440"/>
                  </a:lnTo>
                  <a:lnTo>
                    <a:pt x="184" y="445"/>
                  </a:lnTo>
                  <a:lnTo>
                    <a:pt x="184" y="448"/>
                  </a:lnTo>
                  <a:lnTo>
                    <a:pt x="182" y="452"/>
                  </a:lnTo>
                  <a:lnTo>
                    <a:pt x="184" y="452"/>
                  </a:lnTo>
                  <a:lnTo>
                    <a:pt x="198" y="450"/>
                  </a:lnTo>
                  <a:lnTo>
                    <a:pt x="211" y="445"/>
                  </a:lnTo>
                  <a:lnTo>
                    <a:pt x="206" y="440"/>
                  </a:lnTo>
                  <a:lnTo>
                    <a:pt x="199" y="436"/>
                  </a:lnTo>
                  <a:lnTo>
                    <a:pt x="193" y="431"/>
                  </a:lnTo>
                  <a:lnTo>
                    <a:pt x="191" y="424"/>
                  </a:lnTo>
                  <a:lnTo>
                    <a:pt x="206" y="418"/>
                  </a:lnTo>
                  <a:lnTo>
                    <a:pt x="225" y="411"/>
                  </a:lnTo>
                  <a:lnTo>
                    <a:pt x="228" y="411"/>
                  </a:lnTo>
                  <a:lnTo>
                    <a:pt x="235" y="411"/>
                  </a:lnTo>
                  <a:lnTo>
                    <a:pt x="242" y="411"/>
                  </a:lnTo>
                  <a:lnTo>
                    <a:pt x="244" y="412"/>
                  </a:lnTo>
                  <a:lnTo>
                    <a:pt x="242" y="416"/>
                  </a:lnTo>
                  <a:lnTo>
                    <a:pt x="232" y="424"/>
                  </a:lnTo>
                  <a:lnTo>
                    <a:pt x="232" y="428"/>
                  </a:lnTo>
                  <a:lnTo>
                    <a:pt x="232" y="431"/>
                  </a:lnTo>
                  <a:lnTo>
                    <a:pt x="230" y="433"/>
                  </a:lnTo>
                  <a:lnTo>
                    <a:pt x="232" y="438"/>
                  </a:lnTo>
                  <a:lnTo>
                    <a:pt x="225" y="438"/>
                  </a:lnTo>
                  <a:lnTo>
                    <a:pt x="218" y="438"/>
                  </a:lnTo>
                  <a:lnTo>
                    <a:pt x="245" y="457"/>
                  </a:lnTo>
                  <a:lnTo>
                    <a:pt x="273" y="472"/>
                  </a:lnTo>
                  <a:lnTo>
                    <a:pt x="279" y="477"/>
                  </a:lnTo>
                  <a:lnTo>
                    <a:pt x="285" y="480"/>
                  </a:lnTo>
                  <a:lnTo>
                    <a:pt x="286" y="486"/>
                  </a:lnTo>
                  <a:lnTo>
                    <a:pt x="288" y="489"/>
                  </a:lnTo>
                  <a:lnTo>
                    <a:pt x="286" y="492"/>
                  </a:lnTo>
                  <a:lnTo>
                    <a:pt x="295" y="492"/>
                  </a:lnTo>
                  <a:lnTo>
                    <a:pt x="300" y="492"/>
                  </a:lnTo>
                  <a:lnTo>
                    <a:pt x="308" y="494"/>
                  </a:lnTo>
                  <a:lnTo>
                    <a:pt x="314" y="501"/>
                  </a:lnTo>
                  <a:lnTo>
                    <a:pt x="314" y="506"/>
                  </a:lnTo>
                  <a:lnTo>
                    <a:pt x="315" y="511"/>
                  </a:lnTo>
                  <a:lnTo>
                    <a:pt x="314" y="513"/>
                  </a:lnTo>
                  <a:lnTo>
                    <a:pt x="332" y="523"/>
                  </a:lnTo>
                  <a:lnTo>
                    <a:pt x="348" y="533"/>
                  </a:lnTo>
                  <a:lnTo>
                    <a:pt x="359" y="528"/>
                  </a:lnTo>
                  <a:lnTo>
                    <a:pt x="368" y="520"/>
                  </a:lnTo>
                  <a:lnTo>
                    <a:pt x="375" y="520"/>
                  </a:lnTo>
                  <a:lnTo>
                    <a:pt x="376" y="530"/>
                  </a:lnTo>
                  <a:lnTo>
                    <a:pt x="380" y="537"/>
                  </a:lnTo>
                  <a:lnTo>
                    <a:pt x="388" y="540"/>
                  </a:lnTo>
                  <a:lnTo>
                    <a:pt x="388" y="526"/>
                  </a:lnTo>
                  <a:lnTo>
                    <a:pt x="388" y="513"/>
                  </a:lnTo>
                  <a:lnTo>
                    <a:pt x="395" y="513"/>
                  </a:lnTo>
                  <a:lnTo>
                    <a:pt x="373" y="494"/>
                  </a:lnTo>
                  <a:lnTo>
                    <a:pt x="354" y="465"/>
                  </a:lnTo>
                  <a:lnTo>
                    <a:pt x="351" y="462"/>
                  </a:lnTo>
                  <a:lnTo>
                    <a:pt x="344" y="457"/>
                  </a:lnTo>
                  <a:lnTo>
                    <a:pt x="341" y="452"/>
                  </a:lnTo>
                  <a:lnTo>
                    <a:pt x="344" y="441"/>
                  </a:lnTo>
                  <a:lnTo>
                    <a:pt x="348" y="431"/>
                  </a:lnTo>
                  <a:lnTo>
                    <a:pt x="363" y="429"/>
                  </a:lnTo>
                  <a:lnTo>
                    <a:pt x="375" y="416"/>
                  </a:lnTo>
                  <a:lnTo>
                    <a:pt x="388" y="411"/>
                  </a:lnTo>
                  <a:lnTo>
                    <a:pt x="395" y="416"/>
                  </a:lnTo>
                  <a:lnTo>
                    <a:pt x="399" y="416"/>
                  </a:lnTo>
                  <a:lnTo>
                    <a:pt x="400" y="414"/>
                  </a:lnTo>
                  <a:lnTo>
                    <a:pt x="402" y="411"/>
                  </a:lnTo>
                  <a:lnTo>
                    <a:pt x="409" y="416"/>
                  </a:lnTo>
                  <a:lnTo>
                    <a:pt x="411" y="424"/>
                  </a:lnTo>
                  <a:lnTo>
                    <a:pt x="409" y="431"/>
                  </a:lnTo>
                  <a:lnTo>
                    <a:pt x="411" y="435"/>
                  </a:lnTo>
                  <a:lnTo>
                    <a:pt x="409" y="438"/>
                  </a:lnTo>
                  <a:lnTo>
                    <a:pt x="404" y="438"/>
                  </a:lnTo>
                  <a:lnTo>
                    <a:pt x="395" y="438"/>
                  </a:lnTo>
                  <a:lnTo>
                    <a:pt x="394" y="445"/>
                  </a:lnTo>
                  <a:lnTo>
                    <a:pt x="395" y="452"/>
                  </a:lnTo>
                  <a:lnTo>
                    <a:pt x="392" y="450"/>
                  </a:lnTo>
                  <a:lnTo>
                    <a:pt x="385" y="450"/>
                  </a:lnTo>
                  <a:lnTo>
                    <a:pt x="382" y="452"/>
                  </a:lnTo>
                  <a:lnTo>
                    <a:pt x="387" y="457"/>
                  </a:lnTo>
                  <a:lnTo>
                    <a:pt x="395" y="465"/>
                  </a:lnTo>
                  <a:lnTo>
                    <a:pt x="402" y="472"/>
                  </a:lnTo>
                  <a:lnTo>
                    <a:pt x="409" y="474"/>
                  </a:lnTo>
                  <a:lnTo>
                    <a:pt x="414" y="475"/>
                  </a:lnTo>
                  <a:lnTo>
                    <a:pt x="416" y="479"/>
                  </a:lnTo>
                  <a:lnTo>
                    <a:pt x="417" y="487"/>
                  </a:lnTo>
                  <a:lnTo>
                    <a:pt x="419" y="494"/>
                  </a:lnTo>
                  <a:lnTo>
                    <a:pt x="422" y="499"/>
                  </a:lnTo>
                  <a:lnTo>
                    <a:pt x="424" y="494"/>
                  </a:lnTo>
                  <a:lnTo>
                    <a:pt x="424" y="489"/>
                  </a:lnTo>
                  <a:lnTo>
                    <a:pt x="429" y="486"/>
                  </a:lnTo>
                  <a:lnTo>
                    <a:pt x="438" y="489"/>
                  </a:lnTo>
                  <a:lnTo>
                    <a:pt x="445" y="498"/>
                  </a:lnTo>
                  <a:lnTo>
                    <a:pt x="450" y="506"/>
                  </a:lnTo>
                  <a:lnTo>
                    <a:pt x="448" y="508"/>
                  </a:lnTo>
                  <a:lnTo>
                    <a:pt x="443" y="511"/>
                  </a:lnTo>
                  <a:lnTo>
                    <a:pt x="438" y="511"/>
                  </a:lnTo>
                  <a:lnTo>
                    <a:pt x="429" y="506"/>
                  </a:lnTo>
                  <a:lnTo>
                    <a:pt x="428" y="504"/>
                  </a:lnTo>
                  <a:lnTo>
                    <a:pt x="429" y="506"/>
                  </a:lnTo>
                  <a:lnTo>
                    <a:pt x="434" y="523"/>
                  </a:lnTo>
                  <a:lnTo>
                    <a:pt x="445" y="538"/>
                  </a:lnTo>
                  <a:lnTo>
                    <a:pt x="450" y="560"/>
                  </a:lnTo>
                  <a:lnTo>
                    <a:pt x="465" y="549"/>
                  </a:lnTo>
                  <a:lnTo>
                    <a:pt x="484" y="540"/>
                  </a:lnTo>
                  <a:lnTo>
                    <a:pt x="509" y="552"/>
                  </a:lnTo>
                  <a:lnTo>
                    <a:pt x="531" y="567"/>
                  </a:lnTo>
                  <a:lnTo>
                    <a:pt x="540" y="569"/>
                  </a:lnTo>
                  <a:lnTo>
                    <a:pt x="547" y="572"/>
                  </a:lnTo>
                  <a:lnTo>
                    <a:pt x="552" y="581"/>
                  </a:lnTo>
                  <a:lnTo>
                    <a:pt x="552" y="58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7" name="Freeform 355"/>
            <p:cNvSpPr>
              <a:spLocks/>
            </p:cNvSpPr>
            <p:nvPr/>
          </p:nvSpPr>
          <p:spPr bwMode="auto">
            <a:xfrm>
              <a:off x="3336" y="892"/>
              <a:ext cx="20" cy="15"/>
            </a:xfrm>
            <a:custGeom>
              <a:avLst/>
              <a:gdLst>
                <a:gd name="T0" fmla="*/ 21 w 21"/>
                <a:gd name="T1" fmla="*/ 8 h 15"/>
                <a:gd name="T2" fmla="*/ 17 w 21"/>
                <a:gd name="T3" fmla="*/ 12 h 15"/>
                <a:gd name="T4" fmla="*/ 14 w 21"/>
                <a:gd name="T5" fmla="*/ 15 h 15"/>
                <a:gd name="T6" fmla="*/ 4 w 21"/>
                <a:gd name="T7" fmla="*/ 8 h 15"/>
                <a:gd name="T8" fmla="*/ 0 w 21"/>
                <a:gd name="T9" fmla="*/ 1 h 15"/>
                <a:gd name="T10" fmla="*/ 6 w 21"/>
                <a:gd name="T11" fmla="*/ 0 h 15"/>
                <a:gd name="T12" fmla="*/ 7 w 21"/>
                <a:gd name="T13" fmla="*/ 1 h 15"/>
                <a:gd name="T14" fmla="*/ 16 w 21"/>
                <a:gd name="T15" fmla="*/ 3 h 15"/>
                <a:gd name="T16" fmla="*/ 21 w 21"/>
                <a:gd name="T17" fmla="*/ 8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1" y="8"/>
                  </a:moveTo>
                  <a:lnTo>
                    <a:pt x="17" y="12"/>
                  </a:lnTo>
                  <a:lnTo>
                    <a:pt x="14" y="15"/>
                  </a:lnTo>
                  <a:lnTo>
                    <a:pt x="4" y="8"/>
                  </a:lnTo>
                  <a:lnTo>
                    <a:pt x="0" y="1"/>
                  </a:lnTo>
                  <a:lnTo>
                    <a:pt x="6" y="0"/>
                  </a:lnTo>
                  <a:lnTo>
                    <a:pt x="7" y="1"/>
                  </a:lnTo>
                  <a:lnTo>
                    <a:pt x="16" y="3"/>
                  </a:lnTo>
                  <a:lnTo>
                    <a:pt x="21" y="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8" name="Freeform 356"/>
            <p:cNvSpPr>
              <a:spLocks/>
            </p:cNvSpPr>
            <p:nvPr/>
          </p:nvSpPr>
          <p:spPr bwMode="auto">
            <a:xfrm>
              <a:off x="3350" y="803"/>
              <a:ext cx="123" cy="77"/>
            </a:xfrm>
            <a:custGeom>
              <a:avLst/>
              <a:gdLst>
                <a:gd name="T0" fmla="*/ 34 w 123"/>
                <a:gd name="T1" fmla="*/ 77 h 77"/>
                <a:gd name="T2" fmla="*/ 31 w 123"/>
                <a:gd name="T3" fmla="*/ 73 h 77"/>
                <a:gd name="T4" fmla="*/ 26 w 123"/>
                <a:gd name="T5" fmla="*/ 67 h 77"/>
                <a:gd name="T6" fmla="*/ 20 w 123"/>
                <a:gd name="T7" fmla="*/ 63 h 77"/>
                <a:gd name="T8" fmla="*/ 15 w 123"/>
                <a:gd name="T9" fmla="*/ 63 h 77"/>
                <a:gd name="T10" fmla="*/ 7 w 123"/>
                <a:gd name="T11" fmla="*/ 63 h 77"/>
                <a:gd name="T12" fmla="*/ 5 w 123"/>
                <a:gd name="T13" fmla="*/ 62 h 77"/>
                <a:gd name="T14" fmla="*/ 0 w 123"/>
                <a:gd name="T15" fmla="*/ 56 h 77"/>
                <a:gd name="T16" fmla="*/ 7 w 123"/>
                <a:gd name="T17" fmla="*/ 53 h 77"/>
                <a:gd name="T18" fmla="*/ 10 w 123"/>
                <a:gd name="T19" fmla="*/ 48 h 77"/>
                <a:gd name="T20" fmla="*/ 14 w 123"/>
                <a:gd name="T21" fmla="*/ 45 h 77"/>
                <a:gd name="T22" fmla="*/ 20 w 123"/>
                <a:gd name="T23" fmla="*/ 43 h 77"/>
                <a:gd name="T24" fmla="*/ 27 w 123"/>
                <a:gd name="T25" fmla="*/ 22 h 77"/>
                <a:gd name="T26" fmla="*/ 43 w 123"/>
                <a:gd name="T27" fmla="*/ 14 h 77"/>
                <a:gd name="T28" fmla="*/ 61 w 123"/>
                <a:gd name="T29" fmla="*/ 9 h 77"/>
                <a:gd name="T30" fmla="*/ 89 w 123"/>
                <a:gd name="T31" fmla="*/ 9 h 77"/>
                <a:gd name="T32" fmla="*/ 97 w 123"/>
                <a:gd name="T33" fmla="*/ 2 h 77"/>
                <a:gd name="T34" fmla="*/ 109 w 123"/>
                <a:gd name="T35" fmla="*/ 2 h 77"/>
                <a:gd name="T36" fmla="*/ 119 w 123"/>
                <a:gd name="T37" fmla="*/ 0 h 77"/>
                <a:gd name="T38" fmla="*/ 123 w 123"/>
                <a:gd name="T39" fmla="*/ 2 h 77"/>
                <a:gd name="T40" fmla="*/ 121 w 123"/>
                <a:gd name="T41" fmla="*/ 7 h 77"/>
                <a:gd name="T42" fmla="*/ 116 w 123"/>
                <a:gd name="T43" fmla="*/ 9 h 77"/>
                <a:gd name="T44" fmla="*/ 109 w 123"/>
                <a:gd name="T45" fmla="*/ 9 h 77"/>
                <a:gd name="T46" fmla="*/ 75 w 123"/>
                <a:gd name="T47" fmla="*/ 19 h 77"/>
                <a:gd name="T48" fmla="*/ 48 w 123"/>
                <a:gd name="T49" fmla="*/ 29 h 77"/>
                <a:gd name="T50" fmla="*/ 44 w 123"/>
                <a:gd name="T51" fmla="*/ 38 h 77"/>
                <a:gd name="T52" fmla="*/ 39 w 123"/>
                <a:gd name="T53" fmla="*/ 43 h 77"/>
                <a:gd name="T54" fmla="*/ 34 w 123"/>
                <a:gd name="T55" fmla="*/ 50 h 77"/>
                <a:gd name="T56" fmla="*/ 48 w 123"/>
                <a:gd name="T57" fmla="*/ 67 h 77"/>
                <a:gd name="T58" fmla="*/ 68 w 123"/>
                <a:gd name="T59" fmla="*/ 77 h 77"/>
                <a:gd name="T60" fmla="*/ 51 w 123"/>
                <a:gd name="T61" fmla="*/ 75 h 77"/>
                <a:gd name="T62" fmla="*/ 34 w 123"/>
                <a:gd name="T63" fmla="*/ 77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77"/>
                <a:gd name="T98" fmla="*/ 123 w 123"/>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77">
                  <a:moveTo>
                    <a:pt x="34" y="77"/>
                  </a:moveTo>
                  <a:lnTo>
                    <a:pt x="31" y="73"/>
                  </a:lnTo>
                  <a:lnTo>
                    <a:pt x="26" y="67"/>
                  </a:lnTo>
                  <a:lnTo>
                    <a:pt x="20" y="63"/>
                  </a:lnTo>
                  <a:lnTo>
                    <a:pt x="15" y="63"/>
                  </a:lnTo>
                  <a:lnTo>
                    <a:pt x="7" y="63"/>
                  </a:lnTo>
                  <a:lnTo>
                    <a:pt x="5" y="62"/>
                  </a:lnTo>
                  <a:lnTo>
                    <a:pt x="0" y="56"/>
                  </a:lnTo>
                  <a:lnTo>
                    <a:pt x="7" y="53"/>
                  </a:lnTo>
                  <a:lnTo>
                    <a:pt x="10" y="48"/>
                  </a:lnTo>
                  <a:lnTo>
                    <a:pt x="14" y="45"/>
                  </a:lnTo>
                  <a:lnTo>
                    <a:pt x="20" y="43"/>
                  </a:lnTo>
                  <a:lnTo>
                    <a:pt x="27" y="22"/>
                  </a:lnTo>
                  <a:lnTo>
                    <a:pt x="43" y="14"/>
                  </a:lnTo>
                  <a:lnTo>
                    <a:pt x="61" y="9"/>
                  </a:lnTo>
                  <a:lnTo>
                    <a:pt x="89" y="9"/>
                  </a:lnTo>
                  <a:lnTo>
                    <a:pt x="97" y="2"/>
                  </a:lnTo>
                  <a:lnTo>
                    <a:pt x="109" y="2"/>
                  </a:lnTo>
                  <a:lnTo>
                    <a:pt x="119" y="0"/>
                  </a:lnTo>
                  <a:lnTo>
                    <a:pt x="123" y="2"/>
                  </a:lnTo>
                  <a:lnTo>
                    <a:pt x="121" y="7"/>
                  </a:lnTo>
                  <a:lnTo>
                    <a:pt x="116" y="9"/>
                  </a:lnTo>
                  <a:lnTo>
                    <a:pt x="109" y="9"/>
                  </a:lnTo>
                  <a:lnTo>
                    <a:pt x="75" y="19"/>
                  </a:lnTo>
                  <a:lnTo>
                    <a:pt x="48" y="29"/>
                  </a:lnTo>
                  <a:lnTo>
                    <a:pt x="44" y="38"/>
                  </a:lnTo>
                  <a:lnTo>
                    <a:pt x="39" y="43"/>
                  </a:lnTo>
                  <a:lnTo>
                    <a:pt x="34" y="50"/>
                  </a:lnTo>
                  <a:lnTo>
                    <a:pt x="48" y="67"/>
                  </a:lnTo>
                  <a:lnTo>
                    <a:pt x="68" y="77"/>
                  </a:lnTo>
                  <a:lnTo>
                    <a:pt x="51" y="75"/>
                  </a:lnTo>
                  <a:lnTo>
                    <a:pt x="34" y="7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09" name="Freeform 357"/>
            <p:cNvSpPr>
              <a:spLocks/>
            </p:cNvSpPr>
            <p:nvPr/>
          </p:nvSpPr>
          <p:spPr bwMode="auto">
            <a:xfrm>
              <a:off x="3629" y="756"/>
              <a:ext cx="89" cy="29"/>
            </a:xfrm>
            <a:custGeom>
              <a:avLst/>
              <a:gdLst>
                <a:gd name="T0" fmla="*/ 89 w 89"/>
                <a:gd name="T1" fmla="*/ 22 h 29"/>
                <a:gd name="T2" fmla="*/ 80 w 89"/>
                <a:gd name="T3" fmla="*/ 25 h 29"/>
                <a:gd name="T4" fmla="*/ 73 w 89"/>
                <a:gd name="T5" fmla="*/ 23 h 29"/>
                <a:gd name="T6" fmla="*/ 68 w 89"/>
                <a:gd name="T7" fmla="*/ 22 h 29"/>
                <a:gd name="T8" fmla="*/ 67 w 89"/>
                <a:gd name="T9" fmla="*/ 25 h 29"/>
                <a:gd name="T10" fmla="*/ 61 w 89"/>
                <a:gd name="T11" fmla="*/ 29 h 29"/>
                <a:gd name="T12" fmla="*/ 41 w 89"/>
                <a:gd name="T13" fmla="*/ 23 h 29"/>
                <a:gd name="T14" fmla="*/ 27 w 89"/>
                <a:gd name="T15" fmla="*/ 8 h 29"/>
                <a:gd name="T16" fmla="*/ 24 w 89"/>
                <a:gd name="T17" fmla="*/ 10 h 29"/>
                <a:gd name="T18" fmla="*/ 19 w 89"/>
                <a:gd name="T19" fmla="*/ 10 h 29"/>
                <a:gd name="T20" fmla="*/ 14 w 89"/>
                <a:gd name="T21" fmla="*/ 8 h 29"/>
                <a:gd name="T22" fmla="*/ 10 w 89"/>
                <a:gd name="T23" fmla="*/ 10 h 29"/>
                <a:gd name="T24" fmla="*/ 4 w 89"/>
                <a:gd name="T25" fmla="*/ 12 h 29"/>
                <a:gd name="T26" fmla="*/ 0 w 89"/>
                <a:gd name="T27" fmla="*/ 8 h 29"/>
                <a:gd name="T28" fmla="*/ 5 w 89"/>
                <a:gd name="T29" fmla="*/ 1 h 29"/>
                <a:gd name="T30" fmla="*/ 14 w 89"/>
                <a:gd name="T31" fmla="*/ 0 h 29"/>
                <a:gd name="T32" fmla="*/ 21 w 89"/>
                <a:gd name="T33" fmla="*/ 1 h 29"/>
                <a:gd name="T34" fmla="*/ 36 w 89"/>
                <a:gd name="T35" fmla="*/ 1 h 29"/>
                <a:gd name="T36" fmla="*/ 48 w 89"/>
                <a:gd name="T37" fmla="*/ 8 h 29"/>
                <a:gd name="T38" fmla="*/ 41 w 89"/>
                <a:gd name="T39" fmla="*/ 8 h 29"/>
                <a:gd name="T40" fmla="*/ 50 w 89"/>
                <a:gd name="T41" fmla="*/ 12 h 29"/>
                <a:gd name="T42" fmla="*/ 55 w 89"/>
                <a:gd name="T43" fmla="*/ 15 h 29"/>
                <a:gd name="T44" fmla="*/ 60 w 89"/>
                <a:gd name="T45" fmla="*/ 13 h 29"/>
                <a:gd name="T46" fmla="*/ 61 w 89"/>
                <a:gd name="T47" fmla="*/ 15 h 29"/>
                <a:gd name="T48" fmla="*/ 72 w 89"/>
                <a:gd name="T49" fmla="*/ 15 h 29"/>
                <a:gd name="T50" fmla="*/ 78 w 89"/>
                <a:gd name="T51" fmla="*/ 18 h 29"/>
                <a:gd name="T52" fmla="*/ 82 w 89"/>
                <a:gd name="T53" fmla="*/ 22 h 29"/>
                <a:gd name="T54" fmla="*/ 89 w 89"/>
                <a:gd name="T55" fmla="*/ 22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
                <a:gd name="T85" fmla="*/ 0 h 29"/>
                <a:gd name="T86" fmla="*/ 89 w 89"/>
                <a:gd name="T87" fmla="*/ 29 h 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 h="29">
                  <a:moveTo>
                    <a:pt x="89" y="22"/>
                  </a:moveTo>
                  <a:lnTo>
                    <a:pt x="80" y="25"/>
                  </a:lnTo>
                  <a:lnTo>
                    <a:pt x="73" y="23"/>
                  </a:lnTo>
                  <a:lnTo>
                    <a:pt x="68" y="22"/>
                  </a:lnTo>
                  <a:lnTo>
                    <a:pt x="67" y="25"/>
                  </a:lnTo>
                  <a:lnTo>
                    <a:pt x="61" y="29"/>
                  </a:lnTo>
                  <a:lnTo>
                    <a:pt x="41" y="23"/>
                  </a:lnTo>
                  <a:lnTo>
                    <a:pt x="27" y="8"/>
                  </a:lnTo>
                  <a:lnTo>
                    <a:pt x="24" y="10"/>
                  </a:lnTo>
                  <a:lnTo>
                    <a:pt x="19" y="10"/>
                  </a:lnTo>
                  <a:lnTo>
                    <a:pt x="14" y="8"/>
                  </a:lnTo>
                  <a:lnTo>
                    <a:pt x="10" y="10"/>
                  </a:lnTo>
                  <a:lnTo>
                    <a:pt x="4" y="12"/>
                  </a:lnTo>
                  <a:lnTo>
                    <a:pt x="0" y="8"/>
                  </a:lnTo>
                  <a:lnTo>
                    <a:pt x="5" y="1"/>
                  </a:lnTo>
                  <a:lnTo>
                    <a:pt x="14" y="0"/>
                  </a:lnTo>
                  <a:lnTo>
                    <a:pt x="21" y="1"/>
                  </a:lnTo>
                  <a:lnTo>
                    <a:pt x="36" y="1"/>
                  </a:lnTo>
                  <a:lnTo>
                    <a:pt x="48" y="8"/>
                  </a:lnTo>
                  <a:lnTo>
                    <a:pt x="41" y="8"/>
                  </a:lnTo>
                  <a:lnTo>
                    <a:pt x="50" y="12"/>
                  </a:lnTo>
                  <a:lnTo>
                    <a:pt x="55" y="15"/>
                  </a:lnTo>
                  <a:lnTo>
                    <a:pt x="60" y="13"/>
                  </a:lnTo>
                  <a:lnTo>
                    <a:pt x="61" y="15"/>
                  </a:lnTo>
                  <a:lnTo>
                    <a:pt x="72" y="15"/>
                  </a:lnTo>
                  <a:lnTo>
                    <a:pt x="78" y="18"/>
                  </a:lnTo>
                  <a:lnTo>
                    <a:pt x="82" y="22"/>
                  </a:lnTo>
                  <a:lnTo>
                    <a:pt x="89" y="2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0" name="Freeform 358"/>
            <p:cNvSpPr>
              <a:spLocks/>
            </p:cNvSpPr>
            <p:nvPr/>
          </p:nvSpPr>
          <p:spPr bwMode="auto">
            <a:xfrm>
              <a:off x="3725" y="778"/>
              <a:ext cx="47" cy="12"/>
            </a:xfrm>
            <a:custGeom>
              <a:avLst/>
              <a:gdLst>
                <a:gd name="T0" fmla="*/ 6 w 47"/>
                <a:gd name="T1" fmla="*/ 13 h 13"/>
                <a:gd name="T2" fmla="*/ 1 w 47"/>
                <a:gd name="T3" fmla="*/ 13 h 13"/>
                <a:gd name="T4" fmla="*/ 0 w 47"/>
                <a:gd name="T5" fmla="*/ 13 h 13"/>
                <a:gd name="T6" fmla="*/ 0 w 47"/>
                <a:gd name="T7" fmla="*/ 0 h 13"/>
                <a:gd name="T8" fmla="*/ 3 w 47"/>
                <a:gd name="T9" fmla="*/ 0 h 13"/>
                <a:gd name="T10" fmla="*/ 6 w 47"/>
                <a:gd name="T11" fmla="*/ 0 h 13"/>
                <a:gd name="T12" fmla="*/ 13 w 47"/>
                <a:gd name="T13" fmla="*/ 0 h 13"/>
                <a:gd name="T14" fmla="*/ 28 w 47"/>
                <a:gd name="T15" fmla="*/ 3 h 13"/>
                <a:gd name="T16" fmla="*/ 47 w 47"/>
                <a:gd name="T17" fmla="*/ 7 h 13"/>
                <a:gd name="T18" fmla="*/ 40 w 47"/>
                <a:gd name="T19" fmla="*/ 10 h 13"/>
                <a:gd name="T20" fmla="*/ 34 w 47"/>
                <a:gd name="T21" fmla="*/ 13 h 13"/>
                <a:gd name="T22" fmla="*/ 17 w 47"/>
                <a:gd name="T23" fmla="*/ 13 h 13"/>
                <a:gd name="T24" fmla="*/ 6 w 47"/>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3"/>
                <a:gd name="T41" fmla="*/ 47 w 4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3">
                  <a:moveTo>
                    <a:pt x="6" y="13"/>
                  </a:moveTo>
                  <a:lnTo>
                    <a:pt x="1" y="13"/>
                  </a:lnTo>
                  <a:lnTo>
                    <a:pt x="0" y="13"/>
                  </a:lnTo>
                  <a:lnTo>
                    <a:pt x="0" y="0"/>
                  </a:lnTo>
                  <a:lnTo>
                    <a:pt x="3" y="0"/>
                  </a:lnTo>
                  <a:lnTo>
                    <a:pt x="6" y="0"/>
                  </a:lnTo>
                  <a:lnTo>
                    <a:pt x="13" y="0"/>
                  </a:lnTo>
                  <a:lnTo>
                    <a:pt x="28" y="3"/>
                  </a:lnTo>
                  <a:lnTo>
                    <a:pt x="47" y="7"/>
                  </a:lnTo>
                  <a:lnTo>
                    <a:pt x="40" y="10"/>
                  </a:lnTo>
                  <a:lnTo>
                    <a:pt x="34" y="13"/>
                  </a:lnTo>
                  <a:lnTo>
                    <a:pt x="17" y="13"/>
                  </a:lnTo>
                  <a:lnTo>
                    <a:pt x="6"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1" name="Freeform 359"/>
            <p:cNvSpPr>
              <a:spLocks/>
            </p:cNvSpPr>
            <p:nvPr/>
          </p:nvSpPr>
          <p:spPr bwMode="auto">
            <a:xfrm>
              <a:off x="4092" y="810"/>
              <a:ext cx="76" cy="15"/>
            </a:xfrm>
            <a:custGeom>
              <a:avLst/>
              <a:gdLst>
                <a:gd name="T0" fmla="*/ 61 w 75"/>
                <a:gd name="T1" fmla="*/ 9 h 15"/>
                <a:gd name="T2" fmla="*/ 61 w 75"/>
                <a:gd name="T3" fmla="*/ 14 h 15"/>
                <a:gd name="T4" fmla="*/ 61 w 75"/>
                <a:gd name="T5" fmla="*/ 15 h 15"/>
                <a:gd name="T6" fmla="*/ 46 w 75"/>
                <a:gd name="T7" fmla="*/ 15 h 15"/>
                <a:gd name="T8" fmla="*/ 34 w 75"/>
                <a:gd name="T9" fmla="*/ 15 h 15"/>
                <a:gd name="T10" fmla="*/ 14 w 75"/>
                <a:gd name="T11" fmla="*/ 14 h 15"/>
                <a:gd name="T12" fmla="*/ 0 w 75"/>
                <a:gd name="T13" fmla="*/ 2 h 15"/>
                <a:gd name="T14" fmla="*/ 4 w 75"/>
                <a:gd name="T15" fmla="*/ 0 h 15"/>
                <a:gd name="T16" fmla="*/ 7 w 75"/>
                <a:gd name="T17" fmla="*/ 2 h 15"/>
                <a:gd name="T18" fmla="*/ 17 w 75"/>
                <a:gd name="T19" fmla="*/ 2 h 15"/>
                <a:gd name="T20" fmla="*/ 27 w 75"/>
                <a:gd name="T21" fmla="*/ 2 h 15"/>
                <a:gd name="T22" fmla="*/ 31 w 75"/>
                <a:gd name="T23" fmla="*/ 2 h 15"/>
                <a:gd name="T24" fmla="*/ 33 w 75"/>
                <a:gd name="T25" fmla="*/ 2 h 15"/>
                <a:gd name="T26" fmla="*/ 34 w 75"/>
                <a:gd name="T27" fmla="*/ 2 h 15"/>
                <a:gd name="T28" fmla="*/ 58 w 75"/>
                <a:gd name="T29" fmla="*/ 2 h 15"/>
                <a:gd name="T30" fmla="*/ 75 w 75"/>
                <a:gd name="T31" fmla="*/ 9 h 15"/>
                <a:gd name="T32" fmla="*/ 68 w 75"/>
                <a:gd name="T33" fmla="*/ 14 h 15"/>
                <a:gd name="T34" fmla="*/ 61 w 75"/>
                <a:gd name="T35" fmla="*/ 9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5"/>
                <a:gd name="T56" fmla="*/ 75 w 75"/>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5">
                  <a:moveTo>
                    <a:pt x="61" y="9"/>
                  </a:moveTo>
                  <a:lnTo>
                    <a:pt x="61" y="14"/>
                  </a:lnTo>
                  <a:lnTo>
                    <a:pt x="61" y="15"/>
                  </a:lnTo>
                  <a:lnTo>
                    <a:pt x="46" y="15"/>
                  </a:lnTo>
                  <a:lnTo>
                    <a:pt x="34" y="15"/>
                  </a:lnTo>
                  <a:lnTo>
                    <a:pt x="14" y="14"/>
                  </a:lnTo>
                  <a:lnTo>
                    <a:pt x="0" y="2"/>
                  </a:lnTo>
                  <a:lnTo>
                    <a:pt x="4" y="0"/>
                  </a:lnTo>
                  <a:lnTo>
                    <a:pt x="7" y="2"/>
                  </a:lnTo>
                  <a:lnTo>
                    <a:pt x="17" y="2"/>
                  </a:lnTo>
                  <a:lnTo>
                    <a:pt x="27" y="2"/>
                  </a:lnTo>
                  <a:lnTo>
                    <a:pt x="31" y="2"/>
                  </a:lnTo>
                  <a:lnTo>
                    <a:pt x="33" y="2"/>
                  </a:lnTo>
                  <a:lnTo>
                    <a:pt x="34" y="2"/>
                  </a:lnTo>
                  <a:lnTo>
                    <a:pt x="58" y="2"/>
                  </a:lnTo>
                  <a:lnTo>
                    <a:pt x="75" y="9"/>
                  </a:lnTo>
                  <a:lnTo>
                    <a:pt x="68" y="14"/>
                  </a:lnTo>
                  <a:lnTo>
                    <a:pt x="61" y="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2" name="Freeform 360"/>
            <p:cNvSpPr>
              <a:spLocks/>
            </p:cNvSpPr>
            <p:nvPr/>
          </p:nvSpPr>
          <p:spPr bwMode="auto">
            <a:xfrm>
              <a:off x="4181" y="819"/>
              <a:ext cx="48" cy="8"/>
            </a:xfrm>
            <a:custGeom>
              <a:avLst/>
              <a:gdLst>
                <a:gd name="T0" fmla="*/ 34 w 47"/>
                <a:gd name="T1" fmla="*/ 6 h 8"/>
                <a:gd name="T2" fmla="*/ 15 w 47"/>
                <a:gd name="T3" fmla="*/ 6 h 8"/>
                <a:gd name="T4" fmla="*/ 0 w 47"/>
                <a:gd name="T5" fmla="*/ 0 h 8"/>
                <a:gd name="T6" fmla="*/ 6 w 47"/>
                <a:gd name="T7" fmla="*/ 0 h 8"/>
                <a:gd name="T8" fmla="*/ 27 w 47"/>
                <a:gd name="T9" fmla="*/ 1 h 8"/>
                <a:gd name="T10" fmla="*/ 47 w 47"/>
                <a:gd name="T11" fmla="*/ 6 h 8"/>
                <a:gd name="T12" fmla="*/ 41 w 47"/>
                <a:gd name="T13" fmla="*/ 8 h 8"/>
                <a:gd name="T14" fmla="*/ 34 w 47"/>
                <a:gd name="T15" fmla="*/ 6 h 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
                <a:gd name="T26" fmla="*/ 47 w 47"/>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
                  <a:moveTo>
                    <a:pt x="34" y="6"/>
                  </a:moveTo>
                  <a:lnTo>
                    <a:pt x="15" y="6"/>
                  </a:lnTo>
                  <a:lnTo>
                    <a:pt x="0" y="0"/>
                  </a:lnTo>
                  <a:lnTo>
                    <a:pt x="6" y="0"/>
                  </a:lnTo>
                  <a:lnTo>
                    <a:pt x="27" y="1"/>
                  </a:lnTo>
                  <a:lnTo>
                    <a:pt x="47" y="6"/>
                  </a:lnTo>
                  <a:lnTo>
                    <a:pt x="41" y="8"/>
                  </a:lnTo>
                  <a:lnTo>
                    <a:pt x="34"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3" name="Freeform 361"/>
            <p:cNvSpPr>
              <a:spLocks/>
            </p:cNvSpPr>
            <p:nvPr/>
          </p:nvSpPr>
          <p:spPr bwMode="auto">
            <a:xfrm>
              <a:off x="4569" y="866"/>
              <a:ext cx="27" cy="14"/>
            </a:xfrm>
            <a:custGeom>
              <a:avLst/>
              <a:gdLst>
                <a:gd name="T0" fmla="*/ 13 w 27"/>
                <a:gd name="T1" fmla="*/ 7 h 14"/>
                <a:gd name="T2" fmla="*/ 10 w 27"/>
                <a:gd name="T3" fmla="*/ 9 h 14"/>
                <a:gd name="T4" fmla="*/ 7 w 27"/>
                <a:gd name="T5" fmla="*/ 14 h 14"/>
                <a:gd name="T6" fmla="*/ 0 w 27"/>
                <a:gd name="T7" fmla="*/ 9 h 14"/>
                <a:gd name="T8" fmla="*/ 0 w 27"/>
                <a:gd name="T9" fmla="*/ 7 h 14"/>
                <a:gd name="T10" fmla="*/ 1 w 27"/>
                <a:gd name="T11" fmla="*/ 4 h 14"/>
                <a:gd name="T12" fmla="*/ 8 w 27"/>
                <a:gd name="T13" fmla="*/ 0 h 14"/>
                <a:gd name="T14" fmla="*/ 13 w 27"/>
                <a:gd name="T15" fmla="*/ 0 h 14"/>
                <a:gd name="T16" fmla="*/ 22 w 27"/>
                <a:gd name="T17" fmla="*/ 2 h 14"/>
                <a:gd name="T18" fmla="*/ 27 w 27"/>
                <a:gd name="T19" fmla="*/ 7 h 14"/>
                <a:gd name="T20" fmla="*/ 20 w 27"/>
                <a:gd name="T21" fmla="*/ 9 h 14"/>
                <a:gd name="T22" fmla="*/ 13 w 27"/>
                <a:gd name="T23" fmla="*/ 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4"/>
                <a:gd name="T38" fmla="*/ 27 w 27"/>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4">
                  <a:moveTo>
                    <a:pt x="13" y="7"/>
                  </a:moveTo>
                  <a:lnTo>
                    <a:pt x="10" y="9"/>
                  </a:lnTo>
                  <a:lnTo>
                    <a:pt x="7" y="14"/>
                  </a:lnTo>
                  <a:lnTo>
                    <a:pt x="0" y="9"/>
                  </a:lnTo>
                  <a:lnTo>
                    <a:pt x="0" y="7"/>
                  </a:lnTo>
                  <a:lnTo>
                    <a:pt x="1" y="4"/>
                  </a:lnTo>
                  <a:lnTo>
                    <a:pt x="8" y="0"/>
                  </a:lnTo>
                  <a:lnTo>
                    <a:pt x="13" y="0"/>
                  </a:lnTo>
                  <a:lnTo>
                    <a:pt x="22" y="2"/>
                  </a:lnTo>
                  <a:lnTo>
                    <a:pt x="27" y="7"/>
                  </a:lnTo>
                  <a:lnTo>
                    <a:pt x="20" y="9"/>
                  </a:lnTo>
                  <a:lnTo>
                    <a:pt x="13"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4" name="Freeform 362"/>
            <p:cNvSpPr>
              <a:spLocks/>
            </p:cNvSpPr>
            <p:nvPr/>
          </p:nvSpPr>
          <p:spPr bwMode="auto">
            <a:xfrm>
              <a:off x="4480" y="1105"/>
              <a:ext cx="96" cy="122"/>
            </a:xfrm>
            <a:custGeom>
              <a:avLst/>
              <a:gdLst>
                <a:gd name="T0" fmla="*/ 0 w 96"/>
                <a:gd name="T1" fmla="*/ 0 h 122"/>
                <a:gd name="T2" fmla="*/ 82 w 96"/>
                <a:gd name="T3" fmla="*/ 74 h 122"/>
                <a:gd name="T4" fmla="*/ 75 w 96"/>
                <a:gd name="T5" fmla="*/ 71 h 122"/>
                <a:gd name="T6" fmla="*/ 68 w 96"/>
                <a:gd name="T7" fmla="*/ 68 h 122"/>
                <a:gd name="T8" fmla="*/ 65 w 96"/>
                <a:gd name="T9" fmla="*/ 71 h 122"/>
                <a:gd name="T10" fmla="*/ 62 w 96"/>
                <a:gd name="T11" fmla="*/ 74 h 122"/>
                <a:gd name="T12" fmla="*/ 77 w 96"/>
                <a:gd name="T13" fmla="*/ 98 h 122"/>
                <a:gd name="T14" fmla="*/ 96 w 96"/>
                <a:gd name="T15" fmla="*/ 115 h 122"/>
                <a:gd name="T16" fmla="*/ 89 w 96"/>
                <a:gd name="T17" fmla="*/ 115 h 122"/>
                <a:gd name="T18" fmla="*/ 87 w 96"/>
                <a:gd name="T19" fmla="*/ 112 h 122"/>
                <a:gd name="T20" fmla="*/ 82 w 96"/>
                <a:gd name="T21" fmla="*/ 109 h 122"/>
                <a:gd name="T22" fmla="*/ 82 w 96"/>
                <a:gd name="T23" fmla="*/ 122 h 122"/>
                <a:gd name="T24" fmla="*/ 62 w 96"/>
                <a:gd name="T25" fmla="*/ 93 h 122"/>
                <a:gd name="T26" fmla="*/ 41 w 96"/>
                <a:gd name="T27" fmla="*/ 61 h 122"/>
                <a:gd name="T28" fmla="*/ 36 w 96"/>
                <a:gd name="T29" fmla="*/ 51 h 122"/>
                <a:gd name="T30" fmla="*/ 27 w 96"/>
                <a:gd name="T31" fmla="*/ 40 h 122"/>
                <a:gd name="T32" fmla="*/ 10 w 96"/>
                <a:gd name="T33" fmla="*/ 29 h 122"/>
                <a:gd name="T34" fmla="*/ 0 w 96"/>
                <a:gd name="T35" fmla="*/ 13 h 122"/>
                <a:gd name="T36" fmla="*/ 0 w 96"/>
                <a:gd name="T37" fmla="*/ 5 h 122"/>
                <a:gd name="T38" fmla="*/ 0 w 96"/>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22"/>
                <a:gd name="T62" fmla="*/ 96 w 96"/>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22">
                  <a:moveTo>
                    <a:pt x="0" y="0"/>
                  </a:moveTo>
                  <a:lnTo>
                    <a:pt x="82" y="74"/>
                  </a:lnTo>
                  <a:lnTo>
                    <a:pt x="75" y="71"/>
                  </a:lnTo>
                  <a:lnTo>
                    <a:pt x="68" y="68"/>
                  </a:lnTo>
                  <a:lnTo>
                    <a:pt x="65" y="71"/>
                  </a:lnTo>
                  <a:lnTo>
                    <a:pt x="62" y="74"/>
                  </a:lnTo>
                  <a:lnTo>
                    <a:pt x="77" y="98"/>
                  </a:lnTo>
                  <a:lnTo>
                    <a:pt x="96" y="115"/>
                  </a:lnTo>
                  <a:lnTo>
                    <a:pt x="89" y="115"/>
                  </a:lnTo>
                  <a:lnTo>
                    <a:pt x="87" y="112"/>
                  </a:lnTo>
                  <a:lnTo>
                    <a:pt x="82" y="109"/>
                  </a:lnTo>
                  <a:lnTo>
                    <a:pt x="82" y="122"/>
                  </a:lnTo>
                  <a:lnTo>
                    <a:pt x="62" y="93"/>
                  </a:lnTo>
                  <a:lnTo>
                    <a:pt x="41" y="61"/>
                  </a:lnTo>
                  <a:lnTo>
                    <a:pt x="36" y="51"/>
                  </a:lnTo>
                  <a:lnTo>
                    <a:pt x="27" y="40"/>
                  </a:lnTo>
                  <a:lnTo>
                    <a:pt x="10" y="29"/>
                  </a:lnTo>
                  <a:lnTo>
                    <a:pt x="0" y="13"/>
                  </a:lnTo>
                  <a:lnTo>
                    <a:pt x="0" y="5"/>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5" name="Freeform 363"/>
            <p:cNvSpPr>
              <a:spLocks/>
            </p:cNvSpPr>
            <p:nvPr/>
          </p:nvSpPr>
          <p:spPr bwMode="auto">
            <a:xfrm>
              <a:off x="4569" y="1234"/>
              <a:ext cx="70" cy="57"/>
            </a:xfrm>
            <a:custGeom>
              <a:avLst/>
              <a:gdLst>
                <a:gd name="T0" fmla="*/ 20 w 68"/>
                <a:gd name="T1" fmla="*/ 41 h 56"/>
                <a:gd name="T2" fmla="*/ 15 w 68"/>
                <a:gd name="T3" fmla="*/ 44 h 56"/>
                <a:gd name="T4" fmla="*/ 13 w 68"/>
                <a:gd name="T5" fmla="*/ 48 h 56"/>
                <a:gd name="T6" fmla="*/ 20 w 68"/>
                <a:gd name="T7" fmla="*/ 51 h 56"/>
                <a:gd name="T8" fmla="*/ 27 w 68"/>
                <a:gd name="T9" fmla="*/ 54 h 56"/>
                <a:gd name="T10" fmla="*/ 20 w 68"/>
                <a:gd name="T11" fmla="*/ 56 h 56"/>
                <a:gd name="T12" fmla="*/ 13 w 68"/>
                <a:gd name="T13" fmla="*/ 54 h 56"/>
                <a:gd name="T14" fmla="*/ 10 w 68"/>
                <a:gd name="T15" fmla="*/ 51 h 56"/>
                <a:gd name="T16" fmla="*/ 7 w 68"/>
                <a:gd name="T17" fmla="*/ 48 h 56"/>
                <a:gd name="T18" fmla="*/ 7 w 68"/>
                <a:gd name="T19" fmla="*/ 41 h 56"/>
                <a:gd name="T20" fmla="*/ 13 w 68"/>
                <a:gd name="T21" fmla="*/ 41 h 56"/>
                <a:gd name="T22" fmla="*/ 8 w 68"/>
                <a:gd name="T23" fmla="*/ 36 h 56"/>
                <a:gd name="T24" fmla="*/ 7 w 68"/>
                <a:gd name="T25" fmla="*/ 34 h 56"/>
                <a:gd name="T26" fmla="*/ 13 w 68"/>
                <a:gd name="T27" fmla="*/ 34 h 56"/>
                <a:gd name="T28" fmla="*/ 10 w 68"/>
                <a:gd name="T29" fmla="*/ 22 h 56"/>
                <a:gd name="T30" fmla="*/ 7 w 68"/>
                <a:gd name="T31" fmla="*/ 14 h 56"/>
                <a:gd name="T32" fmla="*/ 5 w 68"/>
                <a:gd name="T33" fmla="*/ 8 h 56"/>
                <a:gd name="T34" fmla="*/ 1 w 68"/>
                <a:gd name="T35" fmla="*/ 5 h 56"/>
                <a:gd name="T36" fmla="*/ 0 w 68"/>
                <a:gd name="T37" fmla="*/ 0 h 56"/>
                <a:gd name="T38" fmla="*/ 18 w 68"/>
                <a:gd name="T39" fmla="*/ 10 h 56"/>
                <a:gd name="T40" fmla="*/ 41 w 68"/>
                <a:gd name="T41" fmla="*/ 20 h 56"/>
                <a:gd name="T42" fmla="*/ 53 w 68"/>
                <a:gd name="T43" fmla="*/ 19 h 56"/>
                <a:gd name="T44" fmla="*/ 61 w 68"/>
                <a:gd name="T45" fmla="*/ 14 h 56"/>
                <a:gd name="T46" fmla="*/ 61 w 68"/>
                <a:gd name="T47" fmla="*/ 24 h 56"/>
                <a:gd name="T48" fmla="*/ 61 w 68"/>
                <a:gd name="T49" fmla="*/ 27 h 56"/>
                <a:gd name="T50" fmla="*/ 63 w 68"/>
                <a:gd name="T51" fmla="*/ 29 h 56"/>
                <a:gd name="T52" fmla="*/ 68 w 68"/>
                <a:gd name="T53" fmla="*/ 34 h 56"/>
                <a:gd name="T54" fmla="*/ 58 w 68"/>
                <a:gd name="T55" fmla="*/ 37 h 56"/>
                <a:gd name="T56" fmla="*/ 47 w 68"/>
                <a:gd name="T57" fmla="*/ 41 h 56"/>
                <a:gd name="T58" fmla="*/ 47 w 68"/>
                <a:gd name="T59" fmla="*/ 48 h 56"/>
                <a:gd name="T60" fmla="*/ 35 w 68"/>
                <a:gd name="T61" fmla="*/ 46 h 56"/>
                <a:gd name="T62" fmla="*/ 20 w 68"/>
                <a:gd name="T63" fmla="*/ 41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56"/>
                <a:gd name="T98" fmla="*/ 68 w 6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56">
                  <a:moveTo>
                    <a:pt x="20" y="41"/>
                  </a:moveTo>
                  <a:lnTo>
                    <a:pt x="15" y="44"/>
                  </a:lnTo>
                  <a:lnTo>
                    <a:pt x="13" y="48"/>
                  </a:lnTo>
                  <a:lnTo>
                    <a:pt x="20" y="51"/>
                  </a:lnTo>
                  <a:lnTo>
                    <a:pt x="27" y="54"/>
                  </a:lnTo>
                  <a:lnTo>
                    <a:pt x="20" y="56"/>
                  </a:lnTo>
                  <a:lnTo>
                    <a:pt x="13" y="54"/>
                  </a:lnTo>
                  <a:lnTo>
                    <a:pt x="10" y="51"/>
                  </a:lnTo>
                  <a:lnTo>
                    <a:pt x="7" y="48"/>
                  </a:lnTo>
                  <a:lnTo>
                    <a:pt x="7" y="41"/>
                  </a:lnTo>
                  <a:lnTo>
                    <a:pt x="13" y="41"/>
                  </a:lnTo>
                  <a:lnTo>
                    <a:pt x="8" y="36"/>
                  </a:lnTo>
                  <a:lnTo>
                    <a:pt x="7" y="34"/>
                  </a:lnTo>
                  <a:lnTo>
                    <a:pt x="13" y="34"/>
                  </a:lnTo>
                  <a:lnTo>
                    <a:pt x="10" y="22"/>
                  </a:lnTo>
                  <a:lnTo>
                    <a:pt x="7" y="14"/>
                  </a:lnTo>
                  <a:lnTo>
                    <a:pt x="5" y="8"/>
                  </a:lnTo>
                  <a:lnTo>
                    <a:pt x="1" y="5"/>
                  </a:lnTo>
                  <a:lnTo>
                    <a:pt x="0" y="0"/>
                  </a:lnTo>
                  <a:lnTo>
                    <a:pt x="18" y="10"/>
                  </a:lnTo>
                  <a:lnTo>
                    <a:pt x="41" y="20"/>
                  </a:lnTo>
                  <a:lnTo>
                    <a:pt x="53" y="19"/>
                  </a:lnTo>
                  <a:lnTo>
                    <a:pt x="61" y="14"/>
                  </a:lnTo>
                  <a:lnTo>
                    <a:pt x="61" y="24"/>
                  </a:lnTo>
                  <a:lnTo>
                    <a:pt x="61" y="27"/>
                  </a:lnTo>
                  <a:lnTo>
                    <a:pt x="63" y="29"/>
                  </a:lnTo>
                  <a:lnTo>
                    <a:pt x="68" y="34"/>
                  </a:lnTo>
                  <a:lnTo>
                    <a:pt x="58" y="37"/>
                  </a:lnTo>
                  <a:lnTo>
                    <a:pt x="47" y="41"/>
                  </a:lnTo>
                  <a:lnTo>
                    <a:pt x="47" y="48"/>
                  </a:lnTo>
                  <a:lnTo>
                    <a:pt x="35" y="46"/>
                  </a:lnTo>
                  <a:lnTo>
                    <a:pt x="20"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6" name="Freeform 364"/>
            <p:cNvSpPr>
              <a:spLocks/>
            </p:cNvSpPr>
            <p:nvPr/>
          </p:nvSpPr>
          <p:spPr bwMode="auto">
            <a:xfrm>
              <a:off x="4528" y="1295"/>
              <a:ext cx="111" cy="123"/>
            </a:xfrm>
            <a:custGeom>
              <a:avLst/>
              <a:gdLst>
                <a:gd name="T0" fmla="*/ 65 w 111"/>
                <a:gd name="T1" fmla="*/ 4 h 123"/>
                <a:gd name="T2" fmla="*/ 90 w 111"/>
                <a:gd name="T3" fmla="*/ 19 h 123"/>
                <a:gd name="T4" fmla="*/ 97 w 111"/>
                <a:gd name="T5" fmla="*/ 46 h 123"/>
                <a:gd name="T6" fmla="*/ 104 w 111"/>
                <a:gd name="T7" fmla="*/ 65 h 123"/>
                <a:gd name="T8" fmla="*/ 111 w 111"/>
                <a:gd name="T9" fmla="*/ 92 h 123"/>
                <a:gd name="T10" fmla="*/ 105 w 111"/>
                <a:gd name="T11" fmla="*/ 94 h 123"/>
                <a:gd name="T12" fmla="*/ 109 w 111"/>
                <a:gd name="T13" fmla="*/ 89 h 123"/>
                <a:gd name="T14" fmla="*/ 95 w 111"/>
                <a:gd name="T15" fmla="*/ 96 h 123"/>
                <a:gd name="T16" fmla="*/ 95 w 111"/>
                <a:gd name="T17" fmla="*/ 102 h 123"/>
                <a:gd name="T18" fmla="*/ 95 w 111"/>
                <a:gd name="T19" fmla="*/ 96 h 123"/>
                <a:gd name="T20" fmla="*/ 82 w 111"/>
                <a:gd name="T21" fmla="*/ 102 h 123"/>
                <a:gd name="T22" fmla="*/ 70 w 111"/>
                <a:gd name="T23" fmla="*/ 99 h 123"/>
                <a:gd name="T24" fmla="*/ 70 w 111"/>
                <a:gd name="T25" fmla="*/ 104 h 123"/>
                <a:gd name="T26" fmla="*/ 75 w 111"/>
                <a:gd name="T27" fmla="*/ 109 h 123"/>
                <a:gd name="T28" fmla="*/ 68 w 111"/>
                <a:gd name="T29" fmla="*/ 123 h 123"/>
                <a:gd name="T30" fmla="*/ 56 w 111"/>
                <a:gd name="T31" fmla="*/ 111 h 123"/>
                <a:gd name="T32" fmla="*/ 48 w 111"/>
                <a:gd name="T33" fmla="*/ 102 h 123"/>
                <a:gd name="T34" fmla="*/ 31 w 111"/>
                <a:gd name="T35" fmla="*/ 106 h 123"/>
                <a:gd name="T36" fmla="*/ 14 w 111"/>
                <a:gd name="T37" fmla="*/ 116 h 123"/>
                <a:gd name="T38" fmla="*/ 2 w 111"/>
                <a:gd name="T39" fmla="*/ 111 h 123"/>
                <a:gd name="T40" fmla="*/ 7 w 111"/>
                <a:gd name="T41" fmla="*/ 104 h 123"/>
                <a:gd name="T42" fmla="*/ 15 w 111"/>
                <a:gd name="T43" fmla="*/ 90 h 123"/>
                <a:gd name="T44" fmla="*/ 31 w 111"/>
                <a:gd name="T45" fmla="*/ 85 h 123"/>
                <a:gd name="T46" fmla="*/ 44 w 111"/>
                <a:gd name="T47" fmla="*/ 85 h 123"/>
                <a:gd name="T48" fmla="*/ 51 w 111"/>
                <a:gd name="T49" fmla="*/ 85 h 123"/>
                <a:gd name="T50" fmla="*/ 48 w 111"/>
                <a:gd name="T51" fmla="*/ 75 h 123"/>
                <a:gd name="T52" fmla="*/ 54 w 111"/>
                <a:gd name="T53" fmla="*/ 68 h 123"/>
                <a:gd name="T54" fmla="*/ 54 w 111"/>
                <a:gd name="T55" fmla="*/ 61 h 123"/>
                <a:gd name="T56" fmla="*/ 54 w 111"/>
                <a:gd name="T57" fmla="*/ 68 h 123"/>
                <a:gd name="T58" fmla="*/ 75 w 111"/>
                <a:gd name="T59" fmla="*/ 41 h 123"/>
                <a:gd name="T60" fmla="*/ 68 w 111"/>
                <a:gd name="T61" fmla="*/ 14 h 123"/>
                <a:gd name="T62" fmla="*/ 61 w 111"/>
                <a:gd name="T63" fmla="*/ 7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123"/>
                <a:gd name="T98" fmla="*/ 111 w 111"/>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123">
                  <a:moveTo>
                    <a:pt x="61" y="7"/>
                  </a:moveTo>
                  <a:lnTo>
                    <a:pt x="65" y="4"/>
                  </a:lnTo>
                  <a:lnTo>
                    <a:pt x="68" y="0"/>
                  </a:lnTo>
                  <a:lnTo>
                    <a:pt x="90" y="19"/>
                  </a:lnTo>
                  <a:lnTo>
                    <a:pt x="102" y="41"/>
                  </a:lnTo>
                  <a:lnTo>
                    <a:pt x="97" y="46"/>
                  </a:lnTo>
                  <a:lnTo>
                    <a:pt x="95" y="48"/>
                  </a:lnTo>
                  <a:lnTo>
                    <a:pt x="104" y="65"/>
                  </a:lnTo>
                  <a:lnTo>
                    <a:pt x="109" y="82"/>
                  </a:lnTo>
                  <a:lnTo>
                    <a:pt x="111" y="92"/>
                  </a:lnTo>
                  <a:lnTo>
                    <a:pt x="109" y="96"/>
                  </a:lnTo>
                  <a:lnTo>
                    <a:pt x="105" y="94"/>
                  </a:lnTo>
                  <a:lnTo>
                    <a:pt x="107" y="90"/>
                  </a:lnTo>
                  <a:lnTo>
                    <a:pt x="109" y="89"/>
                  </a:lnTo>
                  <a:lnTo>
                    <a:pt x="102" y="90"/>
                  </a:lnTo>
                  <a:lnTo>
                    <a:pt x="95" y="96"/>
                  </a:lnTo>
                  <a:lnTo>
                    <a:pt x="97" y="97"/>
                  </a:lnTo>
                  <a:lnTo>
                    <a:pt x="95" y="102"/>
                  </a:lnTo>
                  <a:lnTo>
                    <a:pt x="95" y="97"/>
                  </a:lnTo>
                  <a:lnTo>
                    <a:pt x="95" y="96"/>
                  </a:lnTo>
                  <a:lnTo>
                    <a:pt x="88" y="99"/>
                  </a:lnTo>
                  <a:lnTo>
                    <a:pt x="82" y="102"/>
                  </a:lnTo>
                  <a:lnTo>
                    <a:pt x="75" y="101"/>
                  </a:lnTo>
                  <a:lnTo>
                    <a:pt x="70" y="99"/>
                  </a:lnTo>
                  <a:lnTo>
                    <a:pt x="68" y="102"/>
                  </a:lnTo>
                  <a:lnTo>
                    <a:pt x="70" y="104"/>
                  </a:lnTo>
                  <a:lnTo>
                    <a:pt x="73" y="107"/>
                  </a:lnTo>
                  <a:lnTo>
                    <a:pt x="75" y="109"/>
                  </a:lnTo>
                  <a:lnTo>
                    <a:pt x="71" y="116"/>
                  </a:lnTo>
                  <a:lnTo>
                    <a:pt x="68" y="123"/>
                  </a:lnTo>
                  <a:lnTo>
                    <a:pt x="59" y="118"/>
                  </a:lnTo>
                  <a:lnTo>
                    <a:pt x="56" y="111"/>
                  </a:lnTo>
                  <a:lnTo>
                    <a:pt x="54" y="102"/>
                  </a:lnTo>
                  <a:lnTo>
                    <a:pt x="48" y="102"/>
                  </a:lnTo>
                  <a:lnTo>
                    <a:pt x="41" y="102"/>
                  </a:lnTo>
                  <a:lnTo>
                    <a:pt x="31" y="106"/>
                  </a:lnTo>
                  <a:lnTo>
                    <a:pt x="14" y="109"/>
                  </a:lnTo>
                  <a:lnTo>
                    <a:pt x="14" y="116"/>
                  </a:lnTo>
                  <a:lnTo>
                    <a:pt x="8" y="114"/>
                  </a:lnTo>
                  <a:lnTo>
                    <a:pt x="2" y="111"/>
                  </a:lnTo>
                  <a:lnTo>
                    <a:pt x="0" y="109"/>
                  </a:lnTo>
                  <a:lnTo>
                    <a:pt x="7" y="104"/>
                  </a:lnTo>
                  <a:lnTo>
                    <a:pt x="12" y="97"/>
                  </a:lnTo>
                  <a:lnTo>
                    <a:pt x="15" y="90"/>
                  </a:lnTo>
                  <a:lnTo>
                    <a:pt x="20" y="89"/>
                  </a:lnTo>
                  <a:lnTo>
                    <a:pt x="31" y="85"/>
                  </a:lnTo>
                  <a:lnTo>
                    <a:pt x="41" y="82"/>
                  </a:lnTo>
                  <a:lnTo>
                    <a:pt x="44" y="85"/>
                  </a:lnTo>
                  <a:lnTo>
                    <a:pt x="48" y="89"/>
                  </a:lnTo>
                  <a:lnTo>
                    <a:pt x="51" y="85"/>
                  </a:lnTo>
                  <a:lnTo>
                    <a:pt x="49" y="80"/>
                  </a:lnTo>
                  <a:lnTo>
                    <a:pt x="48" y="75"/>
                  </a:lnTo>
                  <a:lnTo>
                    <a:pt x="53" y="72"/>
                  </a:lnTo>
                  <a:lnTo>
                    <a:pt x="54" y="68"/>
                  </a:lnTo>
                  <a:lnTo>
                    <a:pt x="56" y="65"/>
                  </a:lnTo>
                  <a:lnTo>
                    <a:pt x="54" y="61"/>
                  </a:lnTo>
                  <a:lnTo>
                    <a:pt x="56" y="63"/>
                  </a:lnTo>
                  <a:lnTo>
                    <a:pt x="54" y="68"/>
                  </a:lnTo>
                  <a:lnTo>
                    <a:pt x="73" y="60"/>
                  </a:lnTo>
                  <a:lnTo>
                    <a:pt x="75" y="41"/>
                  </a:lnTo>
                  <a:lnTo>
                    <a:pt x="71" y="27"/>
                  </a:lnTo>
                  <a:lnTo>
                    <a:pt x="68" y="14"/>
                  </a:lnTo>
                  <a:lnTo>
                    <a:pt x="65" y="12"/>
                  </a:lnTo>
                  <a:lnTo>
                    <a:pt x="61"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7" name="Freeform 365"/>
            <p:cNvSpPr>
              <a:spLocks/>
            </p:cNvSpPr>
            <p:nvPr/>
          </p:nvSpPr>
          <p:spPr bwMode="auto">
            <a:xfrm>
              <a:off x="4548" y="1404"/>
              <a:ext cx="34" cy="21"/>
            </a:xfrm>
            <a:custGeom>
              <a:avLst/>
              <a:gdLst>
                <a:gd name="T0" fmla="*/ 14 w 34"/>
                <a:gd name="T1" fmla="*/ 0 h 21"/>
                <a:gd name="T2" fmla="*/ 16 w 34"/>
                <a:gd name="T3" fmla="*/ 0 h 21"/>
                <a:gd name="T4" fmla="*/ 14 w 34"/>
                <a:gd name="T5" fmla="*/ 0 h 21"/>
                <a:gd name="T6" fmla="*/ 22 w 34"/>
                <a:gd name="T7" fmla="*/ 0 h 21"/>
                <a:gd name="T8" fmla="*/ 28 w 34"/>
                <a:gd name="T9" fmla="*/ 2 h 21"/>
                <a:gd name="T10" fmla="*/ 34 w 34"/>
                <a:gd name="T11" fmla="*/ 7 h 21"/>
                <a:gd name="T12" fmla="*/ 24 w 34"/>
                <a:gd name="T13" fmla="*/ 10 h 21"/>
                <a:gd name="T14" fmla="*/ 14 w 34"/>
                <a:gd name="T15" fmla="*/ 14 h 21"/>
                <a:gd name="T16" fmla="*/ 16 w 34"/>
                <a:gd name="T17" fmla="*/ 17 h 21"/>
                <a:gd name="T18" fmla="*/ 14 w 34"/>
                <a:gd name="T19" fmla="*/ 21 h 21"/>
                <a:gd name="T20" fmla="*/ 7 w 34"/>
                <a:gd name="T21" fmla="*/ 15 h 21"/>
                <a:gd name="T22" fmla="*/ 0 w 34"/>
                <a:gd name="T23" fmla="*/ 7 h 21"/>
                <a:gd name="T24" fmla="*/ 5 w 34"/>
                <a:gd name="T25" fmla="*/ 5 h 21"/>
                <a:gd name="T26" fmla="*/ 7 w 34"/>
                <a:gd name="T27" fmla="*/ 0 h 21"/>
                <a:gd name="T28" fmla="*/ 11 w 34"/>
                <a:gd name="T29" fmla="*/ 4 h 21"/>
                <a:gd name="T30" fmla="*/ 14 w 34"/>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1"/>
                <a:gd name="T50" fmla="*/ 34 w 34"/>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1">
                  <a:moveTo>
                    <a:pt x="14" y="0"/>
                  </a:moveTo>
                  <a:lnTo>
                    <a:pt x="16" y="0"/>
                  </a:lnTo>
                  <a:lnTo>
                    <a:pt x="14" y="0"/>
                  </a:lnTo>
                  <a:lnTo>
                    <a:pt x="22" y="0"/>
                  </a:lnTo>
                  <a:lnTo>
                    <a:pt x="28" y="2"/>
                  </a:lnTo>
                  <a:lnTo>
                    <a:pt x="34" y="7"/>
                  </a:lnTo>
                  <a:lnTo>
                    <a:pt x="24" y="10"/>
                  </a:lnTo>
                  <a:lnTo>
                    <a:pt x="14" y="14"/>
                  </a:lnTo>
                  <a:lnTo>
                    <a:pt x="16" y="17"/>
                  </a:lnTo>
                  <a:lnTo>
                    <a:pt x="14" y="21"/>
                  </a:lnTo>
                  <a:lnTo>
                    <a:pt x="7" y="15"/>
                  </a:lnTo>
                  <a:lnTo>
                    <a:pt x="0" y="7"/>
                  </a:lnTo>
                  <a:lnTo>
                    <a:pt x="5" y="5"/>
                  </a:lnTo>
                  <a:lnTo>
                    <a:pt x="7" y="0"/>
                  </a:lnTo>
                  <a:lnTo>
                    <a:pt x="11" y="4"/>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8" name="Freeform 366"/>
            <p:cNvSpPr>
              <a:spLocks/>
            </p:cNvSpPr>
            <p:nvPr/>
          </p:nvSpPr>
          <p:spPr bwMode="auto">
            <a:xfrm>
              <a:off x="4521" y="1411"/>
              <a:ext cx="29" cy="40"/>
            </a:xfrm>
            <a:custGeom>
              <a:avLst/>
              <a:gdLst>
                <a:gd name="T0" fmla="*/ 7 w 29"/>
                <a:gd name="T1" fmla="*/ 14 h 41"/>
                <a:gd name="T2" fmla="*/ 2 w 29"/>
                <a:gd name="T3" fmla="*/ 12 h 41"/>
                <a:gd name="T4" fmla="*/ 0 w 29"/>
                <a:gd name="T5" fmla="*/ 7 h 41"/>
                <a:gd name="T6" fmla="*/ 0 w 29"/>
                <a:gd name="T7" fmla="*/ 3 h 41"/>
                <a:gd name="T8" fmla="*/ 3 w 29"/>
                <a:gd name="T9" fmla="*/ 0 h 41"/>
                <a:gd name="T10" fmla="*/ 7 w 29"/>
                <a:gd name="T11" fmla="*/ 0 h 41"/>
                <a:gd name="T12" fmla="*/ 14 w 29"/>
                <a:gd name="T13" fmla="*/ 2 h 41"/>
                <a:gd name="T14" fmla="*/ 21 w 29"/>
                <a:gd name="T15" fmla="*/ 0 h 41"/>
                <a:gd name="T16" fmla="*/ 24 w 29"/>
                <a:gd name="T17" fmla="*/ 10 h 41"/>
                <a:gd name="T18" fmla="*/ 27 w 29"/>
                <a:gd name="T19" fmla="*/ 14 h 41"/>
                <a:gd name="T20" fmla="*/ 27 w 29"/>
                <a:gd name="T21" fmla="*/ 17 h 41"/>
                <a:gd name="T22" fmla="*/ 27 w 29"/>
                <a:gd name="T23" fmla="*/ 20 h 41"/>
                <a:gd name="T24" fmla="*/ 27 w 29"/>
                <a:gd name="T25" fmla="*/ 25 h 41"/>
                <a:gd name="T26" fmla="*/ 29 w 29"/>
                <a:gd name="T27" fmla="*/ 29 h 41"/>
                <a:gd name="T28" fmla="*/ 27 w 29"/>
                <a:gd name="T29" fmla="*/ 34 h 41"/>
                <a:gd name="T30" fmla="*/ 29 w 29"/>
                <a:gd name="T31" fmla="*/ 36 h 41"/>
                <a:gd name="T32" fmla="*/ 27 w 29"/>
                <a:gd name="T33" fmla="*/ 41 h 41"/>
                <a:gd name="T34" fmla="*/ 22 w 29"/>
                <a:gd name="T35" fmla="*/ 37 h 41"/>
                <a:gd name="T36" fmla="*/ 15 w 29"/>
                <a:gd name="T37" fmla="*/ 32 h 41"/>
                <a:gd name="T38" fmla="*/ 14 w 29"/>
                <a:gd name="T39" fmla="*/ 27 h 41"/>
                <a:gd name="T40" fmla="*/ 12 w 29"/>
                <a:gd name="T41" fmla="*/ 22 h 41"/>
                <a:gd name="T42" fmla="*/ 10 w 29"/>
                <a:gd name="T43" fmla="*/ 19 h 41"/>
                <a:gd name="T44" fmla="*/ 7 w 29"/>
                <a:gd name="T45" fmla="*/ 14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41"/>
                <a:gd name="T71" fmla="*/ 29 w 29"/>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41">
                  <a:moveTo>
                    <a:pt x="7" y="14"/>
                  </a:moveTo>
                  <a:lnTo>
                    <a:pt x="2" y="12"/>
                  </a:lnTo>
                  <a:lnTo>
                    <a:pt x="0" y="7"/>
                  </a:lnTo>
                  <a:lnTo>
                    <a:pt x="0" y="3"/>
                  </a:lnTo>
                  <a:lnTo>
                    <a:pt x="3" y="0"/>
                  </a:lnTo>
                  <a:lnTo>
                    <a:pt x="7" y="0"/>
                  </a:lnTo>
                  <a:lnTo>
                    <a:pt x="14" y="2"/>
                  </a:lnTo>
                  <a:lnTo>
                    <a:pt x="21" y="0"/>
                  </a:lnTo>
                  <a:lnTo>
                    <a:pt x="24" y="10"/>
                  </a:lnTo>
                  <a:lnTo>
                    <a:pt x="27" y="14"/>
                  </a:lnTo>
                  <a:lnTo>
                    <a:pt x="27" y="17"/>
                  </a:lnTo>
                  <a:lnTo>
                    <a:pt x="27" y="20"/>
                  </a:lnTo>
                  <a:lnTo>
                    <a:pt x="27" y="25"/>
                  </a:lnTo>
                  <a:lnTo>
                    <a:pt x="29" y="29"/>
                  </a:lnTo>
                  <a:lnTo>
                    <a:pt x="27" y="34"/>
                  </a:lnTo>
                  <a:lnTo>
                    <a:pt x="29" y="36"/>
                  </a:lnTo>
                  <a:lnTo>
                    <a:pt x="27" y="41"/>
                  </a:lnTo>
                  <a:lnTo>
                    <a:pt x="22" y="37"/>
                  </a:lnTo>
                  <a:lnTo>
                    <a:pt x="15" y="32"/>
                  </a:lnTo>
                  <a:lnTo>
                    <a:pt x="14" y="27"/>
                  </a:lnTo>
                  <a:lnTo>
                    <a:pt x="12" y="22"/>
                  </a:lnTo>
                  <a:lnTo>
                    <a:pt x="10" y="19"/>
                  </a:lnTo>
                  <a:lnTo>
                    <a:pt x="7"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19" name="Freeform 367"/>
            <p:cNvSpPr>
              <a:spLocks/>
            </p:cNvSpPr>
            <p:nvPr/>
          </p:nvSpPr>
          <p:spPr bwMode="auto">
            <a:xfrm>
              <a:off x="4439" y="1540"/>
              <a:ext cx="21" cy="48"/>
            </a:xfrm>
            <a:custGeom>
              <a:avLst/>
              <a:gdLst>
                <a:gd name="T0" fmla="*/ 21 w 21"/>
                <a:gd name="T1" fmla="*/ 0 h 48"/>
                <a:gd name="T2" fmla="*/ 21 w 21"/>
                <a:gd name="T3" fmla="*/ 5 h 48"/>
                <a:gd name="T4" fmla="*/ 21 w 21"/>
                <a:gd name="T5" fmla="*/ 7 h 48"/>
                <a:gd name="T6" fmla="*/ 17 w 21"/>
                <a:gd name="T7" fmla="*/ 28 h 48"/>
                <a:gd name="T8" fmla="*/ 14 w 21"/>
                <a:gd name="T9" fmla="*/ 48 h 48"/>
                <a:gd name="T10" fmla="*/ 9 w 21"/>
                <a:gd name="T11" fmla="*/ 39 h 48"/>
                <a:gd name="T12" fmla="*/ 2 w 21"/>
                <a:gd name="T13" fmla="*/ 33 h 48"/>
                <a:gd name="T14" fmla="*/ 0 w 21"/>
                <a:gd name="T15" fmla="*/ 28 h 48"/>
                <a:gd name="T16" fmla="*/ 5 w 21"/>
                <a:gd name="T17" fmla="*/ 7 h 48"/>
                <a:gd name="T18" fmla="*/ 21 w 21"/>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8"/>
                <a:gd name="T32" fmla="*/ 21 w 21"/>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8">
                  <a:moveTo>
                    <a:pt x="21" y="0"/>
                  </a:moveTo>
                  <a:lnTo>
                    <a:pt x="21" y="5"/>
                  </a:lnTo>
                  <a:lnTo>
                    <a:pt x="21" y="7"/>
                  </a:lnTo>
                  <a:lnTo>
                    <a:pt x="17" y="28"/>
                  </a:lnTo>
                  <a:lnTo>
                    <a:pt x="14" y="48"/>
                  </a:lnTo>
                  <a:lnTo>
                    <a:pt x="9" y="39"/>
                  </a:lnTo>
                  <a:lnTo>
                    <a:pt x="2" y="33"/>
                  </a:lnTo>
                  <a:lnTo>
                    <a:pt x="0" y="28"/>
                  </a:lnTo>
                  <a:lnTo>
                    <a:pt x="5" y="7"/>
                  </a:lnTo>
                  <a:lnTo>
                    <a:pt x="21"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0" name="Freeform 368"/>
            <p:cNvSpPr>
              <a:spLocks/>
            </p:cNvSpPr>
            <p:nvPr/>
          </p:nvSpPr>
          <p:spPr bwMode="auto">
            <a:xfrm>
              <a:off x="4303" y="1615"/>
              <a:ext cx="27" cy="27"/>
            </a:xfrm>
            <a:custGeom>
              <a:avLst/>
              <a:gdLst>
                <a:gd name="T0" fmla="*/ 14 w 27"/>
                <a:gd name="T1" fmla="*/ 27 h 27"/>
                <a:gd name="T2" fmla="*/ 7 w 27"/>
                <a:gd name="T3" fmla="*/ 27 h 27"/>
                <a:gd name="T4" fmla="*/ 2 w 27"/>
                <a:gd name="T5" fmla="*/ 22 h 27"/>
                <a:gd name="T6" fmla="*/ 0 w 27"/>
                <a:gd name="T7" fmla="*/ 14 h 27"/>
                <a:gd name="T8" fmla="*/ 10 w 27"/>
                <a:gd name="T9" fmla="*/ 5 h 27"/>
                <a:gd name="T10" fmla="*/ 27 w 27"/>
                <a:gd name="T11" fmla="*/ 0 h 27"/>
                <a:gd name="T12" fmla="*/ 24 w 27"/>
                <a:gd name="T13" fmla="*/ 17 h 27"/>
                <a:gd name="T14" fmla="*/ 14 w 27"/>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7"/>
                <a:gd name="T26" fmla="*/ 27 w 2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7">
                  <a:moveTo>
                    <a:pt x="14" y="27"/>
                  </a:moveTo>
                  <a:lnTo>
                    <a:pt x="7" y="27"/>
                  </a:lnTo>
                  <a:lnTo>
                    <a:pt x="2" y="22"/>
                  </a:lnTo>
                  <a:lnTo>
                    <a:pt x="0" y="14"/>
                  </a:lnTo>
                  <a:lnTo>
                    <a:pt x="10" y="5"/>
                  </a:lnTo>
                  <a:lnTo>
                    <a:pt x="27" y="0"/>
                  </a:lnTo>
                  <a:lnTo>
                    <a:pt x="24" y="17"/>
                  </a:lnTo>
                  <a:lnTo>
                    <a:pt x="14"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1" name="Freeform 369"/>
            <p:cNvSpPr>
              <a:spLocks/>
            </p:cNvSpPr>
            <p:nvPr/>
          </p:nvSpPr>
          <p:spPr bwMode="auto">
            <a:xfrm>
              <a:off x="3193" y="1282"/>
              <a:ext cx="497" cy="445"/>
            </a:xfrm>
            <a:custGeom>
              <a:avLst/>
              <a:gdLst>
                <a:gd name="T0" fmla="*/ 445 w 497"/>
                <a:gd name="T1" fmla="*/ 129 h 444"/>
                <a:gd name="T2" fmla="*/ 462 w 497"/>
                <a:gd name="T3" fmla="*/ 175 h 444"/>
                <a:gd name="T4" fmla="*/ 470 w 497"/>
                <a:gd name="T5" fmla="*/ 197 h 444"/>
                <a:gd name="T6" fmla="*/ 497 w 497"/>
                <a:gd name="T7" fmla="*/ 224 h 444"/>
                <a:gd name="T8" fmla="*/ 463 w 497"/>
                <a:gd name="T9" fmla="*/ 252 h 444"/>
                <a:gd name="T10" fmla="*/ 416 w 497"/>
                <a:gd name="T11" fmla="*/ 224 h 444"/>
                <a:gd name="T12" fmla="*/ 382 w 497"/>
                <a:gd name="T13" fmla="*/ 231 h 444"/>
                <a:gd name="T14" fmla="*/ 302 w 497"/>
                <a:gd name="T15" fmla="*/ 183 h 444"/>
                <a:gd name="T16" fmla="*/ 309 w 497"/>
                <a:gd name="T17" fmla="*/ 206 h 444"/>
                <a:gd name="T18" fmla="*/ 320 w 497"/>
                <a:gd name="T19" fmla="*/ 224 h 444"/>
                <a:gd name="T20" fmla="*/ 341 w 497"/>
                <a:gd name="T21" fmla="*/ 245 h 444"/>
                <a:gd name="T22" fmla="*/ 346 w 497"/>
                <a:gd name="T23" fmla="*/ 258 h 444"/>
                <a:gd name="T24" fmla="*/ 389 w 497"/>
                <a:gd name="T25" fmla="*/ 260 h 444"/>
                <a:gd name="T26" fmla="*/ 436 w 497"/>
                <a:gd name="T27" fmla="*/ 280 h 444"/>
                <a:gd name="T28" fmla="*/ 436 w 497"/>
                <a:gd name="T29" fmla="*/ 340 h 444"/>
                <a:gd name="T30" fmla="*/ 424 w 497"/>
                <a:gd name="T31" fmla="*/ 354 h 444"/>
                <a:gd name="T32" fmla="*/ 414 w 497"/>
                <a:gd name="T33" fmla="*/ 364 h 444"/>
                <a:gd name="T34" fmla="*/ 390 w 497"/>
                <a:gd name="T35" fmla="*/ 379 h 444"/>
                <a:gd name="T36" fmla="*/ 361 w 497"/>
                <a:gd name="T37" fmla="*/ 401 h 444"/>
                <a:gd name="T38" fmla="*/ 324 w 497"/>
                <a:gd name="T39" fmla="*/ 418 h 444"/>
                <a:gd name="T40" fmla="*/ 274 w 497"/>
                <a:gd name="T41" fmla="*/ 437 h 444"/>
                <a:gd name="T42" fmla="*/ 252 w 497"/>
                <a:gd name="T43" fmla="*/ 442 h 444"/>
                <a:gd name="T44" fmla="*/ 244 w 497"/>
                <a:gd name="T45" fmla="*/ 391 h 444"/>
                <a:gd name="T46" fmla="*/ 230 w 497"/>
                <a:gd name="T47" fmla="*/ 369 h 444"/>
                <a:gd name="T48" fmla="*/ 205 w 497"/>
                <a:gd name="T49" fmla="*/ 332 h 444"/>
                <a:gd name="T50" fmla="*/ 191 w 497"/>
                <a:gd name="T51" fmla="*/ 292 h 444"/>
                <a:gd name="T52" fmla="*/ 130 w 497"/>
                <a:gd name="T53" fmla="*/ 211 h 444"/>
                <a:gd name="T54" fmla="*/ 109 w 497"/>
                <a:gd name="T55" fmla="*/ 163 h 444"/>
                <a:gd name="T56" fmla="*/ 130 w 497"/>
                <a:gd name="T57" fmla="*/ 102 h 444"/>
                <a:gd name="T58" fmla="*/ 130 w 497"/>
                <a:gd name="T59" fmla="*/ 74 h 444"/>
                <a:gd name="T60" fmla="*/ 116 w 497"/>
                <a:gd name="T61" fmla="*/ 78 h 444"/>
                <a:gd name="T62" fmla="*/ 89 w 497"/>
                <a:gd name="T63" fmla="*/ 88 h 444"/>
                <a:gd name="T64" fmla="*/ 62 w 497"/>
                <a:gd name="T65" fmla="*/ 76 h 444"/>
                <a:gd name="T66" fmla="*/ 62 w 497"/>
                <a:gd name="T67" fmla="*/ 83 h 444"/>
                <a:gd name="T68" fmla="*/ 16 w 497"/>
                <a:gd name="T69" fmla="*/ 63 h 444"/>
                <a:gd name="T70" fmla="*/ 9 w 497"/>
                <a:gd name="T71" fmla="*/ 47 h 444"/>
                <a:gd name="T72" fmla="*/ 0 w 497"/>
                <a:gd name="T73" fmla="*/ 35 h 444"/>
                <a:gd name="T74" fmla="*/ 7 w 497"/>
                <a:gd name="T75" fmla="*/ 20 h 444"/>
                <a:gd name="T76" fmla="*/ 28 w 497"/>
                <a:gd name="T77" fmla="*/ 13 h 444"/>
                <a:gd name="T78" fmla="*/ 48 w 497"/>
                <a:gd name="T79" fmla="*/ 6 h 444"/>
                <a:gd name="T80" fmla="*/ 75 w 497"/>
                <a:gd name="T81" fmla="*/ 5 h 444"/>
                <a:gd name="T82" fmla="*/ 172 w 497"/>
                <a:gd name="T83" fmla="*/ 10 h 444"/>
                <a:gd name="T84" fmla="*/ 212 w 497"/>
                <a:gd name="T85" fmla="*/ 20 h 444"/>
                <a:gd name="T86" fmla="*/ 246 w 497"/>
                <a:gd name="T87" fmla="*/ 47 h 444"/>
                <a:gd name="T88" fmla="*/ 274 w 497"/>
                <a:gd name="T89" fmla="*/ 44 h 444"/>
                <a:gd name="T90" fmla="*/ 327 w 497"/>
                <a:gd name="T91" fmla="*/ 74 h 444"/>
                <a:gd name="T92" fmla="*/ 407 w 497"/>
                <a:gd name="T93" fmla="*/ 66 h 444"/>
                <a:gd name="T94" fmla="*/ 450 w 497"/>
                <a:gd name="T95" fmla="*/ 95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444"/>
                <a:gd name="T146" fmla="*/ 497 w 497"/>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444">
                  <a:moveTo>
                    <a:pt x="450" y="95"/>
                  </a:moveTo>
                  <a:lnTo>
                    <a:pt x="446" y="110"/>
                  </a:lnTo>
                  <a:lnTo>
                    <a:pt x="443" y="122"/>
                  </a:lnTo>
                  <a:lnTo>
                    <a:pt x="445" y="129"/>
                  </a:lnTo>
                  <a:lnTo>
                    <a:pt x="443" y="129"/>
                  </a:lnTo>
                  <a:lnTo>
                    <a:pt x="452" y="151"/>
                  </a:lnTo>
                  <a:lnTo>
                    <a:pt x="470" y="163"/>
                  </a:lnTo>
                  <a:lnTo>
                    <a:pt x="462" y="175"/>
                  </a:lnTo>
                  <a:lnTo>
                    <a:pt x="457" y="190"/>
                  </a:lnTo>
                  <a:lnTo>
                    <a:pt x="458" y="190"/>
                  </a:lnTo>
                  <a:lnTo>
                    <a:pt x="463" y="190"/>
                  </a:lnTo>
                  <a:lnTo>
                    <a:pt x="470" y="197"/>
                  </a:lnTo>
                  <a:lnTo>
                    <a:pt x="475" y="206"/>
                  </a:lnTo>
                  <a:lnTo>
                    <a:pt x="484" y="211"/>
                  </a:lnTo>
                  <a:lnTo>
                    <a:pt x="489" y="221"/>
                  </a:lnTo>
                  <a:lnTo>
                    <a:pt x="497" y="224"/>
                  </a:lnTo>
                  <a:lnTo>
                    <a:pt x="484" y="236"/>
                  </a:lnTo>
                  <a:lnTo>
                    <a:pt x="477" y="252"/>
                  </a:lnTo>
                  <a:lnTo>
                    <a:pt x="470" y="253"/>
                  </a:lnTo>
                  <a:lnTo>
                    <a:pt x="463" y="252"/>
                  </a:lnTo>
                  <a:lnTo>
                    <a:pt x="438" y="246"/>
                  </a:lnTo>
                  <a:lnTo>
                    <a:pt x="416" y="238"/>
                  </a:lnTo>
                  <a:lnTo>
                    <a:pt x="419" y="231"/>
                  </a:lnTo>
                  <a:lnTo>
                    <a:pt x="416" y="224"/>
                  </a:lnTo>
                  <a:lnTo>
                    <a:pt x="416" y="223"/>
                  </a:lnTo>
                  <a:lnTo>
                    <a:pt x="409" y="224"/>
                  </a:lnTo>
                  <a:lnTo>
                    <a:pt x="399" y="226"/>
                  </a:lnTo>
                  <a:lnTo>
                    <a:pt x="382" y="231"/>
                  </a:lnTo>
                  <a:lnTo>
                    <a:pt x="351" y="219"/>
                  </a:lnTo>
                  <a:lnTo>
                    <a:pt x="329" y="197"/>
                  </a:lnTo>
                  <a:lnTo>
                    <a:pt x="307" y="177"/>
                  </a:lnTo>
                  <a:lnTo>
                    <a:pt x="302" y="183"/>
                  </a:lnTo>
                  <a:lnTo>
                    <a:pt x="293" y="190"/>
                  </a:lnTo>
                  <a:lnTo>
                    <a:pt x="298" y="197"/>
                  </a:lnTo>
                  <a:lnTo>
                    <a:pt x="307" y="204"/>
                  </a:lnTo>
                  <a:lnTo>
                    <a:pt x="309" y="206"/>
                  </a:lnTo>
                  <a:lnTo>
                    <a:pt x="310" y="212"/>
                  </a:lnTo>
                  <a:lnTo>
                    <a:pt x="314" y="217"/>
                  </a:lnTo>
                  <a:lnTo>
                    <a:pt x="317" y="221"/>
                  </a:lnTo>
                  <a:lnTo>
                    <a:pt x="320" y="224"/>
                  </a:lnTo>
                  <a:lnTo>
                    <a:pt x="329" y="240"/>
                  </a:lnTo>
                  <a:lnTo>
                    <a:pt x="334" y="252"/>
                  </a:lnTo>
                  <a:lnTo>
                    <a:pt x="339" y="248"/>
                  </a:lnTo>
                  <a:lnTo>
                    <a:pt x="341" y="245"/>
                  </a:lnTo>
                  <a:lnTo>
                    <a:pt x="348" y="245"/>
                  </a:lnTo>
                  <a:lnTo>
                    <a:pt x="348" y="248"/>
                  </a:lnTo>
                  <a:lnTo>
                    <a:pt x="348" y="252"/>
                  </a:lnTo>
                  <a:lnTo>
                    <a:pt x="346" y="258"/>
                  </a:lnTo>
                  <a:lnTo>
                    <a:pt x="341" y="265"/>
                  </a:lnTo>
                  <a:lnTo>
                    <a:pt x="351" y="269"/>
                  </a:lnTo>
                  <a:lnTo>
                    <a:pt x="361" y="272"/>
                  </a:lnTo>
                  <a:lnTo>
                    <a:pt x="389" y="260"/>
                  </a:lnTo>
                  <a:lnTo>
                    <a:pt x="409" y="238"/>
                  </a:lnTo>
                  <a:lnTo>
                    <a:pt x="414" y="257"/>
                  </a:lnTo>
                  <a:lnTo>
                    <a:pt x="423" y="272"/>
                  </a:lnTo>
                  <a:lnTo>
                    <a:pt x="436" y="280"/>
                  </a:lnTo>
                  <a:lnTo>
                    <a:pt x="452" y="286"/>
                  </a:lnTo>
                  <a:lnTo>
                    <a:pt x="457" y="299"/>
                  </a:lnTo>
                  <a:lnTo>
                    <a:pt x="445" y="320"/>
                  </a:lnTo>
                  <a:lnTo>
                    <a:pt x="436" y="340"/>
                  </a:lnTo>
                  <a:lnTo>
                    <a:pt x="436" y="347"/>
                  </a:lnTo>
                  <a:lnTo>
                    <a:pt x="429" y="349"/>
                  </a:lnTo>
                  <a:lnTo>
                    <a:pt x="423" y="347"/>
                  </a:lnTo>
                  <a:lnTo>
                    <a:pt x="424" y="354"/>
                  </a:lnTo>
                  <a:lnTo>
                    <a:pt x="423" y="354"/>
                  </a:lnTo>
                  <a:lnTo>
                    <a:pt x="423" y="359"/>
                  </a:lnTo>
                  <a:lnTo>
                    <a:pt x="423" y="360"/>
                  </a:lnTo>
                  <a:lnTo>
                    <a:pt x="414" y="364"/>
                  </a:lnTo>
                  <a:lnTo>
                    <a:pt x="411" y="369"/>
                  </a:lnTo>
                  <a:lnTo>
                    <a:pt x="407" y="372"/>
                  </a:lnTo>
                  <a:lnTo>
                    <a:pt x="402" y="374"/>
                  </a:lnTo>
                  <a:lnTo>
                    <a:pt x="390" y="379"/>
                  </a:lnTo>
                  <a:lnTo>
                    <a:pt x="375" y="381"/>
                  </a:lnTo>
                  <a:lnTo>
                    <a:pt x="370" y="386"/>
                  </a:lnTo>
                  <a:lnTo>
                    <a:pt x="366" y="394"/>
                  </a:lnTo>
                  <a:lnTo>
                    <a:pt x="361" y="401"/>
                  </a:lnTo>
                  <a:lnTo>
                    <a:pt x="349" y="406"/>
                  </a:lnTo>
                  <a:lnTo>
                    <a:pt x="334" y="408"/>
                  </a:lnTo>
                  <a:lnTo>
                    <a:pt x="329" y="413"/>
                  </a:lnTo>
                  <a:lnTo>
                    <a:pt x="324" y="418"/>
                  </a:lnTo>
                  <a:lnTo>
                    <a:pt x="320" y="422"/>
                  </a:lnTo>
                  <a:lnTo>
                    <a:pt x="302" y="427"/>
                  </a:lnTo>
                  <a:lnTo>
                    <a:pt x="280" y="435"/>
                  </a:lnTo>
                  <a:lnTo>
                    <a:pt x="274" y="437"/>
                  </a:lnTo>
                  <a:lnTo>
                    <a:pt x="268" y="442"/>
                  </a:lnTo>
                  <a:lnTo>
                    <a:pt x="259" y="442"/>
                  </a:lnTo>
                  <a:lnTo>
                    <a:pt x="254" y="444"/>
                  </a:lnTo>
                  <a:lnTo>
                    <a:pt x="252" y="442"/>
                  </a:lnTo>
                  <a:lnTo>
                    <a:pt x="247" y="420"/>
                  </a:lnTo>
                  <a:lnTo>
                    <a:pt x="239" y="401"/>
                  </a:lnTo>
                  <a:lnTo>
                    <a:pt x="242" y="398"/>
                  </a:lnTo>
                  <a:lnTo>
                    <a:pt x="244" y="391"/>
                  </a:lnTo>
                  <a:lnTo>
                    <a:pt x="246" y="388"/>
                  </a:lnTo>
                  <a:lnTo>
                    <a:pt x="242" y="383"/>
                  </a:lnTo>
                  <a:lnTo>
                    <a:pt x="237" y="376"/>
                  </a:lnTo>
                  <a:lnTo>
                    <a:pt x="230" y="369"/>
                  </a:lnTo>
                  <a:lnTo>
                    <a:pt x="225" y="367"/>
                  </a:lnTo>
                  <a:lnTo>
                    <a:pt x="220" y="355"/>
                  </a:lnTo>
                  <a:lnTo>
                    <a:pt x="218" y="347"/>
                  </a:lnTo>
                  <a:lnTo>
                    <a:pt x="205" y="332"/>
                  </a:lnTo>
                  <a:lnTo>
                    <a:pt x="191" y="320"/>
                  </a:lnTo>
                  <a:lnTo>
                    <a:pt x="198" y="320"/>
                  </a:lnTo>
                  <a:lnTo>
                    <a:pt x="191" y="320"/>
                  </a:lnTo>
                  <a:lnTo>
                    <a:pt x="191" y="292"/>
                  </a:lnTo>
                  <a:lnTo>
                    <a:pt x="174" y="272"/>
                  </a:lnTo>
                  <a:lnTo>
                    <a:pt x="157" y="258"/>
                  </a:lnTo>
                  <a:lnTo>
                    <a:pt x="145" y="231"/>
                  </a:lnTo>
                  <a:lnTo>
                    <a:pt x="130" y="211"/>
                  </a:lnTo>
                  <a:lnTo>
                    <a:pt x="125" y="195"/>
                  </a:lnTo>
                  <a:lnTo>
                    <a:pt x="123" y="183"/>
                  </a:lnTo>
                  <a:lnTo>
                    <a:pt x="116" y="173"/>
                  </a:lnTo>
                  <a:lnTo>
                    <a:pt x="109" y="163"/>
                  </a:lnTo>
                  <a:lnTo>
                    <a:pt x="116" y="156"/>
                  </a:lnTo>
                  <a:lnTo>
                    <a:pt x="123" y="149"/>
                  </a:lnTo>
                  <a:lnTo>
                    <a:pt x="128" y="124"/>
                  </a:lnTo>
                  <a:lnTo>
                    <a:pt x="130" y="102"/>
                  </a:lnTo>
                  <a:lnTo>
                    <a:pt x="130" y="92"/>
                  </a:lnTo>
                  <a:lnTo>
                    <a:pt x="130" y="81"/>
                  </a:lnTo>
                  <a:lnTo>
                    <a:pt x="132" y="80"/>
                  </a:lnTo>
                  <a:lnTo>
                    <a:pt x="130" y="74"/>
                  </a:lnTo>
                  <a:lnTo>
                    <a:pt x="123" y="74"/>
                  </a:lnTo>
                  <a:lnTo>
                    <a:pt x="123" y="80"/>
                  </a:lnTo>
                  <a:lnTo>
                    <a:pt x="123" y="81"/>
                  </a:lnTo>
                  <a:lnTo>
                    <a:pt x="116" y="78"/>
                  </a:lnTo>
                  <a:lnTo>
                    <a:pt x="109" y="74"/>
                  </a:lnTo>
                  <a:lnTo>
                    <a:pt x="104" y="78"/>
                  </a:lnTo>
                  <a:lnTo>
                    <a:pt x="97" y="85"/>
                  </a:lnTo>
                  <a:lnTo>
                    <a:pt x="89" y="88"/>
                  </a:lnTo>
                  <a:lnTo>
                    <a:pt x="82" y="85"/>
                  </a:lnTo>
                  <a:lnTo>
                    <a:pt x="75" y="78"/>
                  </a:lnTo>
                  <a:lnTo>
                    <a:pt x="69" y="74"/>
                  </a:lnTo>
                  <a:lnTo>
                    <a:pt x="62" y="76"/>
                  </a:lnTo>
                  <a:lnTo>
                    <a:pt x="62" y="74"/>
                  </a:lnTo>
                  <a:lnTo>
                    <a:pt x="60" y="80"/>
                  </a:lnTo>
                  <a:lnTo>
                    <a:pt x="62" y="81"/>
                  </a:lnTo>
                  <a:lnTo>
                    <a:pt x="62" y="83"/>
                  </a:lnTo>
                  <a:lnTo>
                    <a:pt x="62" y="88"/>
                  </a:lnTo>
                  <a:lnTo>
                    <a:pt x="36" y="80"/>
                  </a:lnTo>
                  <a:lnTo>
                    <a:pt x="21" y="68"/>
                  </a:lnTo>
                  <a:lnTo>
                    <a:pt x="16" y="63"/>
                  </a:lnTo>
                  <a:lnTo>
                    <a:pt x="14" y="54"/>
                  </a:lnTo>
                  <a:lnTo>
                    <a:pt x="7" y="54"/>
                  </a:lnTo>
                  <a:lnTo>
                    <a:pt x="7" y="47"/>
                  </a:lnTo>
                  <a:lnTo>
                    <a:pt x="9" y="47"/>
                  </a:lnTo>
                  <a:lnTo>
                    <a:pt x="7" y="47"/>
                  </a:lnTo>
                  <a:lnTo>
                    <a:pt x="6" y="40"/>
                  </a:lnTo>
                  <a:lnTo>
                    <a:pt x="7" y="34"/>
                  </a:lnTo>
                  <a:lnTo>
                    <a:pt x="0" y="35"/>
                  </a:lnTo>
                  <a:lnTo>
                    <a:pt x="0" y="34"/>
                  </a:lnTo>
                  <a:lnTo>
                    <a:pt x="0" y="30"/>
                  </a:lnTo>
                  <a:lnTo>
                    <a:pt x="4" y="25"/>
                  </a:lnTo>
                  <a:lnTo>
                    <a:pt x="7" y="20"/>
                  </a:lnTo>
                  <a:lnTo>
                    <a:pt x="23" y="22"/>
                  </a:lnTo>
                  <a:lnTo>
                    <a:pt x="34" y="20"/>
                  </a:lnTo>
                  <a:lnTo>
                    <a:pt x="31" y="17"/>
                  </a:lnTo>
                  <a:lnTo>
                    <a:pt x="28" y="13"/>
                  </a:lnTo>
                  <a:lnTo>
                    <a:pt x="28" y="6"/>
                  </a:lnTo>
                  <a:lnTo>
                    <a:pt x="34" y="8"/>
                  </a:lnTo>
                  <a:lnTo>
                    <a:pt x="40" y="10"/>
                  </a:lnTo>
                  <a:lnTo>
                    <a:pt x="48" y="6"/>
                  </a:lnTo>
                  <a:lnTo>
                    <a:pt x="50" y="12"/>
                  </a:lnTo>
                  <a:lnTo>
                    <a:pt x="55" y="13"/>
                  </a:lnTo>
                  <a:lnTo>
                    <a:pt x="62" y="13"/>
                  </a:lnTo>
                  <a:lnTo>
                    <a:pt x="75" y="5"/>
                  </a:lnTo>
                  <a:lnTo>
                    <a:pt x="96" y="0"/>
                  </a:lnTo>
                  <a:lnTo>
                    <a:pt x="121" y="6"/>
                  </a:lnTo>
                  <a:lnTo>
                    <a:pt x="143" y="13"/>
                  </a:lnTo>
                  <a:lnTo>
                    <a:pt x="172" y="10"/>
                  </a:lnTo>
                  <a:lnTo>
                    <a:pt x="198" y="6"/>
                  </a:lnTo>
                  <a:lnTo>
                    <a:pt x="206" y="8"/>
                  </a:lnTo>
                  <a:lnTo>
                    <a:pt x="212" y="15"/>
                  </a:lnTo>
                  <a:lnTo>
                    <a:pt x="212" y="20"/>
                  </a:lnTo>
                  <a:lnTo>
                    <a:pt x="213" y="25"/>
                  </a:lnTo>
                  <a:lnTo>
                    <a:pt x="212" y="27"/>
                  </a:lnTo>
                  <a:lnTo>
                    <a:pt x="230" y="37"/>
                  </a:lnTo>
                  <a:lnTo>
                    <a:pt x="246" y="47"/>
                  </a:lnTo>
                  <a:lnTo>
                    <a:pt x="257" y="42"/>
                  </a:lnTo>
                  <a:lnTo>
                    <a:pt x="266" y="34"/>
                  </a:lnTo>
                  <a:lnTo>
                    <a:pt x="273" y="34"/>
                  </a:lnTo>
                  <a:lnTo>
                    <a:pt x="274" y="44"/>
                  </a:lnTo>
                  <a:lnTo>
                    <a:pt x="278" y="51"/>
                  </a:lnTo>
                  <a:lnTo>
                    <a:pt x="286" y="54"/>
                  </a:lnTo>
                  <a:lnTo>
                    <a:pt x="300" y="69"/>
                  </a:lnTo>
                  <a:lnTo>
                    <a:pt x="327" y="74"/>
                  </a:lnTo>
                  <a:lnTo>
                    <a:pt x="349" y="71"/>
                  </a:lnTo>
                  <a:lnTo>
                    <a:pt x="363" y="61"/>
                  </a:lnTo>
                  <a:lnTo>
                    <a:pt x="382" y="54"/>
                  </a:lnTo>
                  <a:lnTo>
                    <a:pt x="407" y="66"/>
                  </a:lnTo>
                  <a:lnTo>
                    <a:pt x="429" y="81"/>
                  </a:lnTo>
                  <a:lnTo>
                    <a:pt x="438" y="83"/>
                  </a:lnTo>
                  <a:lnTo>
                    <a:pt x="445" y="86"/>
                  </a:lnTo>
                  <a:lnTo>
                    <a:pt x="450" y="9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2" name="Freeform 370"/>
            <p:cNvSpPr>
              <a:spLocks/>
            </p:cNvSpPr>
            <p:nvPr/>
          </p:nvSpPr>
          <p:spPr bwMode="auto">
            <a:xfrm>
              <a:off x="3636" y="1111"/>
              <a:ext cx="865" cy="688"/>
            </a:xfrm>
            <a:custGeom>
              <a:avLst/>
              <a:gdLst>
                <a:gd name="T0" fmla="*/ 0 w 865"/>
                <a:gd name="T1" fmla="*/ 300 h 688"/>
                <a:gd name="T2" fmla="*/ 15 w 865"/>
                <a:gd name="T3" fmla="*/ 361 h 688"/>
                <a:gd name="T4" fmla="*/ 46 w 865"/>
                <a:gd name="T5" fmla="*/ 392 h 688"/>
                <a:gd name="T6" fmla="*/ 48 w 865"/>
                <a:gd name="T7" fmla="*/ 429 h 688"/>
                <a:gd name="T8" fmla="*/ 111 w 865"/>
                <a:gd name="T9" fmla="*/ 441 h 688"/>
                <a:gd name="T10" fmla="*/ 150 w 865"/>
                <a:gd name="T11" fmla="*/ 467 h 688"/>
                <a:gd name="T12" fmla="*/ 170 w 865"/>
                <a:gd name="T13" fmla="*/ 497 h 688"/>
                <a:gd name="T14" fmla="*/ 191 w 865"/>
                <a:gd name="T15" fmla="*/ 491 h 688"/>
                <a:gd name="T16" fmla="*/ 254 w 865"/>
                <a:gd name="T17" fmla="*/ 669 h 688"/>
                <a:gd name="T18" fmla="*/ 293 w 865"/>
                <a:gd name="T19" fmla="*/ 674 h 688"/>
                <a:gd name="T20" fmla="*/ 300 w 865"/>
                <a:gd name="T21" fmla="*/ 647 h 688"/>
                <a:gd name="T22" fmla="*/ 300 w 865"/>
                <a:gd name="T23" fmla="*/ 613 h 688"/>
                <a:gd name="T24" fmla="*/ 334 w 865"/>
                <a:gd name="T25" fmla="*/ 547 h 688"/>
                <a:gd name="T26" fmla="*/ 363 w 865"/>
                <a:gd name="T27" fmla="*/ 511 h 688"/>
                <a:gd name="T28" fmla="*/ 388 w 865"/>
                <a:gd name="T29" fmla="*/ 484 h 688"/>
                <a:gd name="T30" fmla="*/ 426 w 865"/>
                <a:gd name="T31" fmla="*/ 470 h 688"/>
                <a:gd name="T32" fmla="*/ 466 w 865"/>
                <a:gd name="T33" fmla="*/ 514 h 688"/>
                <a:gd name="T34" fmla="*/ 490 w 865"/>
                <a:gd name="T35" fmla="*/ 565 h 688"/>
                <a:gd name="T36" fmla="*/ 511 w 865"/>
                <a:gd name="T37" fmla="*/ 552 h 688"/>
                <a:gd name="T38" fmla="*/ 546 w 865"/>
                <a:gd name="T39" fmla="*/ 628 h 688"/>
                <a:gd name="T40" fmla="*/ 550 w 865"/>
                <a:gd name="T41" fmla="*/ 610 h 688"/>
                <a:gd name="T42" fmla="*/ 528 w 865"/>
                <a:gd name="T43" fmla="*/ 548 h 688"/>
                <a:gd name="T44" fmla="*/ 553 w 865"/>
                <a:gd name="T45" fmla="*/ 489 h 688"/>
                <a:gd name="T46" fmla="*/ 563 w 865"/>
                <a:gd name="T47" fmla="*/ 480 h 688"/>
                <a:gd name="T48" fmla="*/ 575 w 865"/>
                <a:gd name="T49" fmla="*/ 468 h 688"/>
                <a:gd name="T50" fmla="*/ 620 w 865"/>
                <a:gd name="T51" fmla="*/ 462 h 688"/>
                <a:gd name="T52" fmla="*/ 652 w 865"/>
                <a:gd name="T53" fmla="*/ 482 h 688"/>
                <a:gd name="T54" fmla="*/ 681 w 865"/>
                <a:gd name="T55" fmla="*/ 504 h 688"/>
                <a:gd name="T56" fmla="*/ 722 w 865"/>
                <a:gd name="T57" fmla="*/ 463 h 688"/>
                <a:gd name="T58" fmla="*/ 771 w 865"/>
                <a:gd name="T59" fmla="*/ 445 h 688"/>
                <a:gd name="T60" fmla="*/ 803 w 865"/>
                <a:gd name="T61" fmla="*/ 368 h 688"/>
                <a:gd name="T62" fmla="*/ 797 w 865"/>
                <a:gd name="T63" fmla="*/ 341 h 688"/>
                <a:gd name="T64" fmla="*/ 776 w 865"/>
                <a:gd name="T65" fmla="*/ 307 h 688"/>
                <a:gd name="T66" fmla="*/ 751 w 865"/>
                <a:gd name="T67" fmla="*/ 259 h 688"/>
                <a:gd name="T68" fmla="*/ 734 w 865"/>
                <a:gd name="T69" fmla="*/ 242 h 688"/>
                <a:gd name="T70" fmla="*/ 713 w 865"/>
                <a:gd name="T71" fmla="*/ 206 h 688"/>
                <a:gd name="T72" fmla="*/ 735 w 865"/>
                <a:gd name="T73" fmla="*/ 198 h 688"/>
                <a:gd name="T74" fmla="*/ 778 w 865"/>
                <a:gd name="T75" fmla="*/ 206 h 688"/>
                <a:gd name="T76" fmla="*/ 797 w 865"/>
                <a:gd name="T77" fmla="*/ 232 h 688"/>
                <a:gd name="T78" fmla="*/ 817 w 865"/>
                <a:gd name="T79" fmla="*/ 245 h 688"/>
                <a:gd name="T80" fmla="*/ 849 w 865"/>
                <a:gd name="T81" fmla="*/ 244 h 688"/>
                <a:gd name="T82" fmla="*/ 814 w 865"/>
                <a:gd name="T83" fmla="*/ 206 h 688"/>
                <a:gd name="T84" fmla="*/ 826 w 865"/>
                <a:gd name="T85" fmla="*/ 183 h 688"/>
                <a:gd name="T86" fmla="*/ 810 w 865"/>
                <a:gd name="T87" fmla="*/ 130 h 688"/>
                <a:gd name="T88" fmla="*/ 824 w 865"/>
                <a:gd name="T89" fmla="*/ 116 h 688"/>
                <a:gd name="T90" fmla="*/ 774 w 865"/>
                <a:gd name="T91" fmla="*/ 82 h 688"/>
                <a:gd name="T92" fmla="*/ 669 w 865"/>
                <a:gd name="T93" fmla="*/ 12 h 688"/>
                <a:gd name="T94" fmla="*/ 613 w 865"/>
                <a:gd name="T95" fmla="*/ 48 h 688"/>
                <a:gd name="T96" fmla="*/ 543 w 865"/>
                <a:gd name="T97" fmla="*/ 58 h 688"/>
                <a:gd name="T98" fmla="*/ 417 w 865"/>
                <a:gd name="T99" fmla="*/ 41 h 688"/>
                <a:gd name="T100" fmla="*/ 364 w 865"/>
                <a:gd name="T101" fmla="*/ 36 h 688"/>
                <a:gd name="T102" fmla="*/ 329 w 865"/>
                <a:gd name="T103" fmla="*/ 50 h 688"/>
                <a:gd name="T104" fmla="*/ 252 w 865"/>
                <a:gd name="T105" fmla="*/ 96 h 688"/>
                <a:gd name="T106" fmla="*/ 204 w 865"/>
                <a:gd name="T107" fmla="*/ 123 h 688"/>
                <a:gd name="T108" fmla="*/ 157 w 865"/>
                <a:gd name="T109" fmla="*/ 201 h 688"/>
                <a:gd name="T110" fmla="*/ 136 w 865"/>
                <a:gd name="T111" fmla="*/ 245 h 688"/>
                <a:gd name="T112" fmla="*/ 104 w 865"/>
                <a:gd name="T113" fmla="*/ 239 h 688"/>
                <a:gd name="T114" fmla="*/ 41 w 865"/>
                <a:gd name="T115" fmla="*/ 261 h 688"/>
                <a:gd name="T116" fmla="*/ 7 w 865"/>
                <a:gd name="T117" fmla="*/ 266 h 6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5"/>
                <a:gd name="T178" fmla="*/ 0 h 688"/>
                <a:gd name="T179" fmla="*/ 865 w 865"/>
                <a:gd name="T180" fmla="*/ 688 h 6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5" h="688">
                  <a:moveTo>
                    <a:pt x="7" y="273"/>
                  </a:moveTo>
                  <a:lnTo>
                    <a:pt x="3" y="285"/>
                  </a:lnTo>
                  <a:lnTo>
                    <a:pt x="0" y="293"/>
                  </a:lnTo>
                  <a:lnTo>
                    <a:pt x="2" y="300"/>
                  </a:lnTo>
                  <a:lnTo>
                    <a:pt x="0" y="300"/>
                  </a:lnTo>
                  <a:lnTo>
                    <a:pt x="9" y="322"/>
                  </a:lnTo>
                  <a:lnTo>
                    <a:pt x="27" y="334"/>
                  </a:lnTo>
                  <a:lnTo>
                    <a:pt x="19" y="346"/>
                  </a:lnTo>
                  <a:lnTo>
                    <a:pt x="14" y="361"/>
                  </a:lnTo>
                  <a:lnTo>
                    <a:pt x="15" y="361"/>
                  </a:lnTo>
                  <a:lnTo>
                    <a:pt x="20" y="361"/>
                  </a:lnTo>
                  <a:lnTo>
                    <a:pt x="27" y="368"/>
                  </a:lnTo>
                  <a:lnTo>
                    <a:pt x="32" y="377"/>
                  </a:lnTo>
                  <a:lnTo>
                    <a:pt x="41" y="382"/>
                  </a:lnTo>
                  <a:lnTo>
                    <a:pt x="46" y="392"/>
                  </a:lnTo>
                  <a:lnTo>
                    <a:pt x="54" y="395"/>
                  </a:lnTo>
                  <a:lnTo>
                    <a:pt x="41" y="407"/>
                  </a:lnTo>
                  <a:lnTo>
                    <a:pt x="34" y="423"/>
                  </a:lnTo>
                  <a:lnTo>
                    <a:pt x="41" y="428"/>
                  </a:lnTo>
                  <a:lnTo>
                    <a:pt x="48" y="429"/>
                  </a:lnTo>
                  <a:lnTo>
                    <a:pt x="63" y="429"/>
                  </a:lnTo>
                  <a:lnTo>
                    <a:pt x="75" y="429"/>
                  </a:lnTo>
                  <a:lnTo>
                    <a:pt x="89" y="428"/>
                  </a:lnTo>
                  <a:lnTo>
                    <a:pt x="102" y="423"/>
                  </a:lnTo>
                  <a:lnTo>
                    <a:pt x="111" y="441"/>
                  </a:lnTo>
                  <a:lnTo>
                    <a:pt x="129" y="450"/>
                  </a:lnTo>
                  <a:lnTo>
                    <a:pt x="133" y="458"/>
                  </a:lnTo>
                  <a:lnTo>
                    <a:pt x="138" y="465"/>
                  </a:lnTo>
                  <a:lnTo>
                    <a:pt x="143" y="470"/>
                  </a:lnTo>
                  <a:lnTo>
                    <a:pt x="150" y="467"/>
                  </a:lnTo>
                  <a:lnTo>
                    <a:pt x="157" y="463"/>
                  </a:lnTo>
                  <a:lnTo>
                    <a:pt x="151" y="470"/>
                  </a:lnTo>
                  <a:lnTo>
                    <a:pt x="143" y="477"/>
                  </a:lnTo>
                  <a:lnTo>
                    <a:pt x="153" y="489"/>
                  </a:lnTo>
                  <a:lnTo>
                    <a:pt x="170" y="497"/>
                  </a:lnTo>
                  <a:lnTo>
                    <a:pt x="179" y="494"/>
                  </a:lnTo>
                  <a:lnTo>
                    <a:pt x="182" y="485"/>
                  </a:lnTo>
                  <a:lnTo>
                    <a:pt x="184" y="477"/>
                  </a:lnTo>
                  <a:lnTo>
                    <a:pt x="189" y="482"/>
                  </a:lnTo>
                  <a:lnTo>
                    <a:pt x="191" y="491"/>
                  </a:lnTo>
                  <a:lnTo>
                    <a:pt x="201" y="545"/>
                  </a:lnTo>
                  <a:lnTo>
                    <a:pt x="218" y="593"/>
                  </a:lnTo>
                  <a:lnTo>
                    <a:pt x="233" y="618"/>
                  </a:lnTo>
                  <a:lnTo>
                    <a:pt x="245" y="640"/>
                  </a:lnTo>
                  <a:lnTo>
                    <a:pt x="254" y="669"/>
                  </a:lnTo>
                  <a:lnTo>
                    <a:pt x="272" y="688"/>
                  </a:lnTo>
                  <a:lnTo>
                    <a:pt x="277" y="685"/>
                  </a:lnTo>
                  <a:lnTo>
                    <a:pt x="279" y="680"/>
                  </a:lnTo>
                  <a:lnTo>
                    <a:pt x="284" y="674"/>
                  </a:lnTo>
                  <a:lnTo>
                    <a:pt x="293" y="674"/>
                  </a:lnTo>
                  <a:lnTo>
                    <a:pt x="289" y="669"/>
                  </a:lnTo>
                  <a:lnTo>
                    <a:pt x="286" y="668"/>
                  </a:lnTo>
                  <a:lnTo>
                    <a:pt x="291" y="659"/>
                  </a:lnTo>
                  <a:lnTo>
                    <a:pt x="296" y="654"/>
                  </a:lnTo>
                  <a:lnTo>
                    <a:pt x="300" y="647"/>
                  </a:lnTo>
                  <a:lnTo>
                    <a:pt x="298" y="642"/>
                  </a:lnTo>
                  <a:lnTo>
                    <a:pt x="293" y="634"/>
                  </a:lnTo>
                  <a:lnTo>
                    <a:pt x="296" y="628"/>
                  </a:lnTo>
                  <a:lnTo>
                    <a:pt x="300" y="623"/>
                  </a:lnTo>
                  <a:lnTo>
                    <a:pt x="300" y="613"/>
                  </a:lnTo>
                  <a:lnTo>
                    <a:pt x="296" y="598"/>
                  </a:lnTo>
                  <a:lnTo>
                    <a:pt x="293" y="586"/>
                  </a:lnTo>
                  <a:lnTo>
                    <a:pt x="305" y="571"/>
                  </a:lnTo>
                  <a:lnTo>
                    <a:pt x="320" y="559"/>
                  </a:lnTo>
                  <a:lnTo>
                    <a:pt x="334" y="547"/>
                  </a:lnTo>
                  <a:lnTo>
                    <a:pt x="347" y="531"/>
                  </a:lnTo>
                  <a:lnTo>
                    <a:pt x="349" y="526"/>
                  </a:lnTo>
                  <a:lnTo>
                    <a:pt x="351" y="518"/>
                  </a:lnTo>
                  <a:lnTo>
                    <a:pt x="354" y="511"/>
                  </a:lnTo>
                  <a:lnTo>
                    <a:pt x="363" y="511"/>
                  </a:lnTo>
                  <a:lnTo>
                    <a:pt x="369" y="509"/>
                  </a:lnTo>
                  <a:lnTo>
                    <a:pt x="374" y="504"/>
                  </a:lnTo>
                  <a:lnTo>
                    <a:pt x="376" y="494"/>
                  </a:lnTo>
                  <a:lnTo>
                    <a:pt x="378" y="487"/>
                  </a:lnTo>
                  <a:lnTo>
                    <a:pt x="388" y="484"/>
                  </a:lnTo>
                  <a:lnTo>
                    <a:pt x="405" y="480"/>
                  </a:lnTo>
                  <a:lnTo>
                    <a:pt x="415" y="463"/>
                  </a:lnTo>
                  <a:lnTo>
                    <a:pt x="419" y="468"/>
                  </a:lnTo>
                  <a:lnTo>
                    <a:pt x="422" y="470"/>
                  </a:lnTo>
                  <a:lnTo>
                    <a:pt x="426" y="470"/>
                  </a:lnTo>
                  <a:lnTo>
                    <a:pt x="429" y="470"/>
                  </a:lnTo>
                  <a:lnTo>
                    <a:pt x="436" y="475"/>
                  </a:lnTo>
                  <a:lnTo>
                    <a:pt x="439" y="484"/>
                  </a:lnTo>
                  <a:lnTo>
                    <a:pt x="443" y="491"/>
                  </a:lnTo>
                  <a:lnTo>
                    <a:pt x="466" y="514"/>
                  </a:lnTo>
                  <a:lnTo>
                    <a:pt x="483" y="545"/>
                  </a:lnTo>
                  <a:lnTo>
                    <a:pt x="480" y="554"/>
                  </a:lnTo>
                  <a:lnTo>
                    <a:pt x="477" y="565"/>
                  </a:lnTo>
                  <a:lnTo>
                    <a:pt x="482" y="565"/>
                  </a:lnTo>
                  <a:lnTo>
                    <a:pt x="490" y="565"/>
                  </a:lnTo>
                  <a:lnTo>
                    <a:pt x="492" y="567"/>
                  </a:lnTo>
                  <a:lnTo>
                    <a:pt x="497" y="565"/>
                  </a:lnTo>
                  <a:lnTo>
                    <a:pt x="506" y="565"/>
                  </a:lnTo>
                  <a:lnTo>
                    <a:pt x="511" y="560"/>
                  </a:lnTo>
                  <a:lnTo>
                    <a:pt x="511" y="552"/>
                  </a:lnTo>
                  <a:lnTo>
                    <a:pt x="528" y="572"/>
                  </a:lnTo>
                  <a:lnTo>
                    <a:pt x="538" y="600"/>
                  </a:lnTo>
                  <a:lnTo>
                    <a:pt x="541" y="606"/>
                  </a:lnTo>
                  <a:lnTo>
                    <a:pt x="545" y="613"/>
                  </a:lnTo>
                  <a:lnTo>
                    <a:pt x="546" y="628"/>
                  </a:lnTo>
                  <a:lnTo>
                    <a:pt x="545" y="640"/>
                  </a:lnTo>
                  <a:lnTo>
                    <a:pt x="550" y="640"/>
                  </a:lnTo>
                  <a:lnTo>
                    <a:pt x="553" y="635"/>
                  </a:lnTo>
                  <a:lnTo>
                    <a:pt x="551" y="627"/>
                  </a:lnTo>
                  <a:lnTo>
                    <a:pt x="550" y="610"/>
                  </a:lnTo>
                  <a:lnTo>
                    <a:pt x="545" y="593"/>
                  </a:lnTo>
                  <a:lnTo>
                    <a:pt x="531" y="586"/>
                  </a:lnTo>
                  <a:lnTo>
                    <a:pt x="534" y="577"/>
                  </a:lnTo>
                  <a:lnTo>
                    <a:pt x="538" y="565"/>
                  </a:lnTo>
                  <a:lnTo>
                    <a:pt x="528" y="548"/>
                  </a:lnTo>
                  <a:lnTo>
                    <a:pt x="517" y="531"/>
                  </a:lnTo>
                  <a:lnTo>
                    <a:pt x="524" y="513"/>
                  </a:lnTo>
                  <a:lnTo>
                    <a:pt x="538" y="503"/>
                  </a:lnTo>
                  <a:lnTo>
                    <a:pt x="551" y="491"/>
                  </a:lnTo>
                  <a:lnTo>
                    <a:pt x="553" y="489"/>
                  </a:lnTo>
                  <a:lnTo>
                    <a:pt x="553" y="485"/>
                  </a:lnTo>
                  <a:lnTo>
                    <a:pt x="558" y="484"/>
                  </a:lnTo>
                  <a:lnTo>
                    <a:pt x="560" y="485"/>
                  </a:lnTo>
                  <a:lnTo>
                    <a:pt x="565" y="484"/>
                  </a:lnTo>
                  <a:lnTo>
                    <a:pt x="563" y="480"/>
                  </a:lnTo>
                  <a:lnTo>
                    <a:pt x="558" y="477"/>
                  </a:lnTo>
                  <a:lnTo>
                    <a:pt x="563" y="470"/>
                  </a:lnTo>
                  <a:lnTo>
                    <a:pt x="569" y="468"/>
                  </a:lnTo>
                  <a:lnTo>
                    <a:pt x="572" y="470"/>
                  </a:lnTo>
                  <a:lnTo>
                    <a:pt x="575" y="468"/>
                  </a:lnTo>
                  <a:lnTo>
                    <a:pt x="579" y="470"/>
                  </a:lnTo>
                  <a:lnTo>
                    <a:pt x="596" y="462"/>
                  </a:lnTo>
                  <a:lnTo>
                    <a:pt x="613" y="457"/>
                  </a:lnTo>
                  <a:lnTo>
                    <a:pt x="616" y="458"/>
                  </a:lnTo>
                  <a:lnTo>
                    <a:pt x="620" y="462"/>
                  </a:lnTo>
                  <a:lnTo>
                    <a:pt x="626" y="463"/>
                  </a:lnTo>
                  <a:lnTo>
                    <a:pt x="631" y="472"/>
                  </a:lnTo>
                  <a:lnTo>
                    <a:pt x="638" y="479"/>
                  </a:lnTo>
                  <a:lnTo>
                    <a:pt x="647" y="484"/>
                  </a:lnTo>
                  <a:lnTo>
                    <a:pt x="652" y="482"/>
                  </a:lnTo>
                  <a:lnTo>
                    <a:pt x="660" y="484"/>
                  </a:lnTo>
                  <a:lnTo>
                    <a:pt x="667" y="482"/>
                  </a:lnTo>
                  <a:lnTo>
                    <a:pt x="674" y="484"/>
                  </a:lnTo>
                  <a:lnTo>
                    <a:pt x="676" y="496"/>
                  </a:lnTo>
                  <a:lnTo>
                    <a:pt x="681" y="504"/>
                  </a:lnTo>
                  <a:lnTo>
                    <a:pt x="684" y="497"/>
                  </a:lnTo>
                  <a:lnTo>
                    <a:pt x="683" y="496"/>
                  </a:lnTo>
                  <a:lnTo>
                    <a:pt x="681" y="491"/>
                  </a:lnTo>
                  <a:lnTo>
                    <a:pt x="705" y="479"/>
                  </a:lnTo>
                  <a:lnTo>
                    <a:pt x="722" y="463"/>
                  </a:lnTo>
                  <a:lnTo>
                    <a:pt x="722" y="470"/>
                  </a:lnTo>
                  <a:lnTo>
                    <a:pt x="735" y="470"/>
                  </a:lnTo>
                  <a:lnTo>
                    <a:pt x="747" y="465"/>
                  </a:lnTo>
                  <a:lnTo>
                    <a:pt x="763" y="457"/>
                  </a:lnTo>
                  <a:lnTo>
                    <a:pt x="771" y="445"/>
                  </a:lnTo>
                  <a:lnTo>
                    <a:pt x="783" y="436"/>
                  </a:lnTo>
                  <a:lnTo>
                    <a:pt x="788" y="424"/>
                  </a:lnTo>
                  <a:lnTo>
                    <a:pt x="790" y="409"/>
                  </a:lnTo>
                  <a:lnTo>
                    <a:pt x="797" y="390"/>
                  </a:lnTo>
                  <a:lnTo>
                    <a:pt x="803" y="368"/>
                  </a:lnTo>
                  <a:lnTo>
                    <a:pt x="802" y="358"/>
                  </a:lnTo>
                  <a:lnTo>
                    <a:pt x="798" y="353"/>
                  </a:lnTo>
                  <a:lnTo>
                    <a:pt x="790" y="348"/>
                  </a:lnTo>
                  <a:lnTo>
                    <a:pt x="791" y="344"/>
                  </a:lnTo>
                  <a:lnTo>
                    <a:pt x="797" y="341"/>
                  </a:lnTo>
                  <a:lnTo>
                    <a:pt x="791" y="334"/>
                  </a:lnTo>
                  <a:lnTo>
                    <a:pt x="790" y="327"/>
                  </a:lnTo>
                  <a:lnTo>
                    <a:pt x="776" y="307"/>
                  </a:lnTo>
                  <a:lnTo>
                    <a:pt x="756" y="286"/>
                  </a:lnTo>
                  <a:lnTo>
                    <a:pt x="752" y="285"/>
                  </a:lnTo>
                  <a:lnTo>
                    <a:pt x="746" y="283"/>
                  </a:lnTo>
                  <a:lnTo>
                    <a:pt x="742" y="280"/>
                  </a:lnTo>
                  <a:lnTo>
                    <a:pt x="751" y="259"/>
                  </a:lnTo>
                  <a:lnTo>
                    <a:pt x="769" y="245"/>
                  </a:lnTo>
                  <a:lnTo>
                    <a:pt x="756" y="240"/>
                  </a:lnTo>
                  <a:lnTo>
                    <a:pt x="742" y="239"/>
                  </a:lnTo>
                  <a:lnTo>
                    <a:pt x="737" y="239"/>
                  </a:lnTo>
                  <a:lnTo>
                    <a:pt x="734" y="242"/>
                  </a:lnTo>
                  <a:lnTo>
                    <a:pt x="728" y="245"/>
                  </a:lnTo>
                  <a:lnTo>
                    <a:pt x="694" y="225"/>
                  </a:lnTo>
                  <a:lnTo>
                    <a:pt x="698" y="218"/>
                  </a:lnTo>
                  <a:lnTo>
                    <a:pt x="701" y="211"/>
                  </a:lnTo>
                  <a:lnTo>
                    <a:pt x="713" y="206"/>
                  </a:lnTo>
                  <a:lnTo>
                    <a:pt x="718" y="196"/>
                  </a:lnTo>
                  <a:lnTo>
                    <a:pt x="728" y="191"/>
                  </a:lnTo>
                  <a:lnTo>
                    <a:pt x="734" y="191"/>
                  </a:lnTo>
                  <a:lnTo>
                    <a:pt x="735" y="194"/>
                  </a:lnTo>
                  <a:lnTo>
                    <a:pt x="735" y="198"/>
                  </a:lnTo>
                  <a:lnTo>
                    <a:pt x="737" y="210"/>
                  </a:lnTo>
                  <a:lnTo>
                    <a:pt x="735" y="218"/>
                  </a:lnTo>
                  <a:lnTo>
                    <a:pt x="752" y="211"/>
                  </a:lnTo>
                  <a:lnTo>
                    <a:pt x="769" y="205"/>
                  </a:lnTo>
                  <a:lnTo>
                    <a:pt x="778" y="206"/>
                  </a:lnTo>
                  <a:lnTo>
                    <a:pt x="785" y="213"/>
                  </a:lnTo>
                  <a:lnTo>
                    <a:pt x="790" y="225"/>
                  </a:lnTo>
                  <a:lnTo>
                    <a:pt x="786" y="228"/>
                  </a:lnTo>
                  <a:lnTo>
                    <a:pt x="790" y="232"/>
                  </a:lnTo>
                  <a:lnTo>
                    <a:pt x="797" y="232"/>
                  </a:lnTo>
                  <a:lnTo>
                    <a:pt x="805" y="232"/>
                  </a:lnTo>
                  <a:lnTo>
                    <a:pt x="810" y="232"/>
                  </a:lnTo>
                  <a:lnTo>
                    <a:pt x="815" y="237"/>
                  </a:lnTo>
                  <a:lnTo>
                    <a:pt x="817" y="242"/>
                  </a:lnTo>
                  <a:lnTo>
                    <a:pt x="817" y="245"/>
                  </a:lnTo>
                  <a:lnTo>
                    <a:pt x="824" y="269"/>
                  </a:lnTo>
                  <a:lnTo>
                    <a:pt x="837" y="286"/>
                  </a:lnTo>
                  <a:lnTo>
                    <a:pt x="854" y="281"/>
                  </a:lnTo>
                  <a:lnTo>
                    <a:pt x="865" y="273"/>
                  </a:lnTo>
                  <a:lnTo>
                    <a:pt x="849" y="244"/>
                  </a:lnTo>
                  <a:lnTo>
                    <a:pt x="824" y="218"/>
                  </a:lnTo>
                  <a:lnTo>
                    <a:pt x="820" y="217"/>
                  </a:lnTo>
                  <a:lnTo>
                    <a:pt x="815" y="213"/>
                  </a:lnTo>
                  <a:lnTo>
                    <a:pt x="810" y="211"/>
                  </a:lnTo>
                  <a:lnTo>
                    <a:pt x="814" y="206"/>
                  </a:lnTo>
                  <a:lnTo>
                    <a:pt x="820" y="201"/>
                  </a:lnTo>
                  <a:lnTo>
                    <a:pt x="827" y="198"/>
                  </a:lnTo>
                  <a:lnTo>
                    <a:pt x="831" y="191"/>
                  </a:lnTo>
                  <a:lnTo>
                    <a:pt x="829" y="186"/>
                  </a:lnTo>
                  <a:lnTo>
                    <a:pt x="826" y="183"/>
                  </a:lnTo>
                  <a:lnTo>
                    <a:pt x="824" y="177"/>
                  </a:lnTo>
                  <a:lnTo>
                    <a:pt x="826" y="171"/>
                  </a:lnTo>
                  <a:lnTo>
                    <a:pt x="831" y="164"/>
                  </a:lnTo>
                  <a:lnTo>
                    <a:pt x="822" y="145"/>
                  </a:lnTo>
                  <a:lnTo>
                    <a:pt x="810" y="130"/>
                  </a:lnTo>
                  <a:lnTo>
                    <a:pt x="810" y="123"/>
                  </a:lnTo>
                  <a:lnTo>
                    <a:pt x="819" y="125"/>
                  </a:lnTo>
                  <a:lnTo>
                    <a:pt x="824" y="130"/>
                  </a:lnTo>
                  <a:lnTo>
                    <a:pt x="826" y="121"/>
                  </a:lnTo>
                  <a:lnTo>
                    <a:pt x="824" y="116"/>
                  </a:lnTo>
                  <a:lnTo>
                    <a:pt x="824" y="94"/>
                  </a:lnTo>
                  <a:lnTo>
                    <a:pt x="817" y="75"/>
                  </a:lnTo>
                  <a:lnTo>
                    <a:pt x="803" y="84"/>
                  </a:lnTo>
                  <a:lnTo>
                    <a:pt x="790" y="89"/>
                  </a:lnTo>
                  <a:lnTo>
                    <a:pt x="774" y="82"/>
                  </a:lnTo>
                  <a:lnTo>
                    <a:pt x="763" y="68"/>
                  </a:lnTo>
                  <a:lnTo>
                    <a:pt x="742" y="62"/>
                  </a:lnTo>
                  <a:lnTo>
                    <a:pt x="722" y="55"/>
                  </a:lnTo>
                  <a:lnTo>
                    <a:pt x="694" y="34"/>
                  </a:lnTo>
                  <a:lnTo>
                    <a:pt x="669" y="12"/>
                  </a:lnTo>
                  <a:lnTo>
                    <a:pt x="633" y="0"/>
                  </a:lnTo>
                  <a:lnTo>
                    <a:pt x="611" y="5"/>
                  </a:lnTo>
                  <a:lnTo>
                    <a:pt x="599" y="14"/>
                  </a:lnTo>
                  <a:lnTo>
                    <a:pt x="611" y="28"/>
                  </a:lnTo>
                  <a:lnTo>
                    <a:pt x="613" y="48"/>
                  </a:lnTo>
                  <a:lnTo>
                    <a:pt x="611" y="60"/>
                  </a:lnTo>
                  <a:lnTo>
                    <a:pt x="597" y="58"/>
                  </a:lnTo>
                  <a:lnTo>
                    <a:pt x="579" y="53"/>
                  </a:lnTo>
                  <a:lnTo>
                    <a:pt x="565" y="48"/>
                  </a:lnTo>
                  <a:lnTo>
                    <a:pt x="543" y="58"/>
                  </a:lnTo>
                  <a:lnTo>
                    <a:pt x="517" y="68"/>
                  </a:lnTo>
                  <a:lnTo>
                    <a:pt x="490" y="60"/>
                  </a:lnTo>
                  <a:lnTo>
                    <a:pt x="465" y="48"/>
                  </a:lnTo>
                  <a:lnTo>
                    <a:pt x="436" y="48"/>
                  </a:lnTo>
                  <a:lnTo>
                    <a:pt x="417" y="41"/>
                  </a:lnTo>
                  <a:lnTo>
                    <a:pt x="409" y="28"/>
                  </a:lnTo>
                  <a:lnTo>
                    <a:pt x="393" y="26"/>
                  </a:lnTo>
                  <a:lnTo>
                    <a:pt x="373" y="24"/>
                  </a:lnTo>
                  <a:lnTo>
                    <a:pt x="361" y="28"/>
                  </a:lnTo>
                  <a:lnTo>
                    <a:pt x="364" y="36"/>
                  </a:lnTo>
                  <a:lnTo>
                    <a:pt x="369" y="41"/>
                  </a:lnTo>
                  <a:lnTo>
                    <a:pt x="374" y="48"/>
                  </a:lnTo>
                  <a:lnTo>
                    <a:pt x="369" y="55"/>
                  </a:lnTo>
                  <a:lnTo>
                    <a:pt x="361" y="55"/>
                  </a:lnTo>
                  <a:lnTo>
                    <a:pt x="329" y="50"/>
                  </a:lnTo>
                  <a:lnTo>
                    <a:pt x="300" y="41"/>
                  </a:lnTo>
                  <a:lnTo>
                    <a:pt x="267" y="58"/>
                  </a:lnTo>
                  <a:lnTo>
                    <a:pt x="238" y="82"/>
                  </a:lnTo>
                  <a:lnTo>
                    <a:pt x="245" y="89"/>
                  </a:lnTo>
                  <a:lnTo>
                    <a:pt x="252" y="96"/>
                  </a:lnTo>
                  <a:lnTo>
                    <a:pt x="235" y="101"/>
                  </a:lnTo>
                  <a:lnTo>
                    <a:pt x="218" y="96"/>
                  </a:lnTo>
                  <a:lnTo>
                    <a:pt x="221" y="123"/>
                  </a:lnTo>
                  <a:lnTo>
                    <a:pt x="214" y="128"/>
                  </a:lnTo>
                  <a:lnTo>
                    <a:pt x="204" y="123"/>
                  </a:lnTo>
                  <a:lnTo>
                    <a:pt x="208" y="140"/>
                  </a:lnTo>
                  <a:lnTo>
                    <a:pt x="211" y="157"/>
                  </a:lnTo>
                  <a:lnTo>
                    <a:pt x="197" y="181"/>
                  </a:lnTo>
                  <a:lnTo>
                    <a:pt x="177" y="198"/>
                  </a:lnTo>
                  <a:lnTo>
                    <a:pt x="157" y="201"/>
                  </a:lnTo>
                  <a:lnTo>
                    <a:pt x="143" y="211"/>
                  </a:lnTo>
                  <a:lnTo>
                    <a:pt x="157" y="225"/>
                  </a:lnTo>
                  <a:lnTo>
                    <a:pt x="170" y="239"/>
                  </a:lnTo>
                  <a:lnTo>
                    <a:pt x="151" y="244"/>
                  </a:lnTo>
                  <a:lnTo>
                    <a:pt x="136" y="245"/>
                  </a:lnTo>
                  <a:lnTo>
                    <a:pt x="129" y="244"/>
                  </a:lnTo>
                  <a:lnTo>
                    <a:pt x="124" y="239"/>
                  </a:lnTo>
                  <a:lnTo>
                    <a:pt x="123" y="232"/>
                  </a:lnTo>
                  <a:lnTo>
                    <a:pt x="123" y="225"/>
                  </a:lnTo>
                  <a:lnTo>
                    <a:pt x="104" y="239"/>
                  </a:lnTo>
                  <a:lnTo>
                    <a:pt x="89" y="245"/>
                  </a:lnTo>
                  <a:lnTo>
                    <a:pt x="75" y="247"/>
                  </a:lnTo>
                  <a:lnTo>
                    <a:pt x="61" y="245"/>
                  </a:lnTo>
                  <a:lnTo>
                    <a:pt x="54" y="239"/>
                  </a:lnTo>
                  <a:lnTo>
                    <a:pt x="41" y="261"/>
                  </a:lnTo>
                  <a:lnTo>
                    <a:pt x="20" y="273"/>
                  </a:lnTo>
                  <a:lnTo>
                    <a:pt x="15" y="273"/>
                  </a:lnTo>
                  <a:lnTo>
                    <a:pt x="12" y="271"/>
                  </a:lnTo>
                  <a:lnTo>
                    <a:pt x="7" y="273"/>
                  </a:lnTo>
                  <a:lnTo>
                    <a:pt x="7" y="266"/>
                  </a:lnTo>
                  <a:lnTo>
                    <a:pt x="7" y="27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3" name="Freeform 371"/>
            <p:cNvSpPr>
              <a:spLocks/>
            </p:cNvSpPr>
            <p:nvPr/>
          </p:nvSpPr>
          <p:spPr bwMode="auto">
            <a:xfrm>
              <a:off x="4153" y="1568"/>
              <a:ext cx="171" cy="340"/>
            </a:xfrm>
            <a:custGeom>
              <a:avLst/>
              <a:gdLst>
                <a:gd name="T0" fmla="*/ 33 w 171"/>
                <a:gd name="T1" fmla="*/ 183 h 340"/>
                <a:gd name="T2" fmla="*/ 34 w 171"/>
                <a:gd name="T3" fmla="*/ 170 h 340"/>
                <a:gd name="T4" fmla="*/ 28 w 171"/>
                <a:gd name="T5" fmla="*/ 136 h 340"/>
                <a:gd name="T6" fmla="*/ 17 w 171"/>
                <a:gd name="T7" fmla="*/ 120 h 340"/>
                <a:gd name="T8" fmla="*/ 11 w 171"/>
                <a:gd name="T9" fmla="*/ 91 h 340"/>
                <a:gd name="T10" fmla="*/ 7 w 171"/>
                <a:gd name="T11" fmla="*/ 56 h 340"/>
                <a:gd name="T12" fmla="*/ 34 w 171"/>
                <a:gd name="T13" fmla="*/ 34 h 340"/>
                <a:gd name="T14" fmla="*/ 36 w 171"/>
                <a:gd name="T15" fmla="*/ 28 h 340"/>
                <a:gd name="T16" fmla="*/ 43 w 171"/>
                <a:gd name="T17" fmla="*/ 28 h 340"/>
                <a:gd name="T18" fmla="*/ 46 w 171"/>
                <a:gd name="T19" fmla="*/ 23 h 340"/>
                <a:gd name="T20" fmla="*/ 46 w 171"/>
                <a:gd name="T21" fmla="*/ 13 h 340"/>
                <a:gd name="T22" fmla="*/ 55 w 171"/>
                <a:gd name="T23" fmla="*/ 13 h 340"/>
                <a:gd name="T24" fmla="*/ 62 w 171"/>
                <a:gd name="T25" fmla="*/ 13 h 340"/>
                <a:gd name="T26" fmla="*/ 96 w 171"/>
                <a:gd name="T27" fmla="*/ 0 h 340"/>
                <a:gd name="T28" fmla="*/ 103 w 171"/>
                <a:gd name="T29" fmla="*/ 5 h 340"/>
                <a:gd name="T30" fmla="*/ 114 w 171"/>
                <a:gd name="T31" fmla="*/ 15 h 340"/>
                <a:gd name="T32" fmla="*/ 130 w 171"/>
                <a:gd name="T33" fmla="*/ 27 h 340"/>
                <a:gd name="T34" fmla="*/ 123 w 171"/>
                <a:gd name="T35" fmla="*/ 34 h 340"/>
                <a:gd name="T36" fmla="*/ 118 w 171"/>
                <a:gd name="T37" fmla="*/ 35 h 340"/>
                <a:gd name="T38" fmla="*/ 116 w 171"/>
                <a:gd name="T39" fmla="*/ 44 h 340"/>
                <a:gd name="T40" fmla="*/ 109 w 171"/>
                <a:gd name="T41" fmla="*/ 61 h 340"/>
                <a:gd name="T42" fmla="*/ 109 w 171"/>
                <a:gd name="T43" fmla="*/ 68 h 340"/>
                <a:gd name="T44" fmla="*/ 123 w 171"/>
                <a:gd name="T45" fmla="*/ 81 h 340"/>
                <a:gd name="T46" fmla="*/ 164 w 171"/>
                <a:gd name="T47" fmla="*/ 122 h 340"/>
                <a:gd name="T48" fmla="*/ 171 w 171"/>
                <a:gd name="T49" fmla="*/ 156 h 340"/>
                <a:gd name="T50" fmla="*/ 171 w 171"/>
                <a:gd name="T51" fmla="*/ 177 h 340"/>
                <a:gd name="T52" fmla="*/ 143 w 171"/>
                <a:gd name="T53" fmla="*/ 190 h 340"/>
                <a:gd name="T54" fmla="*/ 116 w 171"/>
                <a:gd name="T55" fmla="*/ 224 h 340"/>
                <a:gd name="T56" fmla="*/ 109 w 171"/>
                <a:gd name="T57" fmla="*/ 217 h 340"/>
                <a:gd name="T58" fmla="*/ 113 w 171"/>
                <a:gd name="T59" fmla="*/ 202 h 340"/>
                <a:gd name="T60" fmla="*/ 104 w 171"/>
                <a:gd name="T61" fmla="*/ 194 h 340"/>
                <a:gd name="T62" fmla="*/ 96 w 171"/>
                <a:gd name="T63" fmla="*/ 197 h 340"/>
                <a:gd name="T64" fmla="*/ 96 w 171"/>
                <a:gd name="T65" fmla="*/ 190 h 340"/>
                <a:gd name="T66" fmla="*/ 87 w 171"/>
                <a:gd name="T67" fmla="*/ 182 h 340"/>
                <a:gd name="T68" fmla="*/ 82 w 171"/>
                <a:gd name="T69" fmla="*/ 175 h 340"/>
                <a:gd name="T70" fmla="*/ 63 w 171"/>
                <a:gd name="T71" fmla="*/ 161 h 340"/>
                <a:gd name="T72" fmla="*/ 41 w 171"/>
                <a:gd name="T73" fmla="*/ 149 h 340"/>
                <a:gd name="T74" fmla="*/ 41 w 171"/>
                <a:gd name="T75" fmla="*/ 170 h 340"/>
                <a:gd name="T76" fmla="*/ 41 w 171"/>
                <a:gd name="T77" fmla="*/ 197 h 340"/>
                <a:gd name="T78" fmla="*/ 43 w 171"/>
                <a:gd name="T79" fmla="*/ 211 h 340"/>
                <a:gd name="T80" fmla="*/ 53 w 171"/>
                <a:gd name="T81" fmla="*/ 224 h 340"/>
                <a:gd name="T82" fmla="*/ 58 w 171"/>
                <a:gd name="T83" fmla="*/ 243 h 340"/>
                <a:gd name="T84" fmla="*/ 69 w 171"/>
                <a:gd name="T85" fmla="*/ 251 h 340"/>
                <a:gd name="T86" fmla="*/ 103 w 171"/>
                <a:gd name="T87" fmla="*/ 286 h 340"/>
                <a:gd name="T88" fmla="*/ 103 w 171"/>
                <a:gd name="T89" fmla="*/ 306 h 340"/>
                <a:gd name="T90" fmla="*/ 109 w 171"/>
                <a:gd name="T91" fmla="*/ 333 h 340"/>
                <a:gd name="T92" fmla="*/ 109 w 171"/>
                <a:gd name="T93" fmla="*/ 340 h 340"/>
                <a:gd name="T94" fmla="*/ 97 w 171"/>
                <a:gd name="T95" fmla="*/ 330 h 340"/>
                <a:gd name="T96" fmla="*/ 69 w 171"/>
                <a:gd name="T97" fmla="*/ 299 h 340"/>
                <a:gd name="T98" fmla="*/ 46 w 171"/>
                <a:gd name="T99" fmla="*/ 245 h 340"/>
                <a:gd name="T100" fmla="*/ 31 w 171"/>
                <a:gd name="T101" fmla="*/ 233 h 340"/>
                <a:gd name="T102" fmla="*/ 26 w 171"/>
                <a:gd name="T103" fmla="*/ 212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340"/>
                <a:gd name="T158" fmla="*/ 171 w 171"/>
                <a:gd name="T159" fmla="*/ 340 h 3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340">
                  <a:moveTo>
                    <a:pt x="28" y="183"/>
                  </a:moveTo>
                  <a:lnTo>
                    <a:pt x="33" y="183"/>
                  </a:lnTo>
                  <a:lnTo>
                    <a:pt x="36" y="178"/>
                  </a:lnTo>
                  <a:lnTo>
                    <a:pt x="34" y="170"/>
                  </a:lnTo>
                  <a:lnTo>
                    <a:pt x="33" y="153"/>
                  </a:lnTo>
                  <a:lnTo>
                    <a:pt x="28" y="136"/>
                  </a:lnTo>
                  <a:lnTo>
                    <a:pt x="14" y="129"/>
                  </a:lnTo>
                  <a:lnTo>
                    <a:pt x="17" y="120"/>
                  </a:lnTo>
                  <a:lnTo>
                    <a:pt x="21" y="108"/>
                  </a:lnTo>
                  <a:lnTo>
                    <a:pt x="11" y="91"/>
                  </a:lnTo>
                  <a:lnTo>
                    <a:pt x="0" y="74"/>
                  </a:lnTo>
                  <a:lnTo>
                    <a:pt x="7" y="56"/>
                  </a:lnTo>
                  <a:lnTo>
                    <a:pt x="21" y="46"/>
                  </a:lnTo>
                  <a:lnTo>
                    <a:pt x="34" y="34"/>
                  </a:lnTo>
                  <a:lnTo>
                    <a:pt x="36" y="32"/>
                  </a:lnTo>
                  <a:lnTo>
                    <a:pt x="36" y="28"/>
                  </a:lnTo>
                  <a:lnTo>
                    <a:pt x="41" y="27"/>
                  </a:lnTo>
                  <a:lnTo>
                    <a:pt x="43" y="28"/>
                  </a:lnTo>
                  <a:lnTo>
                    <a:pt x="48" y="27"/>
                  </a:lnTo>
                  <a:lnTo>
                    <a:pt x="46" y="23"/>
                  </a:lnTo>
                  <a:lnTo>
                    <a:pt x="41" y="20"/>
                  </a:lnTo>
                  <a:lnTo>
                    <a:pt x="46" y="13"/>
                  </a:lnTo>
                  <a:lnTo>
                    <a:pt x="52" y="11"/>
                  </a:lnTo>
                  <a:lnTo>
                    <a:pt x="55" y="13"/>
                  </a:lnTo>
                  <a:lnTo>
                    <a:pt x="58" y="11"/>
                  </a:lnTo>
                  <a:lnTo>
                    <a:pt x="62" y="13"/>
                  </a:lnTo>
                  <a:lnTo>
                    <a:pt x="79" y="5"/>
                  </a:lnTo>
                  <a:lnTo>
                    <a:pt x="96" y="0"/>
                  </a:lnTo>
                  <a:lnTo>
                    <a:pt x="99" y="1"/>
                  </a:lnTo>
                  <a:lnTo>
                    <a:pt x="103" y="5"/>
                  </a:lnTo>
                  <a:lnTo>
                    <a:pt x="109" y="6"/>
                  </a:lnTo>
                  <a:lnTo>
                    <a:pt x="114" y="15"/>
                  </a:lnTo>
                  <a:lnTo>
                    <a:pt x="121" y="22"/>
                  </a:lnTo>
                  <a:lnTo>
                    <a:pt x="130" y="27"/>
                  </a:lnTo>
                  <a:lnTo>
                    <a:pt x="128" y="34"/>
                  </a:lnTo>
                  <a:lnTo>
                    <a:pt x="123" y="34"/>
                  </a:lnTo>
                  <a:lnTo>
                    <a:pt x="116" y="34"/>
                  </a:lnTo>
                  <a:lnTo>
                    <a:pt x="118" y="35"/>
                  </a:lnTo>
                  <a:lnTo>
                    <a:pt x="116" y="40"/>
                  </a:lnTo>
                  <a:lnTo>
                    <a:pt x="116" y="44"/>
                  </a:lnTo>
                  <a:lnTo>
                    <a:pt x="113" y="51"/>
                  </a:lnTo>
                  <a:lnTo>
                    <a:pt x="109" y="61"/>
                  </a:lnTo>
                  <a:lnTo>
                    <a:pt x="109" y="64"/>
                  </a:lnTo>
                  <a:lnTo>
                    <a:pt x="109" y="68"/>
                  </a:lnTo>
                  <a:lnTo>
                    <a:pt x="116" y="74"/>
                  </a:lnTo>
                  <a:lnTo>
                    <a:pt x="123" y="81"/>
                  </a:lnTo>
                  <a:lnTo>
                    <a:pt x="142" y="102"/>
                  </a:lnTo>
                  <a:lnTo>
                    <a:pt x="164" y="122"/>
                  </a:lnTo>
                  <a:lnTo>
                    <a:pt x="167" y="139"/>
                  </a:lnTo>
                  <a:lnTo>
                    <a:pt x="171" y="156"/>
                  </a:lnTo>
                  <a:lnTo>
                    <a:pt x="171" y="168"/>
                  </a:lnTo>
                  <a:lnTo>
                    <a:pt x="171" y="177"/>
                  </a:lnTo>
                  <a:lnTo>
                    <a:pt x="157" y="187"/>
                  </a:lnTo>
                  <a:lnTo>
                    <a:pt x="143" y="190"/>
                  </a:lnTo>
                  <a:lnTo>
                    <a:pt x="132" y="209"/>
                  </a:lnTo>
                  <a:lnTo>
                    <a:pt x="116" y="224"/>
                  </a:lnTo>
                  <a:lnTo>
                    <a:pt x="113" y="221"/>
                  </a:lnTo>
                  <a:lnTo>
                    <a:pt x="109" y="217"/>
                  </a:lnTo>
                  <a:lnTo>
                    <a:pt x="113" y="207"/>
                  </a:lnTo>
                  <a:lnTo>
                    <a:pt x="113" y="202"/>
                  </a:lnTo>
                  <a:lnTo>
                    <a:pt x="109" y="197"/>
                  </a:lnTo>
                  <a:lnTo>
                    <a:pt x="104" y="194"/>
                  </a:lnTo>
                  <a:lnTo>
                    <a:pt x="101" y="194"/>
                  </a:lnTo>
                  <a:lnTo>
                    <a:pt x="96" y="197"/>
                  </a:lnTo>
                  <a:lnTo>
                    <a:pt x="96" y="192"/>
                  </a:lnTo>
                  <a:lnTo>
                    <a:pt x="96" y="190"/>
                  </a:lnTo>
                  <a:lnTo>
                    <a:pt x="91" y="187"/>
                  </a:lnTo>
                  <a:lnTo>
                    <a:pt x="87" y="182"/>
                  </a:lnTo>
                  <a:lnTo>
                    <a:pt x="82" y="177"/>
                  </a:lnTo>
                  <a:lnTo>
                    <a:pt x="82" y="175"/>
                  </a:lnTo>
                  <a:lnTo>
                    <a:pt x="82" y="170"/>
                  </a:lnTo>
                  <a:lnTo>
                    <a:pt x="63" y="161"/>
                  </a:lnTo>
                  <a:lnTo>
                    <a:pt x="48" y="149"/>
                  </a:lnTo>
                  <a:lnTo>
                    <a:pt x="41" y="149"/>
                  </a:lnTo>
                  <a:lnTo>
                    <a:pt x="43" y="160"/>
                  </a:lnTo>
                  <a:lnTo>
                    <a:pt x="41" y="170"/>
                  </a:lnTo>
                  <a:lnTo>
                    <a:pt x="41" y="182"/>
                  </a:lnTo>
                  <a:lnTo>
                    <a:pt x="41" y="197"/>
                  </a:lnTo>
                  <a:lnTo>
                    <a:pt x="40" y="204"/>
                  </a:lnTo>
                  <a:lnTo>
                    <a:pt x="43" y="211"/>
                  </a:lnTo>
                  <a:lnTo>
                    <a:pt x="48" y="211"/>
                  </a:lnTo>
                  <a:lnTo>
                    <a:pt x="53" y="224"/>
                  </a:lnTo>
                  <a:lnTo>
                    <a:pt x="55" y="238"/>
                  </a:lnTo>
                  <a:lnTo>
                    <a:pt x="58" y="243"/>
                  </a:lnTo>
                  <a:lnTo>
                    <a:pt x="63" y="246"/>
                  </a:lnTo>
                  <a:lnTo>
                    <a:pt x="69" y="251"/>
                  </a:lnTo>
                  <a:lnTo>
                    <a:pt x="89" y="265"/>
                  </a:lnTo>
                  <a:lnTo>
                    <a:pt x="103" y="286"/>
                  </a:lnTo>
                  <a:lnTo>
                    <a:pt x="101" y="297"/>
                  </a:lnTo>
                  <a:lnTo>
                    <a:pt x="103" y="306"/>
                  </a:lnTo>
                  <a:lnTo>
                    <a:pt x="106" y="316"/>
                  </a:lnTo>
                  <a:lnTo>
                    <a:pt x="109" y="333"/>
                  </a:lnTo>
                  <a:lnTo>
                    <a:pt x="111" y="337"/>
                  </a:lnTo>
                  <a:lnTo>
                    <a:pt x="109" y="340"/>
                  </a:lnTo>
                  <a:lnTo>
                    <a:pt x="104" y="337"/>
                  </a:lnTo>
                  <a:lnTo>
                    <a:pt x="97" y="330"/>
                  </a:lnTo>
                  <a:lnTo>
                    <a:pt x="96" y="326"/>
                  </a:lnTo>
                  <a:lnTo>
                    <a:pt x="69" y="299"/>
                  </a:lnTo>
                  <a:lnTo>
                    <a:pt x="55" y="265"/>
                  </a:lnTo>
                  <a:lnTo>
                    <a:pt x="46" y="245"/>
                  </a:lnTo>
                  <a:lnTo>
                    <a:pt x="34" y="231"/>
                  </a:lnTo>
                  <a:lnTo>
                    <a:pt x="31" y="233"/>
                  </a:lnTo>
                  <a:lnTo>
                    <a:pt x="28" y="238"/>
                  </a:lnTo>
                  <a:lnTo>
                    <a:pt x="26" y="212"/>
                  </a:lnTo>
                  <a:lnTo>
                    <a:pt x="28" y="18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4" name="Freeform 372"/>
            <p:cNvSpPr>
              <a:spLocks/>
            </p:cNvSpPr>
            <p:nvPr/>
          </p:nvSpPr>
          <p:spPr bwMode="auto">
            <a:xfrm>
              <a:off x="4329" y="1813"/>
              <a:ext cx="137" cy="170"/>
            </a:xfrm>
            <a:custGeom>
              <a:avLst/>
              <a:gdLst>
                <a:gd name="T0" fmla="*/ 13 w 138"/>
                <a:gd name="T1" fmla="*/ 139 h 170"/>
                <a:gd name="T2" fmla="*/ 13 w 138"/>
                <a:gd name="T3" fmla="*/ 132 h 170"/>
                <a:gd name="T4" fmla="*/ 13 w 138"/>
                <a:gd name="T5" fmla="*/ 126 h 170"/>
                <a:gd name="T6" fmla="*/ 3 w 138"/>
                <a:gd name="T7" fmla="*/ 119 h 170"/>
                <a:gd name="T8" fmla="*/ 1 w 138"/>
                <a:gd name="T9" fmla="*/ 110 h 170"/>
                <a:gd name="T10" fmla="*/ 0 w 138"/>
                <a:gd name="T11" fmla="*/ 104 h 170"/>
                <a:gd name="T12" fmla="*/ 1 w 138"/>
                <a:gd name="T13" fmla="*/ 88 h 170"/>
                <a:gd name="T14" fmla="*/ 8 w 138"/>
                <a:gd name="T15" fmla="*/ 75 h 170"/>
                <a:gd name="T16" fmla="*/ 20 w 138"/>
                <a:gd name="T17" fmla="*/ 83 h 170"/>
                <a:gd name="T18" fmla="*/ 29 w 138"/>
                <a:gd name="T19" fmla="*/ 80 h 170"/>
                <a:gd name="T20" fmla="*/ 30 w 138"/>
                <a:gd name="T21" fmla="*/ 71 h 170"/>
                <a:gd name="T22" fmla="*/ 35 w 138"/>
                <a:gd name="T23" fmla="*/ 61 h 170"/>
                <a:gd name="T24" fmla="*/ 53 w 138"/>
                <a:gd name="T25" fmla="*/ 59 h 170"/>
                <a:gd name="T26" fmla="*/ 66 w 138"/>
                <a:gd name="T27" fmla="*/ 41 h 170"/>
                <a:gd name="T28" fmla="*/ 83 w 138"/>
                <a:gd name="T29" fmla="*/ 34 h 170"/>
                <a:gd name="T30" fmla="*/ 92 w 138"/>
                <a:gd name="T31" fmla="*/ 15 h 170"/>
                <a:gd name="T32" fmla="*/ 109 w 138"/>
                <a:gd name="T33" fmla="*/ 5 h 170"/>
                <a:gd name="T34" fmla="*/ 117 w 138"/>
                <a:gd name="T35" fmla="*/ 20 h 170"/>
                <a:gd name="T36" fmla="*/ 129 w 138"/>
                <a:gd name="T37" fmla="*/ 23 h 170"/>
                <a:gd name="T38" fmla="*/ 136 w 138"/>
                <a:gd name="T39" fmla="*/ 27 h 170"/>
                <a:gd name="T40" fmla="*/ 131 w 138"/>
                <a:gd name="T41" fmla="*/ 32 h 170"/>
                <a:gd name="T42" fmla="*/ 117 w 138"/>
                <a:gd name="T43" fmla="*/ 34 h 170"/>
                <a:gd name="T44" fmla="*/ 124 w 138"/>
                <a:gd name="T45" fmla="*/ 41 h 170"/>
                <a:gd name="T46" fmla="*/ 117 w 138"/>
                <a:gd name="T47" fmla="*/ 41 h 170"/>
                <a:gd name="T48" fmla="*/ 110 w 138"/>
                <a:gd name="T49" fmla="*/ 54 h 170"/>
                <a:gd name="T50" fmla="*/ 124 w 138"/>
                <a:gd name="T51" fmla="*/ 75 h 170"/>
                <a:gd name="T52" fmla="*/ 117 w 138"/>
                <a:gd name="T53" fmla="*/ 75 h 170"/>
                <a:gd name="T54" fmla="*/ 126 w 138"/>
                <a:gd name="T55" fmla="*/ 86 h 170"/>
                <a:gd name="T56" fmla="*/ 131 w 138"/>
                <a:gd name="T57" fmla="*/ 95 h 170"/>
                <a:gd name="T58" fmla="*/ 124 w 138"/>
                <a:gd name="T59" fmla="*/ 95 h 170"/>
                <a:gd name="T60" fmla="*/ 110 w 138"/>
                <a:gd name="T61" fmla="*/ 122 h 170"/>
                <a:gd name="T62" fmla="*/ 104 w 138"/>
                <a:gd name="T63" fmla="*/ 129 h 170"/>
                <a:gd name="T64" fmla="*/ 98 w 138"/>
                <a:gd name="T65" fmla="*/ 143 h 170"/>
                <a:gd name="T66" fmla="*/ 97 w 138"/>
                <a:gd name="T67" fmla="*/ 151 h 170"/>
                <a:gd name="T68" fmla="*/ 97 w 138"/>
                <a:gd name="T69" fmla="*/ 158 h 170"/>
                <a:gd name="T70" fmla="*/ 98 w 138"/>
                <a:gd name="T71" fmla="*/ 161 h 170"/>
                <a:gd name="T72" fmla="*/ 88 w 138"/>
                <a:gd name="T73" fmla="*/ 165 h 170"/>
                <a:gd name="T74" fmla="*/ 76 w 138"/>
                <a:gd name="T75" fmla="*/ 170 h 170"/>
                <a:gd name="T76" fmla="*/ 70 w 138"/>
                <a:gd name="T77" fmla="*/ 163 h 170"/>
                <a:gd name="T78" fmla="*/ 56 w 138"/>
                <a:gd name="T79" fmla="*/ 156 h 170"/>
                <a:gd name="T80" fmla="*/ 35 w 138"/>
                <a:gd name="T81" fmla="*/ 163 h 170"/>
                <a:gd name="T82" fmla="*/ 35 w 138"/>
                <a:gd name="T83" fmla="*/ 156 h 170"/>
                <a:gd name="T84" fmla="*/ 32 w 138"/>
                <a:gd name="T85" fmla="*/ 155 h 170"/>
                <a:gd name="T86" fmla="*/ 18 w 138"/>
                <a:gd name="T87" fmla="*/ 151 h 1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8"/>
                <a:gd name="T133" fmla="*/ 0 h 170"/>
                <a:gd name="T134" fmla="*/ 138 w 138"/>
                <a:gd name="T135" fmla="*/ 170 h 1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8" h="170">
                  <a:moveTo>
                    <a:pt x="15" y="143"/>
                  </a:moveTo>
                  <a:lnTo>
                    <a:pt x="13" y="139"/>
                  </a:lnTo>
                  <a:lnTo>
                    <a:pt x="15" y="136"/>
                  </a:lnTo>
                  <a:lnTo>
                    <a:pt x="13" y="132"/>
                  </a:lnTo>
                  <a:lnTo>
                    <a:pt x="15" y="129"/>
                  </a:lnTo>
                  <a:lnTo>
                    <a:pt x="13" y="126"/>
                  </a:lnTo>
                  <a:lnTo>
                    <a:pt x="8" y="122"/>
                  </a:lnTo>
                  <a:lnTo>
                    <a:pt x="3" y="119"/>
                  </a:lnTo>
                  <a:lnTo>
                    <a:pt x="1" y="115"/>
                  </a:lnTo>
                  <a:lnTo>
                    <a:pt x="1" y="110"/>
                  </a:lnTo>
                  <a:lnTo>
                    <a:pt x="1" y="109"/>
                  </a:lnTo>
                  <a:lnTo>
                    <a:pt x="0" y="104"/>
                  </a:lnTo>
                  <a:lnTo>
                    <a:pt x="1" y="95"/>
                  </a:lnTo>
                  <a:lnTo>
                    <a:pt x="1" y="88"/>
                  </a:lnTo>
                  <a:lnTo>
                    <a:pt x="5" y="80"/>
                  </a:lnTo>
                  <a:lnTo>
                    <a:pt x="8" y="75"/>
                  </a:lnTo>
                  <a:lnTo>
                    <a:pt x="13" y="81"/>
                  </a:lnTo>
                  <a:lnTo>
                    <a:pt x="20" y="83"/>
                  </a:lnTo>
                  <a:lnTo>
                    <a:pt x="29" y="81"/>
                  </a:lnTo>
                  <a:lnTo>
                    <a:pt x="29" y="80"/>
                  </a:lnTo>
                  <a:lnTo>
                    <a:pt x="29" y="75"/>
                  </a:lnTo>
                  <a:lnTo>
                    <a:pt x="30" y="71"/>
                  </a:lnTo>
                  <a:lnTo>
                    <a:pt x="34" y="66"/>
                  </a:lnTo>
                  <a:lnTo>
                    <a:pt x="35" y="61"/>
                  </a:lnTo>
                  <a:lnTo>
                    <a:pt x="44" y="61"/>
                  </a:lnTo>
                  <a:lnTo>
                    <a:pt x="53" y="59"/>
                  </a:lnTo>
                  <a:lnTo>
                    <a:pt x="56" y="54"/>
                  </a:lnTo>
                  <a:lnTo>
                    <a:pt x="66" y="41"/>
                  </a:lnTo>
                  <a:lnTo>
                    <a:pt x="83" y="34"/>
                  </a:lnTo>
                  <a:lnTo>
                    <a:pt x="92" y="15"/>
                  </a:lnTo>
                  <a:lnTo>
                    <a:pt x="104" y="0"/>
                  </a:lnTo>
                  <a:lnTo>
                    <a:pt x="109" y="5"/>
                  </a:lnTo>
                  <a:lnTo>
                    <a:pt x="114" y="12"/>
                  </a:lnTo>
                  <a:lnTo>
                    <a:pt x="117" y="20"/>
                  </a:lnTo>
                  <a:lnTo>
                    <a:pt x="122" y="20"/>
                  </a:lnTo>
                  <a:lnTo>
                    <a:pt x="129" y="23"/>
                  </a:lnTo>
                  <a:lnTo>
                    <a:pt x="138" y="27"/>
                  </a:lnTo>
                  <a:lnTo>
                    <a:pt x="136" y="27"/>
                  </a:lnTo>
                  <a:lnTo>
                    <a:pt x="138" y="27"/>
                  </a:lnTo>
                  <a:lnTo>
                    <a:pt x="131" y="32"/>
                  </a:lnTo>
                  <a:lnTo>
                    <a:pt x="124" y="32"/>
                  </a:lnTo>
                  <a:lnTo>
                    <a:pt x="117" y="34"/>
                  </a:lnTo>
                  <a:lnTo>
                    <a:pt x="122" y="37"/>
                  </a:lnTo>
                  <a:lnTo>
                    <a:pt x="124" y="41"/>
                  </a:lnTo>
                  <a:lnTo>
                    <a:pt x="122" y="41"/>
                  </a:lnTo>
                  <a:lnTo>
                    <a:pt x="117" y="41"/>
                  </a:lnTo>
                  <a:lnTo>
                    <a:pt x="114" y="47"/>
                  </a:lnTo>
                  <a:lnTo>
                    <a:pt x="110" y="54"/>
                  </a:lnTo>
                  <a:lnTo>
                    <a:pt x="115" y="66"/>
                  </a:lnTo>
                  <a:lnTo>
                    <a:pt x="124" y="75"/>
                  </a:lnTo>
                  <a:lnTo>
                    <a:pt x="121" y="75"/>
                  </a:lnTo>
                  <a:lnTo>
                    <a:pt x="117" y="75"/>
                  </a:lnTo>
                  <a:lnTo>
                    <a:pt x="121" y="83"/>
                  </a:lnTo>
                  <a:lnTo>
                    <a:pt x="126" y="86"/>
                  </a:lnTo>
                  <a:lnTo>
                    <a:pt x="131" y="88"/>
                  </a:lnTo>
                  <a:lnTo>
                    <a:pt x="131" y="95"/>
                  </a:lnTo>
                  <a:lnTo>
                    <a:pt x="126" y="95"/>
                  </a:lnTo>
                  <a:lnTo>
                    <a:pt x="124" y="95"/>
                  </a:lnTo>
                  <a:lnTo>
                    <a:pt x="114" y="107"/>
                  </a:lnTo>
                  <a:lnTo>
                    <a:pt x="110" y="122"/>
                  </a:lnTo>
                  <a:lnTo>
                    <a:pt x="104" y="126"/>
                  </a:lnTo>
                  <a:lnTo>
                    <a:pt x="104" y="129"/>
                  </a:lnTo>
                  <a:lnTo>
                    <a:pt x="100" y="136"/>
                  </a:lnTo>
                  <a:lnTo>
                    <a:pt x="98" y="143"/>
                  </a:lnTo>
                  <a:lnTo>
                    <a:pt x="97" y="149"/>
                  </a:lnTo>
                  <a:lnTo>
                    <a:pt x="97" y="151"/>
                  </a:lnTo>
                  <a:lnTo>
                    <a:pt x="97" y="156"/>
                  </a:lnTo>
                  <a:lnTo>
                    <a:pt x="97" y="158"/>
                  </a:lnTo>
                  <a:lnTo>
                    <a:pt x="97" y="163"/>
                  </a:lnTo>
                  <a:lnTo>
                    <a:pt x="98" y="161"/>
                  </a:lnTo>
                  <a:lnTo>
                    <a:pt x="97" y="163"/>
                  </a:lnTo>
                  <a:lnTo>
                    <a:pt x="88" y="165"/>
                  </a:lnTo>
                  <a:lnTo>
                    <a:pt x="83" y="168"/>
                  </a:lnTo>
                  <a:lnTo>
                    <a:pt x="76" y="170"/>
                  </a:lnTo>
                  <a:lnTo>
                    <a:pt x="71" y="166"/>
                  </a:lnTo>
                  <a:lnTo>
                    <a:pt x="70" y="163"/>
                  </a:lnTo>
                  <a:lnTo>
                    <a:pt x="63" y="158"/>
                  </a:lnTo>
                  <a:lnTo>
                    <a:pt x="56" y="156"/>
                  </a:lnTo>
                  <a:lnTo>
                    <a:pt x="46" y="158"/>
                  </a:lnTo>
                  <a:lnTo>
                    <a:pt x="35" y="163"/>
                  </a:lnTo>
                  <a:lnTo>
                    <a:pt x="37" y="160"/>
                  </a:lnTo>
                  <a:lnTo>
                    <a:pt x="35" y="156"/>
                  </a:lnTo>
                  <a:lnTo>
                    <a:pt x="35" y="155"/>
                  </a:lnTo>
                  <a:lnTo>
                    <a:pt x="32" y="155"/>
                  </a:lnTo>
                  <a:lnTo>
                    <a:pt x="29" y="156"/>
                  </a:lnTo>
                  <a:lnTo>
                    <a:pt x="18" y="151"/>
                  </a:lnTo>
                  <a:lnTo>
                    <a:pt x="15" y="14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5" name="Freeform 373"/>
            <p:cNvSpPr>
              <a:spLocks/>
            </p:cNvSpPr>
            <p:nvPr/>
          </p:nvSpPr>
          <p:spPr bwMode="auto">
            <a:xfrm>
              <a:off x="4460" y="1894"/>
              <a:ext cx="82" cy="116"/>
            </a:xfrm>
            <a:custGeom>
              <a:avLst/>
              <a:gdLst>
                <a:gd name="T0" fmla="*/ 13 w 82"/>
                <a:gd name="T1" fmla="*/ 28 h 116"/>
                <a:gd name="T2" fmla="*/ 22 w 82"/>
                <a:gd name="T3" fmla="*/ 11 h 116"/>
                <a:gd name="T4" fmla="*/ 32 w 82"/>
                <a:gd name="T5" fmla="*/ 7 h 116"/>
                <a:gd name="T6" fmla="*/ 51 w 82"/>
                <a:gd name="T7" fmla="*/ 12 h 116"/>
                <a:gd name="T8" fmla="*/ 75 w 82"/>
                <a:gd name="T9" fmla="*/ 11 h 116"/>
                <a:gd name="T10" fmla="*/ 82 w 82"/>
                <a:gd name="T11" fmla="*/ 0 h 116"/>
                <a:gd name="T12" fmla="*/ 78 w 82"/>
                <a:gd name="T13" fmla="*/ 12 h 116"/>
                <a:gd name="T14" fmla="*/ 61 w 82"/>
                <a:gd name="T15" fmla="*/ 21 h 116"/>
                <a:gd name="T16" fmla="*/ 54 w 82"/>
                <a:gd name="T17" fmla="*/ 21 h 116"/>
                <a:gd name="T18" fmla="*/ 19 w 82"/>
                <a:gd name="T19" fmla="*/ 24 h 116"/>
                <a:gd name="T20" fmla="*/ 20 w 82"/>
                <a:gd name="T21" fmla="*/ 36 h 116"/>
                <a:gd name="T22" fmla="*/ 27 w 82"/>
                <a:gd name="T23" fmla="*/ 48 h 116"/>
                <a:gd name="T24" fmla="*/ 34 w 82"/>
                <a:gd name="T25" fmla="*/ 41 h 116"/>
                <a:gd name="T26" fmla="*/ 49 w 82"/>
                <a:gd name="T27" fmla="*/ 38 h 116"/>
                <a:gd name="T28" fmla="*/ 61 w 82"/>
                <a:gd name="T29" fmla="*/ 34 h 116"/>
                <a:gd name="T30" fmla="*/ 54 w 82"/>
                <a:gd name="T31" fmla="*/ 41 h 116"/>
                <a:gd name="T32" fmla="*/ 39 w 82"/>
                <a:gd name="T33" fmla="*/ 51 h 116"/>
                <a:gd name="T34" fmla="*/ 36 w 82"/>
                <a:gd name="T35" fmla="*/ 55 h 116"/>
                <a:gd name="T36" fmla="*/ 42 w 82"/>
                <a:gd name="T37" fmla="*/ 65 h 116"/>
                <a:gd name="T38" fmla="*/ 47 w 82"/>
                <a:gd name="T39" fmla="*/ 82 h 116"/>
                <a:gd name="T40" fmla="*/ 51 w 82"/>
                <a:gd name="T41" fmla="*/ 89 h 116"/>
                <a:gd name="T42" fmla="*/ 47 w 82"/>
                <a:gd name="T43" fmla="*/ 94 h 116"/>
                <a:gd name="T44" fmla="*/ 34 w 82"/>
                <a:gd name="T45" fmla="*/ 103 h 116"/>
                <a:gd name="T46" fmla="*/ 27 w 82"/>
                <a:gd name="T47" fmla="*/ 74 h 116"/>
                <a:gd name="T48" fmla="*/ 29 w 82"/>
                <a:gd name="T49" fmla="*/ 68 h 116"/>
                <a:gd name="T50" fmla="*/ 24 w 82"/>
                <a:gd name="T51" fmla="*/ 68 h 116"/>
                <a:gd name="T52" fmla="*/ 20 w 82"/>
                <a:gd name="T53" fmla="*/ 89 h 116"/>
                <a:gd name="T54" fmla="*/ 15 w 82"/>
                <a:gd name="T55" fmla="*/ 111 h 116"/>
                <a:gd name="T56" fmla="*/ 5 w 82"/>
                <a:gd name="T57" fmla="*/ 113 h 116"/>
                <a:gd name="T58" fmla="*/ 7 w 82"/>
                <a:gd name="T59" fmla="*/ 101 h 116"/>
                <a:gd name="T60" fmla="*/ 7 w 82"/>
                <a:gd name="T61" fmla="*/ 89 h 116"/>
                <a:gd name="T62" fmla="*/ 7 w 82"/>
                <a:gd name="T63" fmla="*/ 82 h 116"/>
                <a:gd name="T64" fmla="*/ 0 w 82"/>
                <a:gd name="T65" fmla="*/ 75 h 116"/>
                <a:gd name="T66" fmla="*/ 13 w 82"/>
                <a:gd name="T67" fmla="*/ 4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16"/>
                <a:gd name="T104" fmla="*/ 82 w 82"/>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16">
                  <a:moveTo>
                    <a:pt x="13" y="41"/>
                  </a:moveTo>
                  <a:lnTo>
                    <a:pt x="13" y="28"/>
                  </a:lnTo>
                  <a:lnTo>
                    <a:pt x="19" y="19"/>
                  </a:lnTo>
                  <a:lnTo>
                    <a:pt x="22" y="11"/>
                  </a:lnTo>
                  <a:lnTo>
                    <a:pt x="27" y="7"/>
                  </a:lnTo>
                  <a:lnTo>
                    <a:pt x="32" y="7"/>
                  </a:lnTo>
                  <a:lnTo>
                    <a:pt x="34" y="7"/>
                  </a:lnTo>
                  <a:lnTo>
                    <a:pt x="51" y="12"/>
                  </a:lnTo>
                  <a:lnTo>
                    <a:pt x="68" y="14"/>
                  </a:lnTo>
                  <a:lnTo>
                    <a:pt x="75" y="11"/>
                  </a:lnTo>
                  <a:lnTo>
                    <a:pt x="78" y="5"/>
                  </a:lnTo>
                  <a:lnTo>
                    <a:pt x="82" y="0"/>
                  </a:lnTo>
                  <a:lnTo>
                    <a:pt x="82" y="7"/>
                  </a:lnTo>
                  <a:lnTo>
                    <a:pt x="78" y="12"/>
                  </a:lnTo>
                  <a:lnTo>
                    <a:pt x="73" y="19"/>
                  </a:lnTo>
                  <a:lnTo>
                    <a:pt x="61" y="21"/>
                  </a:lnTo>
                  <a:lnTo>
                    <a:pt x="58" y="21"/>
                  </a:lnTo>
                  <a:lnTo>
                    <a:pt x="54" y="21"/>
                  </a:lnTo>
                  <a:lnTo>
                    <a:pt x="20" y="21"/>
                  </a:lnTo>
                  <a:lnTo>
                    <a:pt x="19" y="24"/>
                  </a:lnTo>
                  <a:lnTo>
                    <a:pt x="20" y="28"/>
                  </a:lnTo>
                  <a:lnTo>
                    <a:pt x="20" y="36"/>
                  </a:lnTo>
                  <a:lnTo>
                    <a:pt x="24" y="45"/>
                  </a:lnTo>
                  <a:lnTo>
                    <a:pt x="27" y="48"/>
                  </a:lnTo>
                  <a:lnTo>
                    <a:pt x="32" y="46"/>
                  </a:lnTo>
                  <a:lnTo>
                    <a:pt x="34" y="41"/>
                  </a:lnTo>
                  <a:lnTo>
                    <a:pt x="41" y="40"/>
                  </a:lnTo>
                  <a:lnTo>
                    <a:pt x="49" y="38"/>
                  </a:lnTo>
                  <a:lnTo>
                    <a:pt x="54" y="34"/>
                  </a:lnTo>
                  <a:lnTo>
                    <a:pt x="61" y="34"/>
                  </a:lnTo>
                  <a:lnTo>
                    <a:pt x="58" y="40"/>
                  </a:lnTo>
                  <a:lnTo>
                    <a:pt x="54" y="41"/>
                  </a:lnTo>
                  <a:lnTo>
                    <a:pt x="46" y="45"/>
                  </a:lnTo>
                  <a:lnTo>
                    <a:pt x="39" y="51"/>
                  </a:lnTo>
                  <a:lnTo>
                    <a:pt x="34" y="55"/>
                  </a:lnTo>
                  <a:lnTo>
                    <a:pt x="36" y="55"/>
                  </a:lnTo>
                  <a:lnTo>
                    <a:pt x="41" y="55"/>
                  </a:lnTo>
                  <a:lnTo>
                    <a:pt x="42" y="65"/>
                  </a:lnTo>
                  <a:lnTo>
                    <a:pt x="47" y="75"/>
                  </a:lnTo>
                  <a:lnTo>
                    <a:pt x="47" y="82"/>
                  </a:lnTo>
                  <a:lnTo>
                    <a:pt x="49" y="87"/>
                  </a:lnTo>
                  <a:lnTo>
                    <a:pt x="51" y="89"/>
                  </a:lnTo>
                  <a:lnTo>
                    <a:pt x="54" y="89"/>
                  </a:lnTo>
                  <a:lnTo>
                    <a:pt x="47" y="94"/>
                  </a:lnTo>
                  <a:lnTo>
                    <a:pt x="42" y="99"/>
                  </a:lnTo>
                  <a:lnTo>
                    <a:pt x="34" y="103"/>
                  </a:lnTo>
                  <a:lnTo>
                    <a:pt x="27" y="75"/>
                  </a:lnTo>
                  <a:lnTo>
                    <a:pt x="27" y="74"/>
                  </a:lnTo>
                  <a:lnTo>
                    <a:pt x="27" y="68"/>
                  </a:lnTo>
                  <a:lnTo>
                    <a:pt x="29" y="68"/>
                  </a:lnTo>
                  <a:lnTo>
                    <a:pt x="27" y="68"/>
                  </a:lnTo>
                  <a:lnTo>
                    <a:pt x="24" y="68"/>
                  </a:lnTo>
                  <a:lnTo>
                    <a:pt x="20" y="68"/>
                  </a:lnTo>
                  <a:lnTo>
                    <a:pt x="20" y="89"/>
                  </a:lnTo>
                  <a:lnTo>
                    <a:pt x="20" y="103"/>
                  </a:lnTo>
                  <a:lnTo>
                    <a:pt x="15" y="111"/>
                  </a:lnTo>
                  <a:lnTo>
                    <a:pt x="7" y="116"/>
                  </a:lnTo>
                  <a:lnTo>
                    <a:pt x="5" y="113"/>
                  </a:lnTo>
                  <a:lnTo>
                    <a:pt x="7" y="109"/>
                  </a:lnTo>
                  <a:lnTo>
                    <a:pt x="7" y="101"/>
                  </a:lnTo>
                  <a:lnTo>
                    <a:pt x="7" y="96"/>
                  </a:lnTo>
                  <a:lnTo>
                    <a:pt x="7" y="89"/>
                  </a:lnTo>
                  <a:lnTo>
                    <a:pt x="8" y="84"/>
                  </a:lnTo>
                  <a:lnTo>
                    <a:pt x="7" y="82"/>
                  </a:lnTo>
                  <a:lnTo>
                    <a:pt x="3" y="80"/>
                  </a:lnTo>
                  <a:lnTo>
                    <a:pt x="0" y="75"/>
                  </a:lnTo>
                  <a:lnTo>
                    <a:pt x="3" y="57"/>
                  </a:lnTo>
                  <a:lnTo>
                    <a:pt x="13"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6" name="Freeform 374"/>
            <p:cNvSpPr>
              <a:spLocks/>
            </p:cNvSpPr>
            <p:nvPr/>
          </p:nvSpPr>
          <p:spPr bwMode="auto">
            <a:xfrm>
              <a:off x="4513" y="2049"/>
              <a:ext cx="53" cy="31"/>
            </a:xfrm>
            <a:custGeom>
              <a:avLst/>
              <a:gdLst>
                <a:gd name="T0" fmla="*/ 49 w 51"/>
                <a:gd name="T1" fmla="*/ 2 h 31"/>
                <a:gd name="T2" fmla="*/ 39 w 51"/>
                <a:gd name="T3" fmla="*/ 9 h 31"/>
                <a:gd name="T4" fmla="*/ 29 w 51"/>
                <a:gd name="T5" fmla="*/ 16 h 31"/>
                <a:gd name="T6" fmla="*/ 15 w 51"/>
                <a:gd name="T7" fmla="*/ 22 h 31"/>
                <a:gd name="T8" fmla="*/ 1 w 51"/>
                <a:gd name="T9" fmla="*/ 29 h 31"/>
                <a:gd name="T10" fmla="*/ 0 w 51"/>
                <a:gd name="T11" fmla="*/ 31 h 31"/>
                <a:gd name="T12" fmla="*/ 1 w 51"/>
                <a:gd name="T13" fmla="*/ 29 h 31"/>
                <a:gd name="T14" fmla="*/ 1 w 51"/>
                <a:gd name="T15" fmla="*/ 21 h 31"/>
                <a:gd name="T16" fmla="*/ 6 w 51"/>
                <a:gd name="T17" fmla="*/ 16 h 31"/>
                <a:gd name="T18" fmla="*/ 13 w 51"/>
                <a:gd name="T19" fmla="*/ 12 h 31"/>
                <a:gd name="T20" fmla="*/ 22 w 51"/>
                <a:gd name="T21" fmla="*/ 9 h 31"/>
                <a:gd name="T22" fmla="*/ 23 w 51"/>
                <a:gd name="T23" fmla="*/ 7 h 31"/>
                <a:gd name="T24" fmla="*/ 29 w 51"/>
                <a:gd name="T25" fmla="*/ 2 h 31"/>
                <a:gd name="T26" fmla="*/ 35 w 51"/>
                <a:gd name="T27" fmla="*/ 0 h 31"/>
                <a:gd name="T28" fmla="*/ 42 w 51"/>
                <a:gd name="T29" fmla="*/ 2 h 31"/>
                <a:gd name="T30" fmla="*/ 49 w 51"/>
                <a:gd name="T31" fmla="*/ 2 h 31"/>
                <a:gd name="T32" fmla="*/ 51 w 51"/>
                <a:gd name="T33" fmla="*/ 2 h 31"/>
                <a:gd name="T34" fmla="*/ 49 w 51"/>
                <a:gd name="T35" fmla="*/ 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31"/>
                <a:gd name="T56" fmla="*/ 51 w 51"/>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31">
                  <a:moveTo>
                    <a:pt x="49" y="2"/>
                  </a:moveTo>
                  <a:lnTo>
                    <a:pt x="39" y="9"/>
                  </a:lnTo>
                  <a:lnTo>
                    <a:pt x="29" y="16"/>
                  </a:lnTo>
                  <a:lnTo>
                    <a:pt x="15" y="22"/>
                  </a:lnTo>
                  <a:lnTo>
                    <a:pt x="1" y="29"/>
                  </a:lnTo>
                  <a:lnTo>
                    <a:pt x="0" y="31"/>
                  </a:lnTo>
                  <a:lnTo>
                    <a:pt x="1" y="29"/>
                  </a:lnTo>
                  <a:lnTo>
                    <a:pt x="1" y="21"/>
                  </a:lnTo>
                  <a:lnTo>
                    <a:pt x="6" y="16"/>
                  </a:lnTo>
                  <a:lnTo>
                    <a:pt x="13" y="12"/>
                  </a:lnTo>
                  <a:lnTo>
                    <a:pt x="22" y="9"/>
                  </a:lnTo>
                  <a:lnTo>
                    <a:pt x="23" y="7"/>
                  </a:lnTo>
                  <a:lnTo>
                    <a:pt x="29" y="2"/>
                  </a:lnTo>
                  <a:lnTo>
                    <a:pt x="35" y="0"/>
                  </a:lnTo>
                  <a:lnTo>
                    <a:pt x="42" y="2"/>
                  </a:lnTo>
                  <a:lnTo>
                    <a:pt x="49" y="2"/>
                  </a:lnTo>
                  <a:lnTo>
                    <a:pt x="51" y="2"/>
                  </a:lnTo>
                  <a:lnTo>
                    <a:pt x="49" y="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7" name="Freeform 375"/>
            <p:cNvSpPr>
              <a:spLocks/>
            </p:cNvSpPr>
            <p:nvPr/>
          </p:nvSpPr>
          <p:spPr bwMode="auto">
            <a:xfrm>
              <a:off x="4467" y="2044"/>
              <a:ext cx="40" cy="10"/>
            </a:xfrm>
            <a:custGeom>
              <a:avLst/>
              <a:gdLst>
                <a:gd name="T0" fmla="*/ 34 w 40"/>
                <a:gd name="T1" fmla="*/ 7 h 10"/>
                <a:gd name="T2" fmla="*/ 23 w 40"/>
                <a:gd name="T3" fmla="*/ 9 h 10"/>
                <a:gd name="T4" fmla="*/ 13 w 40"/>
                <a:gd name="T5" fmla="*/ 7 h 10"/>
                <a:gd name="T6" fmla="*/ 10 w 40"/>
                <a:gd name="T7" fmla="*/ 9 h 10"/>
                <a:gd name="T8" fmla="*/ 3 w 40"/>
                <a:gd name="T9" fmla="*/ 10 h 10"/>
                <a:gd name="T10" fmla="*/ 0 w 40"/>
                <a:gd name="T11" fmla="*/ 7 h 10"/>
                <a:gd name="T12" fmla="*/ 3 w 40"/>
                <a:gd name="T13" fmla="*/ 4 h 10"/>
                <a:gd name="T14" fmla="*/ 6 w 40"/>
                <a:gd name="T15" fmla="*/ 0 h 10"/>
                <a:gd name="T16" fmla="*/ 17 w 40"/>
                <a:gd name="T17" fmla="*/ 5 h 10"/>
                <a:gd name="T18" fmla="*/ 27 w 40"/>
                <a:gd name="T19" fmla="*/ 7 h 10"/>
                <a:gd name="T20" fmla="*/ 34 w 40"/>
                <a:gd name="T21" fmla="*/ 7 h 10"/>
                <a:gd name="T22" fmla="*/ 40 w 40"/>
                <a:gd name="T23" fmla="*/ 7 h 10"/>
                <a:gd name="T24" fmla="*/ 34 w 40"/>
                <a:gd name="T25" fmla="*/ 9 h 10"/>
                <a:gd name="T26" fmla="*/ 27 w 40"/>
                <a:gd name="T27" fmla="*/ 7 h 10"/>
                <a:gd name="T28" fmla="*/ 34 w 40"/>
                <a:gd name="T29" fmla="*/ 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10"/>
                <a:gd name="T47" fmla="*/ 40 w 40"/>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10">
                  <a:moveTo>
                    <a:pt x="34" y="7"/>
                  </a:moveTo>
                  <a:lnTo>
                    <a:pt x="23" y="9"/>
                  </a:lnTo>
                  <a:lnTo>
                    <a:pt x="13" y="7"/>
                  </a:lnTo>
                  <a:lnTo>
                    <a:pt x="10" y="9"/>
                  </a:lnTo>
                  <a:lnTo>
                    <a:pt x="3" y="10"/>
                  </a:lnTo>
                  <a:lnTo>
                    <a:pt x="0" y="7"/>
                  </a:lnTo>
                  <a:lnTo>
                    <a:pt x="3" y="4"/>
                  </a:lnTo>
                  <a:lnTo>
                    <a:pt x="6" y="0"/>
                  </a:lnTo>
                  <a:lnTo>
                    <a:pt x="17" y="5"/>
                  </a:lnTo>
                  <a:lnTo>
                    <a:pt x="27" y="7"/>
                  </a:lnTo>
                  <a:lnTo>
                    <a:pt x="34" y="7"/>
                  </a:lnTo>
                  <a:lnTo>
                    <a:pt x="40" y="7"/>
                  </a:lnTo>
                  <a:lnTo>
                    <a:pt x="34" y="9"/>
                  </a:lnTo>
                  <a:lnTo>
                    <a:pt x="27" y="7"/>
                  </a:lnTo>
                  <a:lnTo>
                    <a:pt x="34"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8" name="Freeform 376"/>
            <p:cNvSpPr>
              <a:spLocks/>
            </p:cNvSpPr>
            <p:nvPr/>
          </p:nvSpPr>
          <p:spPr bwMode="auto">
            <a:xfrm>
              <a:off x="4453" y="2063"/>
              <a:ext cx="22" cy="12"/>
            </a:xfrm>
            <a:custGeom>
              <a:avLst/>
              <a:gdLst>
                <a:gd name="T0" fmla="*/ 14 w 22"/>
                <a:gd name="T1" fmla="*/ 8 h 12"/>
                <a:gd name="T2" fmla="*/ 12 w 22"/>
                <a:gd name="T3" fmla="*/ 8 h 12"/>
                <a:gd name="T4" fmla="*/ 5 w 22"/>
                <a:gd name="T5" fmla="*/ 5 h 12"/>
                <a:gd name="T6" fmla="*/ 0 w 22"/>
                <a:gd name="T7" fmla="*/ 2 h 12"/>
                <a:gd name="T8" fmla="*/ 7 w 22"/>
                <a:gd name="T9" fmla="*/ 0 h 12"/>
                <a:gd name="T10" fmla="*/ 14 w 22"/>
                <a:gd name="T11" fmla="*/ 2 h 12"/>
                <a:gd name="T12" fmla="*/ 17 w 22"/>
                <a:gd name="T13" fmla="*/ 3 h 12"/>
                <a:gd name="T14" fmla="*/ 20 w 22"/>
                <a:gd name="T15" fmla="*/ 8 h 12"/>
                <a:gd name="T16" fmla="*/ 22 w 22"/>
                <a:gd name="T17" fmla="*/ 10 h 12"/>
                <a:gd name="T18" fmla="*/ 22 w 22"/>
                <a:gd name="T19" fmla="*/ 8 h 12"/>
                <a:gd name="T20" fmla="*/ 20 w 22"/>
                <a:gd name="T21" fmla="*/ 8 h 12"/>
                <a:gd name="T22" fmla="*/ 19 w 22"/>
                <a:gd name="T23" fmla="*/ 12 h 12"/>
                <a:gd name="T24" fmla="*/ 14 w 22"/>
                <a:gd name="T25" fmla="*/ 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14" y="8"/>
                  </a:moveTo>
                  <a:lnTo>
                    <a:pt x="12" y="8"/>
                  </a:lnTo>
                  <a:lnTo>
                    <a:pt x="5" y="5"/>
                  </a:lnTo>
                  <a:lnTo>
                    <a:pt x="0" y="2"/>
                  </a:lnTo>
                  <a:lnTo>
                    <a:pt x="7" y="0"/>
                  </a:lnTo>
                  <a:lnTo>
                    <a:pt x="14" y="2"/>
                  </a:lnTo>
                  <a:lnTo>
                    <a:pt x="17" y="3"/>
                  </a:lnTo>
                  <a:lnTo>
                    <a:pt x="20" y="8"/>
                  </a:lnTo>
                  <a:lnTo>
                    <a:pt x="22" y="10"/>
                  </a:lnTo>
                  <a:lnTo>
                    <a:pt x="22" y="8"/>
                  </a:lnTo>
                  <a:lnTo>
                    <a:pt x="20" y="8"/>
                  </a:lnTo>
                  <a:lnTo>
                    <a:pt x="19" y="12"/>
                  </a:lnTo>
                  <a:lnTo>
                    <a:pt x="14" y="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29" name="Freeform 377"/>
            <p:cNvSpPr>
              <a:spLocks/>
            </p:cNvSpPr>
            <p:nvPr/>
          </p:nvSpPr>
          <p:spPr bwMode="auto">
            <a:xfrm>
              <a:off x="4276" y="2010"/>
              <a:ext cx="136" cy="40"/>
            </a:xfrm>
            <a:custGeom>
              <a:avLst/>
              <a:gdLst>
                <a:gd name="T0" fmla="*/ 14 w 136"/>
                <a:gd name="T1" fmla="*/ 14 h 41"/>
                <a:gd name="T2" fmla="*/ 7 w 136"/>
                <a:gd name="T3" fmla="*/ 15 h 41"/>
                <a:gd name="T4" fmla="*/ 0 w 136"/>
                <a:gd name="T5" fmla="*/ 14 h 41"/>
                <a:gd name="T6" fmla="*/ 3 w 136"/>
                <a:gd name="T7" fmla="*/ 12 h 41"/>
                <a:gd name="T8" fmla="*/ 7 w 136"/>
                <a:gd name="T9" fmla="*/ 14 h 41"/>
                <a:gd name="T10" fmla="*/ 9 w 136"/>
                <a:gd name="T11" fmla="*/ 7 h 41"/>
                <a:gd name="T12" fmla="*/ 7 w 136"/>
                <a:gd name="T13" fmla="*/ 0 h 41"/>
                <a:gd name="T14" fmla="*/ 14 w 136"/>
                <a:gd name="T15" fmla="*/ 2 h 41"/>
                <a:gd name="T16" fmla="*/ 20 w 136"/>
                <a:gd name="T17" fmla="*/ 0 h 41"/>
                <a:gd name="T18" fmla="*/ 29 w 136"/>
                <a:gd name="T19" fmla="*/ 4 h 41"/>
                <a:gd name="T20" fmla="*/ 41 w 136"/>
                <a:gd name="T21" fmla="*/ 7 h 41"/>
                <a:gd name="T22" fmla="*/ 44 w 136"/>
                <a:gd name="T23" fmla="*/ 9 h 41"/>
                <a:gd name="T24" fmla="*/ 48 w 136"/>
                <a:gd name="T25" fmla="*/ 14 h 41"/>
                <a:gd name="T26" fmla="*/ 49 w 136"/>
                <a:gd name="T27" fmla="*/ 15 h 41"/>
                <a:gd name="T28" fmla="*/ 54 w 136"/>
                <a:gd name="T29" fmla="*/ 15 h 41"/>
                <a:gd name="T30" fmla="*/ 61 w 136"/>
                <a:gd name="T31" fmla="*/ 14 h 41"/>
                <a:gd name="T32" fmla="*/ 68 w 136"/>
                <a:gd name="T33" fmla="*/ 14 h 41"/>
                <a:gd name="T34" fmla="*/ 71 w 136"/>
                <a:gd name="T35" fmla="*/ 10 h 41"/>
                <a:gd name="T36" fmla="*/ 75 w 136"/>
                <a:gd name="T37" fmla="*/ 7 h 41"/>
                <a:gd name="T38" fmla="*/ 80 w 136"/>
                <a:gd name="T39" fmla="*/ 12 h 41"/>
                <a:gd name="T40" fmla="*/ 82 w 136"/>
                <a:gd name="T41" fmla="*/ 14 h 41"/>
                <a:gd name="T42" fmla="*/ 88 w 136"/>
                <a:gd name="T43" fmla="*/ 15 h 41"/>
                <a:gd name="T44" fmla="*/ 95 w 136"/>
                <a:gd name="T45" fmla="*/ 14 h 41"/>
                <a:gd name="T46" fmla="*/ 99 w 136"/>
                <a:gd name="T47" fmla="*/ 21 h 41"/>
                <a:gd name="T48" fmla="*/ 102 w 136"/>
                <a:gd name="T49" fmla="*/ 27 h 41"/>
                <a:gd name="T50" fmla="*/ 106 w 136"/>
                <a:gd name="T51" fmla="*/ 29 h 41"/>
                <a:gd name="T52" fmla="*/ 116 w 136"/>
                <a:gd name="T53" fmla="*/ 29 h 41"/>
                <a:gd name="T54" fmla="*/ 123 w 136"/>
                <a:gd name="T55" fmla="*/ 27 h 41"/>
                <a:gd name="T56" fmla="*/ 124 w 136"/>
                <a:gd name="T57" fmla="*/ 31 h 41"/>
                <a:gd name="T58" fmla="*/ 129 w 136"/>
                <a:gd name="T59" fmla="*/ 34 h 41"/>
                <a:gd name="T60" fmla="*/ 136 w 136"/>
                <a:gd name="T61" fmla="*/ 34 h 41"/>
                <a:gd name="T62" fmla="*/ 134 w 136"/>
                <a:gd name="T63" fmla="*/ 38 h 41"/>
                <a:gd name="T64" fmla="*/ 136 w 136"/>
                <a:gd name="T65" fmla="*/ 41 h 41"/>
                <a:gd name="T66" fmla="*/ 133 w 136"/>
                <a:gd name="T67" fmla="*/ 41 h 41"/>
                <a:gd name="T68" fmla="*/ 129 w 136"/>
                <a:gd name="T69" fmla="*/ 41 h 41"/>
                <a:gd name="T70" fmla="*/ 126 w 136"/>
                <a:gd name="T71" fmla="*/ 39 h 41"/>
                <a:gd name="T72" fmla="*/ 123 w 136"/>
                <a:gd name="T73" fmla="*/ 34 h 41"/>
                <a:gd name="T74" fmla="*/ 121 w 136"/>
                <a:gd name="T75" fmla="*/ 39 h 41"/>
                <a:gd name="T76" fmla="*/ 119 w 136"/>
                <a:gd name="T77" fmla="*/ 41 h 41"/>
                <a:gd name="T78" fmla="*/ 116 w 136"/>
                <a:gd name="T79" fmla="*/ 41 h 41"/>
                <a:gd name="T80" fmla="*/ 109 w 136"/>
                <a:gd name="T81" fmla="*/ 41 h 41"/>
                <a:gd name="T82" fmla="*/ 102 w 136"/>
                <a:gd name="T83" fmla="*/ 41 h 41"/>
                <a:gd name="T84" fmla="*/ 88 w 136"/>
                <a:gd name="T85" fmla="*/ 39 h 41"/>
                <a:gd name="T86" fmla="*/ 75 w 136"/>
                <a:gd name="T87" fmla="*/ 41 h 41"/>
                <a:gd name="T88" fmla="*/ 75 w 136"/>
                <a:gd name="T89" fmla="*/ 36 h 41"/>
                <a:gd name="T90" fmla="*/ 73 w 136"/>
                <a:gd name="T91" fmla="*/ 34 h 41"/>
                <a:gd name="T92" fmla="*/ 68 w 136"/>
                <a:gd name="T93" fmla="*/ 34 h 41"/>
                <a:gd name="T94" fmla="*/ 66 w 136"/>
                <a:gd name="T95" fmla="*/ 32 h 41"/>
                <a:gd name="T96" fmla="*/ 61 w 136"/>
                <a:gd name="T97" fmla="*/ 27 h 41"/>
                <a:gd name="T98" fmla="*/ 54 w 136"/>
                <a:gd name="T99" fmla="*/ 29 h 41"/>
                <a:gd name="T100" fmla="*/ 48 w 136"/>
                <a:gd name="T101" fmla="*/ 27 h 41"/>
                <a:gd name="T102" fmla="*/ 44 w 136"/>
                <a:gd name="T103" fmla="*/ 27 h 41"/>
                <a:gd name="T104" fmla="*/ 41 w 136"/>
                <a:gd name="T105" fmla="*/ 27 h 41"/>
                <a:gd name="T106" fmla="*/ 37 w 136"/>
                <a:gd name="T107" fmla="*/ 27 h 41"/>
                <a:gd name="T108" fmla="*/ 34 w 136"/>
                <a:gd name="T109" fmla="*/ 27 h 41"/>
                <a:gd name="T110" fmla="*/ 31 w 136"/>
                <a:gd name="T111" fmla="*/ 26 h 41"/>
                <a:gd name="T112" fmla="*/ 27 w 136"/>
                <a:gd name="T113" fmla="*/ 21 h 41"/>
                <a:gd name="T114" fmla="*/ 22 w 136"/>
                <a:gd name="T115" fmla="*/ 22 h 41"/>
                <a:gd name="T116" fmla="*/ 17 w 136"/>
                <a:gd name="T117" fmla="*/ 21 h 41"/>
                <a:gd name="T118" fmla="*/ 14 w 136"/>
                <a:gd name="T119" fmla="*/ 21 h 41"/>
                <a:gd name="T120" fmla="*/ 15 w 136"/>
                <a:gd name="T121" fmla="*/ 19 h 41"/>
                <a:gd name="T122" fmla="*/ 14 w 136"/>
                <a:gd name="T123" fmla="*/ 14 h 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
                <a:gd name="T187" fmla="*/ 0 h 41"/>
                <a:gd name="T188" fmla="*/ 136 w 136"/>
                <a:gd name="T189" fmla="*/ 41 h 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 h="41">
                  <a:moveTo>
                    <a:pt x="14" y="14"/>
                  </a:moveTo>
                  <a:lnTo>
                    <a:pt x="7" y="15"/>
                  </a:lnTo>
                  <a:lnTo>
                    <a:pt x="0" y="14"/>
                  </a:lnTo>
                  <a:lnTo>
                    <a:pt x="3" y="12"/>
                  </a:lnTo>
                  <a:lnTo>
                    <a:pt x="7" y="14"/>
                  </a:lnTo>
                  <a:lnTo>
                    <a:pt x="9" y="7"/>
                  </a:lnTo>
                  <a:lnTo>
                    <a:pt x="7" y="0"/>
                  </a:lnTo>
                  <a:lnTo>
                    <a:pt x="14" y="2"/>
                  </a:lnTo>
                  <a:lnTo>
                    <a:pt x="20" y="0"/>
                  </a:lnTo>
                  <a:lnTo>
                    <a:pt x="29" y="4"/>
                  </a:lnTo>
                  <a:lnTo>
                    <a:pt x="41" y="7"/>
                  </a:lnTo>
                  <a:lnTo>
                    <a:pt x="44" y="9"/>
                  </a:lnTo>
                  <a:lnTo>
                    <a:pt x="48" y="14"/>
                  </a:lnTo>
                  <a:lnTo>
                    <a:pt x="49" y="15"/>
                  </a:lnTo>
                  <a:lnTo>
                    <a:pt x="54" y="15"/>
                  </a:lnTo>
                  <a:lnTo>
                    <a:pt x="61" y="14"/>
                  </a:lnTo>
                  <a:lnTo>
                    <a:pt x="68" y="14"/>
                  </a:lnTo>
                  <a:lnTo>
                    <a:pt x="71" y="10"/>
                  </a:lnTo>
                  <a:lnTo>
                    <a:pt x="75" y="7"/>
                  </a:lnTo>
                  <a:lnTo>
                    <a:pt x="80" y="12"/>
                  </a:lnTo>
                  <a:lnTo>
                    <a:pt x="82" y="14"/>
                  </a:lnTo>
                  <a:lnTo>
                    <a:pt x="88" y="15"/>
                  </a:lnTo>
                  <a:lnTo>
                    <a:pt x="95" y="14"/>
                  </a:lnTo>
                  <a:lnTo>
                    <a:pt x="99" y="21"/>
                  </a:lnTo>
                  <a:lnTo>
                    <a:pt x="102" y="27"/>
                  </a:lnTo>
                  <a:lnTo>
                    <a:pt x="106" y="29"/>
                  </a:lnTo>
                  <a:lnTo>
                    <a:pt x="116" y="29"/>
                  </a:lnTo>
                  <a:lnTo>
                    <a:pt x="123" y="27"/>
                  </a:lnTo>
                  <a:lnTo>
                    <a:pt x="124" y="31"/>
                  </a:lnTo>
                  <a:lnTo>
                    <a:pt x="129" y="34"/>
                  </a:lnTo>
                  <a:lnTo>
                    <a:pt x="136" y="34"/>
                  </a:lnTo>
                  <a:lnTo>
                    <a:pt x="134" y="38"/>
                  </a:lnTo>
                  <a:lnTo>
                    <a:pt x="136" y="41"/>
                  </a:lnTo>
                  <a:lnTo>
                    <a:pt x="133" y="41"/>
                  </a:lnTo>
                  <a:lnTo>
                    <a:pt x="129" y="41"/>
                  </a:lnTo>
                  <a:lnTo>
                    <a:pt x="126" y="39"/>
                  </a:lnTo>
                  <a:lnTo>
                    <a:pt x="123" y="34"/>
                  </a:lnTo>
                  <a:lnTo>
                    <a:pt x="121" y="39"/>
                  </a:lnTo>
                  <a:lnTo>
                    <a:pt x="119" y="41"/>
                  </a:lnTo>
                  <a:lnTo>
                    <a:pt x="116" y="41"/>
                  </a:lnTo>
                  <a:lnTo>
                    <a:pt x="109" y="41"/>
                  </a:lnTo>
                  <a:lnTo>
                    <a:pt x="102" y="41"/>
                  </a:lnTo>
                  <a:lnTo>
                    <a:pt x="88" y="39"/>
                  </a:lnTo>
                  <a:lnTo>
                    <a:pt x="75" y="41"/>
                  </a:lnTo>
                  <a:lnTo>
                    <a:pt x="75" y="36"/>
                  </a:lnTo>
                  <a:lnTo>
                    <a:pt x="73" y="34"/>
                  </a:lnTo>
                  <a:lnTo>
                    <a:pt x="68" y="34"/>
                  </a:lnTo>
                  <a:lnTo>
                    <a:pt x="66" y="32"/>
                  </a:lnTo>
                  <a:lnTo>
                    <a:pt x="61" y="27"/>
                  </a:lnTo>
                  <a:lnTo>
                    <a:pt x="54" y="29"/>
                  </a:lnTo>
                  <a:lnTo>
                    <a:pt x="48" y="27"/>
                  </a:lnTo>
                  <a:lnTo>
                    <a:pt x="44" y="27"/>
                  </a:lnTo>
                  <a:lnTo>
                    <a:pt x="41" y="27"/>
                  </a:lnTo>
                  <a:lnTo>
                    <a:pt x="37" y="27"/>
                  </a:lnTo>
                  <a:lnTo>
                    <a:pt x="34" y="27"/>
                  </a:lnTo>
                  <a:lnTo>
                    <a:pt x="31" y="26"/>
                  </a:lnTo>
                  <a:lnTo>
                    <a:pt x="27" y="21"/>
                  </a:lnTo>
                  <a:lnTo>
                    <a:pt x="22" y="22"/>
                  </a:lnTo>
                  <a:lnTo>
                    <a:pt x="17" y="21"/>
                  </a:lnTo>
                  <a:lnTo>
                    <a:pt x="14" y="21"/>
                  </a:lnTo>
                  <a:lnTo>
                    <a:pt x="15" y="19"/>
                  </a:lnTo>
                  <a:lnTo>
                    <a:pt x="1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0" name="Freeform 378"/>
            <p:cNvSpPr>
              <a:spLocks/>
            </p:cNvSpPr>
            <p:nvPr/>
          </p:nvSpPr>
          <p:spPr bwMode="auto">
            <a:xfrm>
              <a:off x="4276" y="1942"/>
              <a:ext cx="20" cy="27"/>
            </a:xfrm>
            <a:custGeom>
              <a:avLst/>
              <a:gdLst>
                <a:gd name="T0" fmla="*/ 0 w 20"/>
                <a:gd name="T1" fmla="*/ 7 h 27"/>
                <a:gd name="T2" fmla="*/ 5 w 20"/>
                <a:gd name="T3" fmla="*/ 5 h 27"/>
                <a:gd name="T4" fmla="*/ 7 w 20"/>
                <a:gd name="T5" fmla="*/ 0 h 27"/>
                <a:gd name="T6" fmla="*/ 12 w 20"/>
                <a:gd name="T7" fmla="*/ 5 h 27"/>
                <a:gd name="T8" fmla="*/ 14 w 20"/>
                <a:gd name="T9" fmla="*/ 7 h 27"/>
                <a:gd name="T10" fmla="*/ 15 w 20"/>
                <a:gd name="T11" fmla="*/ 15 h 27"/>
                <a:gd name="T12" fmla="*/ 20 w 20"/>
                <a:gd name="T13" fmla="*/ 20 h 27"/>
                <a:gd name="T14" fmla="*/ 20 w 20"/>
                <a:gd name="T15" fmla="*/ 24 h 27"/>
                <a:gd name="T16" fmla="*/ 20 w 20"/>
                <a:gd name="T17" fmla="*/ 27 h 27"/>
                <a:gd name="T18" fmla="*/ 14 w 20"/>
                <a:gd name="T19" fmla="*/ 22 h 27"/>
                <a:gd name="T20" fmla="*/ 7 w 20"/>
                <a:gd name="T21" fmla="*/ 14 h 27"/>
                <a:gd name="T22" fmla="*/ 10 w 20"/>
                <a:gd name="T23" fmla="*/ 14 h 27"/>
                <a:gd name="T24" fmla="*/ 14 w 20"/>
                <a:gd name="T25" fmla="*/ 14 h 27"/>
                <a:gd name="T26" fmla="*/ 5 w 20"/>
                <a:gd name="T27" fmla="*/ 12 h 27"/>
                <a:gd name="T28" fmla="*/ 0 w 20"/>
                <a:gd name="T29" fmla="*/ 7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7"/>
                <a:gd name="T47" fmla="*/ 20 w 20"/>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7">
                  <a:moveTo>
                    <a:pt x="0" y="7"/>
                  </a:moveTo>
                  <a:lnTo>
                    <a:pt x="5" y="5"/>
                  </a:lnTo>
                  <a:lnTo>
                    <a:pt x="7" y="0"/>
                  </a:lnTo>
                  <a:lnTo>
                    <a:pt x="12" y="5"/>
                  </a:lnTo>
                  <a:lnTo>
                    <a:pt x="14" y="7"/>
                  </a:lnTo>
                  <a:lnTo>
                    <a:pt x="15" y="15"/>
                  </a:lnTo>
                  <a:lnTo>
                    <a:pt x="20" y="20"/>
                  </a:lnTo>
                  <a:lnTo>
                    <a:pt x="20" y="24"/>
                  </a:lnTo>
                  <a:lnTo>
                    <a:pt x="20" y="27"/>
                  </a:lnTo>
                  <a:lnTo>
                    <a:pt x="14" y="22"/>
                  </a:lnTo>
                  <a:lnTo>
                    <a:pt x="7" y="14"/>
                  </a:lnTo>
                  <a:lnTo>
                    <a:pt x="10" y="14"/>
                  </a:lnTo>
                  <a:lnTo>
                    <a:pt x="14" y="14"/>
                  </a:lnTo>
                  <a:lnTo>
                    <a:pt x="5" y="12"/>
                  </a:lnTo>
                  <a:lnTo>
                    <a:pt x="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1" name="Freeform 379"/>
            <p:cNvSpPr>
              <a:spLocks/>
            </p:cNvSpPr>
            <p:nvPr/>
          </p:nvSpPr>
          <p:spPr bwMode="auto">
            <a:xfrm>
              <a:off x="4310" y="1961"/>
              <a:ext cx="7" cy="9"/>
            </a:xfrm>
            <a:custGeom>
              <a:avLst/>
              <a:gdLst>
                <a:gd name="T0" fmla="*/ 7 w 7"/>
                <a:gd name="T1" fmla="*/ 1 h 8"/>
                <a:gd name="T2" fmla="*/ 7 w 7"/>
                <a:gd name="T3" fmla="*/ 5 h 8"/>
                <a:gd name="T4" fmla="*/ 7 w 7"/>
                <a:gd name="T5" fmla="*/ 8 h 8"/>
                <a:gd name="T6" fmla="*/ 3 w 7"/>
                <a:gd name="T7" fmla="*/ 7 h 8"/>
                <a:gd name="T8" fmla="*/ 0 w 7"/>
                <a:gd name="T9" fmla="*/ 8 h 8"/>
                <a:gd name="T10" fmla="*/ 0 w 7"/>
                <a:gd name="T11" fmla="*/ 5 h 8"/>
                <a:gd name="T12" fmla="*/ 0 w 7"/>
                <a:gd name="T13" fmla="*/ 1 h 8"/>
                <a:gd name="T14" fmla="*/ 2 w 7"/>
                <a:gd name="T15" fmla="*/ 0 h 8"/>
                <a:gd name="T16" fmla="*/ 7 w 7"/>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1"/>
                  </a:moveTo>
                  <a:lnTo>
                    <a:pt x="7" y="5"/>
                  </a:lnTo>
                  <a:lnTo>
                    <a:pt x="7" y="8"/>
                  </a:lnTo>
                  <a:lnTo>
                    <a:pt x="3" y="7"/>
                  </a:lnTo>
                  <a:lnTo>
                    <a:pt x="0" y="8"/>
                  </a:lnTo>
                  <a:lnTo>
                    <a:pt x="0" y="5"/>
                  </a:lnTo>
                  <a:lnTo>
                    <a:pt x="0" y="1"/>
                  </a:lnTo>
                  <a:lnTo>
                    <a:pt x="2" y="0"/>
                  </a:lnTo>
                  <a:lnTo>
                    <a:pt x="7" y="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2" name="Freeform 380"/>
            <p:cNvSpPr>
              <a:spLocks/>
            </p:cNvSpPr>
            <p:nvPr/>
          </p:nvSpPr>
          <p:spPr bwMode="auto">
            <a:xfrm>
              <a:off x="4140" y="1833"/>
              <a:ext cx="150" cy="178"/>
            </a:xfrm>
            <a:custGeom>
              <a:avLst/>
              <a:gdLst>
                <a:gd name="T0" fmla="*/ 25 w 150"/>
                <a:gd name="T1" fmla="*/ 34 h 177"/>
                <a:gd name="T2" fmla="*/ 8 w 150"/>
                <a:gd name="T3" fmla="*/ 17 h 177"/>
                <a:gd name="T4" fmla="*/ 0 w 150"/>
                <a:gd name="T5" fmla="*/ 7 h 177"/>
                <a:gd name="T6" fmla="*/ 7 w 150"/>
                <a:gd name="T7" fmla="*/ 0 h 177"/>
                <a:gd name="T8" fmla="*/ 19 w 150"/>
                <a:gd name="T9" fmla="*/ 9 h 177"/>
                <a:gd name="T10" fmla="*/ 36 w 150"/>
                <a:gd name="T11" fmla="*/ 10 h 177"/>
                <a:gd name="T12" fmla="*/ 41 w 150"/>
                <a:gd name="T13" fmla="*/ 27 h 177"/>
                <a:gd name="T14" fmla="*/ 47 w 150"/>
                <a:gd name="T15" fmla="*/ 27 h 177"/>
                <a:gd name="T16" fmla="*/ 54 w 150"/>
                <a:gd name="T17" fmla="*/ 34 h 177"/>
                <a:gd name="T18" fmla="*/ 68 w 150"/>
                <a:gd name="T19" fmla="*/ 48 h 177"/>
                <a:gd name="T20" fmla="*/ 75 w 150"/>
                <a:gd name="T21" fmla="*/ 55 h 177"/>
                <a:gd name="T22" fmla="*/ 82 w 150"/>
                <a:gd name="T23" fmla="*/ 55 h 177"/>
                <a:gd name="T24" fmla="*/ 95 w 150"/>
                <a:gd name="T25" fmla="*/ 66 h 177"/>
                <a:gd name="T26" fmla="*/ 100 w 150"/>
                <a:gd name="T27" fmla="*/ 72 h 177"/>
                <a:gd name="T28" fmla="*/ 104 w 150"/>
                <a:gd name="T29" fmla="*/ 73 h 177"/>
                <a:gd name="T30" fmla="*/ 107 w 150"/>
                <a:gd name="T31" fmla="*/ 75 h 177"/>
                <a:gd name="T32" fmla="*/ 105 w 150"/>
                <a:gd name="T33" fmla="*/ 78 h 177"/>
                <a:gd name="T34" fmla="*/ 110 w 150"/>
                <a:gd name="T35" fmla="*/ 82 h 177"/>
                <a:gd name="T36" fmla="*/ 116 w 150"/>
                <a:gd name="T37" fmla="*/ 87 h 177"/>
                <a:gd name="T38" fmla="*/ 116 w 150"/>
                <a:gd name="T39" fmla="*/ 92 h 177"/>
                <a:gd name="T40" fmla="*/ 117 w 150"/>
                <a:gd name="T41" fmla="*/ 101 h 177"/>
                <a:gd name="T42" fmla="*/ 129 w 150"/>
                <a:gd name="T43" fmla="*/ 102 h 177"/>
                <a:gd name="T44" fmla="*/ 127 w 150"/>
                <a:gd name="T45" fmla="*/ 118 h 177"/>
                <a:gd name="T46" fmla="*/ 127 w 150"/>
                <a:gd name="T47" fmla="*/ 119 h 177"/>
                <a:gd name="T48" fmla="*/ 127 w 150"/>
                <a:gd name="T49" fmla="*/ 118 h 177"/>
                <a:gd name="T50" fmla="*/ 133 w 150"/>
                <a:gd name="T51" fmla="*/ 119 h 177"/>
                <a:gd name="T52" fmla="*/ 143 w 150"/>
                <a:gd name="T53" fmla="*/ 128 h 177"/>
                <a:gd name="T54" fmla="*/ 146 w 150"/>
                <a:gd name="T55" fmla="*/ 150 h 177"/>
                <a:gd name="T56" fmla="*/ 145 w 150"/>
                <a:gd name="T57" fmla="*/ 169 h 177"/>
                <a:gd name="T58" fmla="*/ 143 w 150"/>
                <a:gd name="T59" fmla="*/ 177 h 177"/>
                <a:gd name="T60" fmla="*/ 136 w 150"/>
                <a:gd name="T61" fmla="*/ 170 h 177"/>
                <a:gd name="T62" fmla="*/ 129 w 150"/>
                <a:gd name="T63" fmla="*/ 177 h 177"/>
                <a:gd name="T64" fmla="*/ 122 w 150"/>
                <a:gd name="T65" fmla="*/ 170 h 177"/>
                <a:gd name="T66" fmla="*/ 95 w 150"/>
                <a:gd name="T67" fmla="*/ 150 h 177"/>
                <a:gd name="T68" fmla="*/ 82 w 150"/>
                <a:gd name="T69" fmla="*/ 116 h 177"/>
                <a:gd name="T70" fmla="*/ 54 w 150"/>
                <a:gd name="T71" fmla="*/ 82 h 177"/>
                <a:gd name="T72" fmla="*/ 51 w 150"/>
                <a:gd name="T73" fmla="*/ 68 h 177"/>
                <a:gd name="T74" fmla="*/ 42 w 150"/>
                <a:gd name="T75" fmla="*/ 56 h 177"/>
                <a:gd name="T76" fmla="*/ 34 w 150"/>
                <a:gd name="T77" fmla="*/ 48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77"/>
                <a:gd name="T119" fmla="*/ 150 w 150"/>
                <a:gd name="T120" fmla="*/ 177 h 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77">
                  <a:moveTo>
                    <a:pt x="34" y="48"/>
                  </a:moveTo>
                  <a:lnTo>
                    <a:pt x="25" y="34"/>
                  </a:lnTo>
                  <a:lnTo>
                    <a:pt x="13" y="21"/>
                  </a:lnTo>
                  <a:lnTo>
                    <a:pt x="8" y="17"/>
                  </a:lnTo>
                  <a:lnTo>
                    <a:pt x="2" y="12"/>
                  </a:lnTo>
                  <a:lnTo>
                    <a:pt x="0" y="7"/>
                  </a:lnTo>
                  <a:lnTo>
                    <a:pt x="3" y="3"/>
                  </a:lnTo>
                  <a:lnTo>
                    <a:pt x="7" y="0"/>
                  </a:lnTo>
                  <a:lnTo>
                    <a:pt x="12" y="7"/>
                  </a:lnTo>
                  <a:lnTo>
                    <a:pt x="19" y="9"/>
                  </a:lnTo>
                  <a:lnTo>
                    <a:pt x="27" y="7"/>
                  </a:lnTo>
                  <a:lnTo>
                    <a:pt x="36" y="10"/>
                  </a:lnTo>
                  <a:lnTo>
                    <a:pt x="39" y="19"/>
                  </a:lnTo>
                  <a:lnTo>
                    <a:pt x="41" y="27"/>
                  </a:lnTo>
                  <a:lnTo>
                    <a:pt x="46" y="27"/>
                  </a:lnTo>
                  <a:lnTo>
                    <a:pt x="47" y="27"/>
                  </a:lnTo>
                  <a:lnTo>
                    <a:pt x="51" y="32"/>
                  </a:lnTo>
                  <a:lnTo>
                    <a:pt x="54" y="34"/>
                  </a:lnTo>
                  <a:lnTo>
                    <a:pt x="63" y="39"/>
                  </a:lnTo>
                  <a:lnTo>
                    <a:pt x="68" y="48"/>
                  </a:lnTo>
                  <a:lnTo>
                    <a:pt x="71" y="53"/>
                  </a:lnTo>
                  <a:lnTo>
                    <a:pt x="75" y="55"/>
                  </a:lnTo>
                  <a:lnTo>
                    <a:pt x="78" y="55"/>
                  </a:lnTo>
                  <a:lnTo>
                    <a:pt x="82" y="55"/>
                  </a:lnTo>
                  <a:lnTo>
                    <a:pt x="87" y="60"/>
                  </a:lnTo>
                  <a:lnTo>
                    <a:pt x="95" y="66"/>
                  </a:lnTo>
                  <a:lnTo>
                    <a:pt x="102" y="68"/>
                  </a:lnTo>
                  <a:lnTo>
                    <a:pt x="100" y="72"/>
                  </a:lnTo>
                  <a:lnTo>
                    <a:pt x="102" y="75"/>
                  </a:lnTo>
                  <a:lnTo>
                    <a:pt x="104" y="73"/>
                  </a:lnTo>
                  <a:lnTo>
                    <a:pt x="109" y="75"/>
                  </a:lnTo>
                  <a:lnTo>
                    <a:pt x="107" y="75"/>
                  </a:lnTo>
                  <a:lnTo>
                    <a:pt x="109" y="75"/>
                  </a:lnTo>
                  <a:lnTo>
                    <a:pt x="105" y="78"/>
                  </a:lnTo>
                  <a:lnTo>
                    <a:pt x="102" y="82"/>
                  </a:lnTo>
                  <a:lnTo>
                    <a:pt x="110" y="82"/>
                  </a:lnTo>
                  <a:lnTo>
                    <a:pt x="116" y="82"/>
                  </a:lnTo>
                  <a:lnTo>
                    <a:pt x="116" y="87"/>
                  </a:lnTo>
                  <a:lnTo>
                    <a:pt x="116" y="89"/>
                  </a:lnTo>
                  <a:lnTo>
                    <a:pt x="116" y="92"/>
                  </a:lnTo>
                  <a:lnTo>
                    <a:pt x="116" y="95"/>
                  </a:lnTo>
                  <a:lnTo>
                    <a:pt x="117" y="101"/>
                  </a:lnTo>
                  <a:lnTo>
                    <a:pt x="122" y="104"/>
                  </a:lnTo>
                  <a:lnTo>
                    <a:pt x="129" y="102"/>
                  </a:lnTo>
                  <a:lnTo>
                    <a:pt x="127" y="111"/>
                  </a:lnTo>
                  <a:lnTo>
                    <a:pt x="127" y="118"/>
                  </a:lnTo>
                  <a:lnTo>
                    <a:pt x="129" y="123"/>
                  </a:lnTo>
                  <a:lnTo>
                    <a:pt x="127" y="119"/>
                  </a:lnTo>
                  <a:lnTo>
                    <a:pt x="129" y="116"/>
                  </a:lnTo>
                  <a:lnTo>
                    <a:pt x="127" y="118"/>
                  </a:lnTo>
                  <a:lnTo>
                    <a:pt x="129" y="116"/>
                  </a:lnTo>
                  <a:lnTo>
                    <a:pt x="133" y="119"/>
                  </a:lnTo>
                  <a:lnTo>
                    <a:pt x="136" y="123"/>
                  </a:lnTo>
                  <a:lnTo>
                    <a:pt x="143" y="128"/>
                  </a:lnTo>
                  <a:lnTo>
                    <a:pt x="150" y="136"/>
                  </a:lnTo>
                  <a:lnTo>
                    <a:pt x="146" y="150"/>
                  </a:lnTo>
                  <a:lnTo>
                    <a:pt x="143" y="164"/>
                  </a:lnTo>
                  <a:lnTo>
                    <a:pt x="145" y="169"/>
                  </a:lnTo>
                  <a:lnTo>
                    <a:pt x="143" y="170"/>
                  </a:lnTo>
                  <a:lnTo>
                    <a:pt x="143" y="177"/>
                  </a:lnTo>
                  <a:lnTo>
                    <a:pt x="138" y="174"/>
                  </a:lnTo>
                  <a:lnTo>
                    <a:pt x="136" y="170"/>
                  </a:lnTo>
                  <a:lnTo>
                    <a:pt x="129" y="174"/>
                  </a:lnTo>
                  <a:lnTo>
                    <a:pt x="129" y="177"/>
                  </a:lnTo>
                  <a:lnTo>
                    <a:pt x="122" y="172"/>
                  </a:lnTo>
                  <a:lnTo>
                    <a:pt x="122" y="170"/>
                  </a:lnTo>
                  <a:lnTo>
                    <a:pt x="110" y="158"/>
                  </a:lnTo>
                  <a:lnTo>
                    <a:pt x="95" y="150"/>
                  </a:lnTo>
                  <a:lnTo>
                    <a:pt x="87" y="135"/>
                  </a:lnTo>
                  <a:lnTo>
                    <a:pt x="82" y="116"/>
                  </a:lnTo>
                  <a:lnTo>
                    <a:pt x="68" y="99"/>
                  </a:lnTo>
                  <a:lnTo>
                    <a:pt x="54" y="82"/>
                  </a:lnTo>
                  <a:lnTo>
                    <a:pt x="53" y="75"/>
                  </a:lnTo>
                  <a:lnTo>
                    <a:pt x="51" y="68"/>
                  </a:lnTo>
                  <a:lnTo>
                    <a:pt x="47" y="61"/>
                  </a:lnTo>
                  <a:lnTo>
                    <a:pt x="42" y="56"/>
                  </a:lnTo>
                  <a:lnTo>
                    <a:pt x="37" y="53"/>
                  </a:lnTo>
                  <a:lnTo>
                    <a:pt x="34" y="4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3" name="Freeform 381"/>
            <p:cNvSpPr>
              <a:spLocks/>
            </p:cNvSpPr>
            <p:nvPr/>
          </p:nvSpPr>
          <p:spPr bwMode="auto">
            <a:xfrm>
              <a:off x="4187" y="1935"/>
              <a:ext cx="8" cy="14"/>
            </a:xfrm>
            <a:custGeom>
              <a:avLst/>
              <a:gdLst>
                <a:gd name="T0" fmla="*/ 7 w 7"/>
                <a:gd name="T1" fmla="*/ 0 h 14"/>
                <a:gd name="T2" fmla="*/ 7 w 7"/>
                <a:gd name="T3" fmla="*/ 5 h 14"/>
                <a:gd name="T4" fmla="*/ 7 w 7"/>
                <a:gd name="T5" fmla="*/ 7 h 14"/>
                <a:gd name="T6" fmla="*/ 7 w 7"/>
                <a:gd name="T7" fmla="*/ 14 h 14"/>
                <a:gd name="T8" fmla="*/ 4 w 7"/>
                <a:gd name="T9" fmla="*/ 9 h 14"/>
                <a:gd name="T10" fmla="*/ 0 w 7"/>
                <a:gd name="T11" fmla="*/ 0 h 14"/>
                <a:gd name="T12" fmla="*/ 4 w 7"/>
                <a:gd name="T13" fmla="*/ 0 h 14"/>
                <a:gd name="T14" fmla="*/ 7 w 7"/>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4"/>
                <a:gd name="T26" fmla="*/ 7 w 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4">
                  <a:moveTo>
                    <a:pt x="7" y="0"/>
                  </a:moveTo>
                  <a:lnTo>
                    <a:pt x="7" y="5"/>
                  </a:lnTo>
                  <a:lnTo>
                    <a:pt x="7" y="7"/>
                  </a:lnTo>
                  <a:lnTo>
                    <a:pt x="7" y="14"/>
                  </a:lnTo>
                  <a:lnTo>
                    <a:pt x="4" y="9"/>
                  </a:lnTo>
                  <a:lnTo>
                    <a:pt x="0" y="0"/>
                  </a:lnTo>
                  <a:lnTo>
                    <a:pt x="4" y="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4" name="Freeform 382"/>
            <p:cNvSpPr>
              <a:spLocks/>
            </p:cNvSpPr>
            <p:nvPr/>
          </p:nvSpPr>
          <p:spPr bwMode="auto">
            <a:xfrm>
              <a:off x="4167" y="1901"/>
              <a:ext cx="14" cy="9"/>
            </a:xfrm>
            <a:custGeom>
              <a:avLst/>
              <a:gdLst>
                <a:gd name="T0" fmla="*/ 14 w 14"/>
                <a:gd name="T1" fmla="*/ 7 h 9"/>
                <a:gd name="T2" fmla="*/ 14 w 14"/>
                <a:gd name="T3" fmla="*/ 9 h 9"/>
                <a:gd name="T4" fmla="*/ 14 w 14"/>
                <a:gd name="T5" fmla="*/ 7 h 9"/>
                <a:gd name="T6" fmla="*/ 7 w 14"/>
                <a:gd name="T7" fmla="*/ 7 h 9"/>
                <a:gd name="T8" fmla="*/ 3 w 14"/>
                <a:gd name="T9" fmla="*/ 4 h 9"/>
                <a:gd name="T10" fmla="*/ 0 w 14"/>
                <a:gd name="T11" fmla="*/ 0 h 9"/>
                <a:gd name="T12" fmla="*/ 9 w 14"/>
                <a:gd name="T13" fmla="*/ 0 h 9"/>
                <a:gd name="T14" fmla="*/ 14 w 14"/>
                <a:gd name="T15" fmla="*/ 7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4" y="7"/>
                  </a:moveTo>
                  <a:lnTo>
                    <a:pt x="14" y="9"/>
                  </a:lnTo>
                  <a:lnTo>
                    <a:pt x="14" y="7"/>
                  </a:lnTo>
                  <a:lnTo>
                    <a:pt x="7" y="7"/>
                  </a:lnTo>
                  <a:lnTo>
                    <a:pt x="3" y="4"/>
                  </a:lnTo>
                  <a:lnTo>
                    <a:pt x="0" y="0"/>
                  </a:lnTo>
                  <a:lnTo>
                    <a:pt x="9" y="0"/>
                  </a:lnTo>
                  <a:lnTo>
                    <a:pt x="14"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5" name="Freeform 383"/>
            <p:cNvSpPr>
              <a:spLocks/>
            </p:cNvSpPr>
            <p:nvPr/>
          </p:nvSpPr>
          <p:spPr bwMode="auto">
            <a:xfrm>
              <a:off x="4596" y="2092"/>
              <a:ext cx="20" cy="9"/>
            </a:xfrm>
            <a:custGeom>
              <a:avLst/>
              <a:gdLst>
                <a:gd name="T0" fmla="*/ 0 w 20"/>
                <a:gd name="T1" fmla="*/ 0 h 8"/>
                <a:gd name="T2" fmla="*/ 0 w 20"/>
                <a:gd name="T3" fmla="*/ 7 h 8"/>
                <a:gd name="T4" fmla="*/ 7 w 20"/>
                <a:gd name="T5" fmla="*/ 8 h 8"/>
                <a:gd name="T6" fmla="*/ 14 w 20"/>
                <a:gd name="T7" fmla="*/ 7 h 8"/>
                <a:gd name="T8" fmla="*/ 17 w 20"/>
                <a:gd name="T9" fmla="*/ 5 h 8"/>
                <a:gd name="T10" fmla="*/ 20 w 20"/>
                <a:gd name="T11" fmla="*/ 0 h 8"/>
                <a:gd name="T12" fmla="*/ 12 w 20"/>
                <a:gd name="T13" fmla="*/ 0 h 8"/>
                <a:gd name="T14" fmla="*/ 0 w 20"/>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0"/>
                  </a:moveTo>
                  <a:lnTo>
                    <a:pt x="0" y="7"/>
                  </a:lnTo>
                  <a:lnTo>
                    <a:pt x="7" y="8"/>
                  </a:lnTo>
                  <a:lnTo>
                    <a:pt x="14" y="7"/>
                  </a:lnTo>
                  <a:lnTo>
                    <a:pt x="17" y="5"/>
                  </a:lnTo>
                  <a:lnTo>
                    <a:pt x="20" y="0"/>
                  </a:lnTo>
                  <a:lnTo>
                    <a:pt x="12" y="0"/>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6" name="Freeform 384"/>
            <p:cNvSpPr>
              <a:spLocks/>
            </p:cNvSpPr>
            <p:nvPr/>
          </p:nvSpPr>
          <p:spPr bwMode="auto">
            <a:xfrm>
              <a:off x="4582" y="2465"/>
              <a:ext cx="20" cy="8"/>
            </a:xfrm>
            <a:custGeom>
              <a:avLst/>
              <a:gdLst>
                <a:gd name="T0" fmla="*/ 7 w 21"/>
                <a:gd name="T1" fmla="*/ 1 h 8"/>
                <a:gd name="T2" fmla="*/ 4 w 21"/>
                <a:gd name="T3" fmla="*/ 0 h 8"/>
                <a:gd name="T4" fmla="*/ 0 w 21"/>
                <a:gd name="T5" fmla="*/ 1 h 8"/>
                <a:gd name="T6" fmla="*/ 4 w 21"/>
                <a:gd name="T7" fmla="*/ 5 h 8"/>
                <a:gd name="T8" fmla="*/ 7 w 21"/>
                <a:gd name="T9" fmla="*/ 8 h 8"/>
                <a:gd name="T10" fmla="*/ 14 w 21"/>
                <a:gd name="T11" fmla="*/ 3 h 8"/>
                <a:gd name="T12" fmla="*/ 21 w 21"/>
                <a:gd name="T13" fmla="*/ 1 h 8"/>
                <a:gd name="T14" fmla="*/ 14 w 21"/>
                <a:gd name="T15" fmla="*/ 0 h 8"/>
                <a:gd name="T16" fmla="*/ 7 w 21"/>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8"/>
                <a:gd name="T29" fmla="*/ 21 w 2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8">
                  <a:moveTo>
                    <a:pt x="7" y="1"/>
                  </a:moveTo>
                  <a:lnTo>
                    <a:pt x="4" y="0"/>
                  </a:lnTo>
                  <a:lnTo>
                    <a:pt x="0" y="1"/>
                  </a:lnTo>
                  <a:lnTo>
                    <a:pt x="4" y="5"/>
                  </a:lnTo>
                  <a:lnTo>
                    <a:pt x="7" y="8"/>
                  </a:lnTo>
                  <a:lnTo>
                    <a:pt x="14" y="3"/>
                  </a:lnTo>
                  <a:lnTo>
                    <a:pt x="21" y="1"/>
                  </a:lnTo>
                  <a:lnTo>
                    <a:pt x="14" y="0"/>
                  </a:lnTo>
                  <a:lnTo>
                    <a:pt x="7" y="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7" name="Freeform 385"/>
            <p:cNvSpPr>
              <a:spLocks/>
            </p:cNvSpPr>
            <p:nvPr/>
          </p:nvSpPr>
          <p:spPr bwMode="auto">
            <a:xfrm>
              <a:off x="4630" y="2534"/>
              <a:ext cx="56" cy="48"/>
            </a:xfrm>
            <a:custGeom>
              <a:avLst/>
              <a:gdLst>
                <a:gd name="T0" fmla="*/ 14 w 56"/>
                <a:gd name="T1" fmla="*/ 0 h 48"/>
                <a:gd name="T2" fmla="*/ 22 w 56"/>
                <a:gd name="T3" fmla="*/ 9 h 48"/>
                <a:gd name="T4" fmla="*/ 27 w 56"/>
                <a:gd name="T5" fmla="*/ 14 h 48"/>
                <a:gd name="T6" fmla="*/ 39 w 56"/>
                <a:gd name="T7" fmla="*/ 11 h 48"/>
                <a:gd name="T8" fmla="*/ 48 w 56"/>
                <a:gd name="T9" fmla="*/ 7 h 48"/>
                <a:gd name="T10" fmla="*/ 54 w 56"/>
                <a:gd name="T11" fmla="*/ 7 h 48"/>
                <a:gd name="T12" fmla="*/ 56 w 56"/>
                <a:gd name="T13" fmla="*/ 7 h 48"/>
                <a:gd name="T14" fmla="*/ 54 w 56"/>
                <a:gd name="T15" fmla="*/ 7 h 48"/>
                <a:gd name="T16" fmla="*/ 54 w 56"/>
                <a:gd name="T17" fmla="*/ 12 h 48"/>
                <a:gd name="T18" fmla="*/ 54 w 56"/>
                <a:gd name="T19" fmla="*/ 14 h 48"/>
                <a:gd name="T20" fmla="*/ 49 w 56"/>
                <a:gd name="T21" fmla="*/ 21 h 48"/>
                <a:gd name="T22" fmla="*/ 48 w 56"/>
                <a:gd name="T23" fmla="*/ 28 h 48"/>
                <a:gd name="T24" fmla="*/ 41 w 56"/>
                <a:gd name="T25" fmla="*/ 33 h 48"/>
                <a:gd name="T26" fmla="*/ 34 w 56"/>
                <a:gd name="T27" fmla="*/ 34 h 48"/>
                <a:gd name="T28" fmla="*/ 32 w 56"/>
                <a:gd name="T29" fmla="*/ 40 h 48"/>
                <a:gd name="T30" fmla="*/ 31 w 56"/>
                <a:gd name="T31" fmla="*/ 41 h 48"/>
                <a:gd name="T32" fmla="*/ 27 w 56"/>
                <a:gd name="T33" fmla="*/ 41 h 48"/>
                <a:gd name="T34" fmla="*/ 27 w 56"/>
                <a:gd name="T35" fmla="*/ 41 h 48"/>
                <a:gd name="T36" fmla="*/ 27 w 56"/>
                <a:gd name="T37" fmla="*/ 41 h 48"/>
                <a:gd name="T38" fmla="*/ 17 w 56"/>
                <a:gd name="T39" fmla="*/ 46 h 48"/>
                <a:gd name="T40" fmla="*/ 7 w 56"/>
                <a:gd name="T41" fmla="*/ 48 h 48"/>
                <a:gd name="T42" fmla="*/ 2 w 56"/>
                <a:gd name="T43" fmla="*/ 45 h 48"/>
                <a:gd name="T44" fmla="*/ 0 w 56"/>
                <a:gd name="T45" fmla="*/ 34 h 48"/>
                <a:gd name="T46" fmla="*/ 3 w 56"/>
                <a:gd name="T47" fmla="*/ 31 h 48"/>
                <a:gd name="T48" fmla="*/ 7 w 56"/>
                <a:gd name="T49" fmla="*/ 28 h 48"/>
                <a:gd name="T50" fmla="*/ 7 w 56"/>
                <a:gd name="T51" fmla="*/ 26 h 48"/>
                <a:gd name="T52" fmla="*/ 7 w 56"/>
                <a:gd name="T53" fmla="*/ 23 h 48"/>
                <a:gd name="T54" fmla="*/ 7 w 56"/>
                <a:gd name="T55" fmla="*/ 21 h 48"/>
                <a:gd name="T56" fmla="*/ 9 w 56"/>
                <a:gd name="T57" fmla="*/ 14 h 48"/>
                <a:gd name="T58" fmla="*/ 14 w 56"/>
                <a:gd name="T59" fmla="*/ 5 h 48"/>
                <a:gd name="T60" fmla="*/ 14 w 56"/>
                <a:gd name="T61" fmla="*/ 0 h 48"/>
                <a:gd name="T62" fmla="*/ 15 w 56"/>
                <a:gd name="T63" fmla="*/ 2 h 48"/>
                <a:gd name="T64" fmla="*/ 14 w 56"/>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48"/>
                <a:gd name="T101" fmla="*/ 56 w 56"/>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48">
                  <a:moveTo>
                    <a:pt x="14" y="0"/>
                  </a:moveTo>
                  <a:lnTo>
                    <a:pt x="22" y="9"/>
                  </a:lnTo>
                  <a:lnTo>
                    <a:pt x="27" y="14"/>
                  </a:lnTo>
                  <a:lnTo>
                    <a:pt x="39" y="11"/>
                  </a:lnTo>
                  <a:lnTo>
                    <a:pt x="48" y="7"/>
                  </a:lnTo>
                  <a:lnTo>
                    <a:pt x="54" y="7"/>
                  </a:lnTo>
                  <a:lnTo>
                    <a:pt x="56" y="7"/>
                  </a:lnTo>
                  <a:lnTo>
                    <a:pt x="54" y="7"/>
                  </a:lnTo>
                  <a:lnTo>
                    <a:pt x="54" y="12"/>
                  </a:lnTo>
                  <a:lnTo>
                    <a:pt x="54" y="14"/>
                  </a:lnTo>
                  <a:lnTo>
                    <a:pt x="49" y="21"/>
                  </a:lnTo>
                  <a:lnTo>
                    <a:pt x="48" y="28"/>
                  </a:lnTo>
                  <a:lnTo>
                    <a:pt x="41" y="33"/>
                  </a:lnTo>
                  <a:lnTo>
                    <a:pt x="34" y="34"/>
                  </a:lnTo>
                  <a:lnTo>
                    <a:pt x="32" y="40"/>
                  </a:lnTo>
                  <a:lnTo>
                    <a:pt x="31" y="41"/>
                  </a:lnTo>
                  <a:lnTo>
                    <a:pt x="27" y="41"/>
                  </a:lnTo>
                  <a:lnTo>
                    <a:pt x="17" y="46"/>
                  </a:lnTo>
                  <a:lnTo>
                    <a:pt x="7" y="48"/>
                  </a:lnTo>
                  <a:lnTo>
                    <a:pt x="2" y="45"/>
                  </a:lnTo>
                  <a:lnTo>
                    <a:pt x="0" y="34"/>
                  </a:lnTo>
                  <a:lnTo>
                    <a:pt x="3" y="31"/>
                  </a:lnTo>
                  <a:lnTo>
                    <a:pt x="7" y="28"/>
                  </a:lnTo>
                  <a:lnTo>
                    <a:pt x="7" y="26"/>
                  </a:lnTo>
                  <a:lnTo>
                    <a:pt x="7" y="23"/>
                  </a:lnTo>
                  <a:lnTo>
                    <a:pt x="7" y="21"/>
                  </a:lnTo>
                  <a:lnTo>
                    <a:pt x="9" y="14"/>
                  </a:lnTo>
                  <a:lnTo>
                    <a:pt x="14" y="5"/>
                  </a:lnTo>
                  <a:lnTo>
                    <a:pt x="14" y="0"/>
                  </a:lnTo>
                  <a:lnTo>
                    <a:pt x="15" y="2"/>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8" name="Freeform 386"/>
            <p:cNvSpPr>
              <a:spLocks/>
            </p:cNvSpPr>
            <p:nvPr/>
          </p:nvSpPr>
          <p:spPr bwMode="auto">
            <a:xfrm>
              <a:off x="4684" y="2528"/>
              <a:ext cx="9" cy="6"/>
            </a:xfrm>
            <a:custGeom>
              <a:avLst/>
              <a:gdLst>
                <a:gd name="T0" fmla="*/ 7 w 9"/>
                <a:gd name="T1" fmla="*/ 0 h 6"/>
                <a:gd name="T2" fmla="*/ 9 w 9"/>
                <a:gd name="T3" fmla="*/ 0 h 6"/>
                <a:gd name="T4" fmla="*/ 7 w 9"/>
                <a:gd name="T5" fmla="*/ 0 h 6"/>
                <a:gd name="T6" fmla="*/ 7 w 9"/>
                <a:gd name="T7" fmla="*/ 5 h 6"/>
                <a:gd name="T8" fmla="*/ 7 w 9"/>
                <a:gd name="T9" fmla="*/ 6 h 6"/>
                <a:gd name="T10" fmla="*/ 4 w 9"/>
                <a:gd name="T11" fmla="*/ 6 h 6"/>
                <a:gd name="T12" fmla="*/ 0 w 9"/>
                <a:gd name="T13" fmla="*/ 6 h 6"/>
                <a:gd name="T14" fmla="*/ 6 w 9"/>
                <a:gd name="T15" fmla="*/ 0 h 6"/>
                <a:gd name="T16" fmla="*/ 7 w 9"/>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
                <a:gd name="T29" fmla="*/ 9 w 9"/>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
                  <a:moveTo>
                    <a:pt x="7" y="0"/>
                  </a:moveTo>
                  <a:lnTo>
                    <a:pt x="9" y="0"/>
                  </a:lnTo>
                  <a:lnTo>
                    <a:pt x="7" y="0"/>
                  </a:lnTo>
                  <a:lnTo>
                    <a:pt x="7" y="5"/>
                  </a:lnTo>
                  <a:lnTo>
                    <a:pt x="7" y="6"/>
                  </a:lnTo>
                  <a:lnTo>
                    <a:pt x="4" y="6"/>
                  </a:lnTo>
                  <a:lnTo>
                    <a:pt x="0" y="6"/>
                  </a:lnTo>
                  <a:lnTo>
                    <a:pt x="6" y="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39" name="Freeform 387"/>
            <p:cNvSpPr>
              <a:spLocks/>
            </p:cNvSpPr>
            <p:nvPr/>
          </p:nvSpPr>
          <p:spPr bwMode="auto">
            <a:xfrm>
              <a:off x="4637" y="2521"/>
              <a:ext cx="7" cy="8"/>
            </a:xfrm>
            <a:custGeom>
              <a:avLst/>
              <a:gdLst>
                <a:gd name="T0" fmla="*/ 7 w 7"/>
                <a:gd name="T1" fmla="*/ 7 h 8"/>
                <a:gd name="T2" fmla="*/ 7 w 7"/>
                <a:gd name="T3" fmla="*/ 8 h 8"/>
                <a:gd name="T4" fmla="*/ 7 w 7"/>
                <a:gd name="T5" fmla="*/ 7 h 8"/>
                <a:gd name="T6" fmla="*/ 3 w 7"/>
                <a:gd name="T7" fmla="*/ 7 h 8"/>
                <a:gd name="T8" fmla="*/ 0 w 7"/>
                <a:gd name="T9" fmla="*/ 7 h 8"/>
                <a:gd name="T10" fmla="*/ 3 w 7"/>
                <a:gd name="T11" fmla="*/ 3 h 8"/>
                <a:gd name="T12" fmla="*/ 7 w 7"/>
                <a:gd name="T13" fmla="*/ 0 h 8"/>
                <a:gd name="T14" fmla="*/ 7 w 7"/>
                <a:gd name="T15" fmla="*/ 5 h 8"/>
                <a:gd name="T16" fmla="*/ 7 w 7"/>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8"/>
                <a:gd name="T29" fmla="*/ 7 w 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8">
                  <a:moveTo>
                    <a:pt x="7" y="7"/>
                  </a:moveTo>
                  <a:lnTo>
                    <a:pt x="7" y="8"/>
                  </a:lnTo>
                  <a:lnTo>
                    <a:pt x="7" y="7"/>
                  </a:lnTo>
                  <a:lnTo>
                    <a:pt x="3" y="7"/>
                  </a:lnTo>
                  <a:lnTo>
                    <a:pt x="0" y="7"/>
                  </a:lnTo>
                  <a:lnTo>
                    <a:pt x="3" y="3"/>
                  </a:lnTo>
                  <a:lnTo>
                    <a:pt x="7" y="0"/>
                  </a:lnTo>
                  <a:lnTo>
                    <a:pt x="7" y="5"/>
                  </a:lnTo>
                  <a:lnTo>
                    <a:pt x="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0" name="Freeform 388"/>
            <p:cNvSpPr>
              <a:spLocks/>
            </p:cNvSpPr>
            <p:nvPr/>
          </p:nvSpPr>
          <p:spPr bwMode="auto">
            <a:xfrm>
              <a:off x="4324" y="2085"/>
              <a:ext cx="530" cy="429"/>
            </a:xfrm>
            <a:custGeom>
              <a:avLst/>
              <a:gdLst>
                <a:gd name="T0" fmla="*/ 165 w 531"/>
                <a:gd name="T1" fmla="*/ 92 h 429"/>
                <a:gd name="T2" fmla="*/ 177 w 531"/>
                <a:gd name="T3" fmla="*/ 95 h 429"/>
                <a:gd name="T4" fmla="*/ 190 w 531"/>
                <a:gd name="T5" fmla="*/ 82 h 429"/>
                <a:gd name="T6" fmla="*/ 211 w 531"/>
                <a:gd name="T7" fmla="*/ 54 h 429"/>
                <a:gd name="T8" fmla="*/ 241 w 531"/>
                <a:gd name="T9" fmla="*/ 63 h 429"/>
                <a:gd name="T10" fmla="*/ 252 w 531"/>
                <a:gd name="T11" fmla="*/ 61 h 429"/>
                <a:gd name="T12" fmla="*/ 272 w 531"/>
                <a:gd name="T13" fmla="*/ 41 h 429"/>
                <a:gd name="T14" fmla="*/ 292 w 531"/>
                <a:gd name="T15" fmla="*/ 20 h 429"/>
                <a:gd name="T16" fmla="*/ 301 w 531"/>
                <a:gd name="T17" fmla="*/ 10 h 429"/>
                <a:gd name="T18" fmla="*/ 306 w 531"/>
                <a:gd name="T19" fmla="*/ 7 h 429"/>
                <a:gd name="T20" fmla="*/ 309 w 531"/>
                <a:gd name="T21" fmla="*/ 12 h 429"/>
                <a:gd name="T22" fmla="*/ 347 w 531"/>
                <a:gd name="T23" fmla="*/ 20 h 429"/>
                <a:gd name="T24" fmla="*/ 360 w 531"/>
                <a:gd name="T25" fmla="*/ 20 h 429"/>
                <a:gd name="T26" fmla="*/ 347 w 531"/>
                <a:gd name="T27" fmla="*/ 41 h 429"/>
                <a:gd name="T28" fmla="*/ 355 w 531"/>
                <a:gd name="T29" fmla="*/ 48 h 429"/>
                <a:gd name="T30" fmla="*/ 347 w 531"/>
                <a:gd name="T31" fmla="*/ 48 h 429"/>
                <a:gd name="T32" fmla="*/ 347 w 531"/>
                <a:gd name="T33" fmla="*/ 73 h 429"/>
                <a:gd name="T34" fmla="*/ 384 w 531"/>
                <a:gd name="T35" fmla="*/ 97 h 429"/>
                <a:gd name="T36" fmla="*/ 405 w 531"/>
                <a:gd name="T37" fmla="*/ 94 h 429"/>
                <a:gd name="T38" fmla="*/ 429 w 531"/>
                <a:gd name="T39" fmla="*/ 20 h 429"/>
                <a:gd name="T40" fmla="*/ 442 w 531"/>
                <a:gd name="T41" fmla="*/ 7 h 429"/>
                <a:gd name="T42" fmla="*/ 446 w 531"/>
                <a:gd name="T43" fmla="*/ 39 h 429"/>
                <a:gd name="T44" fmla="*/ 463 w 531"/>
                <a:gd name="T45" fmla="*/ 68 h 429"/>
                <a:gd name="T46" fmla="*/ 469 w 531"/>
                <a:gd name="T47" fmla="*/ 111 h 429"/>
                <a:gd name="T48" fmla="*/ 497 w 531"/>
                <a:gd name="T49" fmla="*/ 143 h 429"/>
                <a:gd name="T50" fmla="*/ 503 w 531"/>
                <a:gd name="T51" fmla="*/ 177 h 429"/>
                <a:gd name="T52" fmla="*/ 514 w 531"/>
                <a:gd name="T53" fmla="*/ 196 h 429"/>
                <a:gd name="T54" fmla="*/ 529 w 531"/>
                <a:gd name="T55" fmla="*/ 226 h 429"/>
                <a:gd name="T56" fmla="*/ 522 w 531"/>
                <a:gd name="T57" fmla="*/ 269 h 429"/>
                <a:gd name="T58" fmla="*/ 493 w 531"/>
                <a:gd name="T59" fmla="*/ 317 h 429"/>
                <a:gd name="T60" fmla="*/ 449 w 531"/>
                <a:gd name="T61" fmla="*/ 361 h 429"/>
                <a:gd name="T62" fmla="*/ 408 w 531"/>
                <a:gd name="T63" fmla="*/ 409 h 429"/>
                <a:gd name="T64" fmla="*/ 360 w 531"/>
                <a:gd name="T65" fmla="*/ 426 h 429"/>
                <a:gd name="T66" fmla="*/ 342 w 531"/>
                <a:gd name="T67" fmla="*/ 415 h 429"/>
                <a:gd name="T68" fmla="*/ 320 w 531"/>
                <a:gd name="T69" fmla="*/ 429 h 429"/>
                <a:gd name="T70" fmla="*/ 306 w 531"/>
                <a:gd name="T71" fmla="*/ 422 h 429"/>
                <a:gd name="T72" fmla="*/ 292 w 531"/>
                <a:gd name="T73" fmla="*/ 388 h 429"/>
                <a:gd name="T74" fmla="*/ 292 w 531"/>
                <a:gd name="T75" fmla="*/ 361 h 429"/>
                <a:gd name="T76" fmla="*/ 272 w 531"/>
                <a:gd name="T77" fmla="*/ 374 h 429"/>
                <a:gd name="T78" fmla="*/ 279 w 531"/>
                <a:gd name="T79" fmla="*/ 361 h 429"/>
                <a:gd name="T80" fmla="*/ 286 w 531"/>
                <a:gd name="T81" fmla="*/ 342 h 429"/>
                <a:gd name="T82" fmla="*/ 258 w 531"/>
                <a:gd name="T83" fmla="*/ 368 h 429"/>
                <a:gd name="T84" fmla="*/ 255 w 531"/>
                <a:gd name="T85" fmla="*/ 339 h 429"/>
                <a:gd name="T86" fmla="*/ 218 w 531"/>
                <a:gd name="T87" fmla="*/ 313 h 429"/>
                <a:gd name="T88" fmla="*/ 138 w 531"/>
                <a:gd name="T89" fmla="*/ 332 h 429"/>
                <a:gd name="T90" fmla="*/ 81 w 531"/>
                <a:gd name="T91" fmla="*/ 354 h 429"/>
                <a:gd name="T92" fmla="*/ 3 w 531"/>
                <a:gd name="T93" fmla="*/ 357 h 429"/>
                <a:gd name="T94" fmla="*/ 22 w 531"/>
                <a:gd name="T95" fmla="*/ 329 h 429"/>
                <a:gd name="T96" fmla="*/ 25 w 531"/>
                <a:gd name="T97" fmla="*/ 288 h 429"/>
                <a:gd name="T98" fmla="*/ 18 w 531"/>
                <a:gd name="T99" fmla="*/ 235 h 429"/>
                <a:gd name="T100" fmla="*/ 25 w 531"/>
                <a:gd name="T101" fmla="*/ 232 h 429"/>
                <a:gd name="T102" fmla="*/ 32 w 531"/>
                <a:gd name="T103" fmla="*/ 197 h 429"/>
                <a:gd name="T104" fmla="*/ 40 w 531"/>
                <a:gd name="T105" fmla="*/ 177 h 429"/>
                <a:gd name="T106" fmla="*/ 68 w 531"/>
                <a:gd name="T107" fmla="*/ 158 h 429"/>
                <a:gd name="T108" fmla="*/ 129 w 531"/>
                <a:gd name="T109" fmla="*/ 136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1"/>
                <a:gd name="T166" fmla="*/ 0 h 429"/>
                <a:gd name="T167" fmla="*/ 531 w 531"/>
                <a:gd name="T168" fmla="*/ 429 h 4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1" h="429">
                  <a:moveTo>
                    <a:pt x="149" y="116"/>
                  </a:moveTo>
                  <a:lnTo>
                    <a:pt x="156" y="111"/>
                  </a:lnTo>
                  <a:lnTo>
                    <a:pt x="156" y="102"/>
                  </a:lnTo>
                  <a:lnTo>
                    <a:pt x="160" y="97"/>
                  </a:lnTo>
                  <a:lnTo>
                    <a:pt x="165" y="92"/>
                  </a:lnTo>
                  <a:lnTo>
                    <a:pt x="170" y="89"/>
                  </a:lnTo>
                  <a:lnTo>
                    <a:pt x="172" y="94"/>
                  </a:lnTo>
                  <a:lnTo>
                    <a:pt x="177" y="95"/>
                  </a:lnTo>
                  <a:lnTo>
                    <a:pt x="177" y="97"/>
                  </a:lnTo>
                  <a:lnTo>
                    <a:pt x="177" y="95"/>
                  </a:lnTo>
                  <a:lnTo>
                    <a:pt x="178" y="92"/>
                  </a:lnTo>
                  <a:lnTo>
                    <a:pt x="177" y="89"/>
                  </a:lnTo>
                  <a:lnTo>
                    <a:pt x="177" y="82"/>
                  </a:lnTo>
                  <a:lnTo>
                    <a:pt x="183" y="83"/>
                  </a:lnTo>
                  <a:lnTo>
                    <a:pt x="190" y="82"/>
                  </a:lnTo>
                  <a:lnTo>
                    <a:pt x="192" y="73"/>
                  </a:lnTo>
                  <a:lnTo>
                    <a:pt x="197" y="68"/>
                  </a:lnTo>
                  <a:lnTo>
                    <a:pt x="202" y="65"/>
                  </a:lnTo>
                  <a:lnTo>
                    <a:pt x="204" y="60"/>
                  </a:lnTo>
                  <a:lnTo>
                    <a:pt x="211" y="54"/>
                  </a:lnTo>
                  <a:lnTo>
                    <a:pt x="221" y="51"/>
                  </a:lnTo>
                  <a:lnTo>
                    <a:pt x="231" y="48"/>
                  </a:lnTo>
                  <a:lnTo>
                    <a:pt x="238" y="53"/>
                  </a:lnTo>
                  <a:lnTo>
                    <a:pt x="245" y="61"/>
                  </a:lnTo>
                  <a:lnTo>
                    <a:pt x="241" y="63"/>
                  </a:lnTo>
                  <a:lnTo>
                    <a:pt x="238" y="68"/>
                  </a:lnTo>
                  <a:lnTo>
                    <a:pt x="243" y="63"/>
                  </a:lnTo>
                  <a:lnTo>
                    <a:pt x="245" y="61"/>
                  </a:lnTo>
                  <a:lnTo>
                    <a:pt x="250" y="61"/>
                  </a:lnTo>
                  <a:lnTo>
                    <a:pt x="252" y="61"/>
                  </a:lnTo>
                  <a:lnTo>
                    <a:pt x="257" y="61"/>
                  </a:lnTo>
                  <a:lnTo>
                    <a:pt x="258" y="61"/>
                  </a:lnTo>
                  <a:lnTo>
                    <a:pt x="258" y="54"/>
                  </a:lnTo>
                  <a:lnTo>
                    <a:pt x="263" y="46"/>
                  </a:lnTo>
                  <a:lnTo>
                    <a:pt x="272" y="41"/>
                  </a:lnTo>
                  <a:lnTo>
                    <a:pt x="270" y="37"/>
                  </a:lnTo>
                  <a:lnTo>
                    <a:pt x="272" y="34"/>
                  </a:lnTo>
                  <a:lnTo>
                    <a:pt x="275" y="29"/>
                  </a:lnTo>
                  <a:lnTo>
                    <a:pt x="284" y="24"/>
                  </a:lnTo>
                  <a:lnTo>
                    <a:pt x="292" y="20"/>
                  </a:lnTo>
                  <a:lnTo>
                    <a:pt x="303" y="20"/>
                  </a:lnTo>
                  <a:lnTo>
                    <a:pt x="306" y="14"/>
                  </a:lnTo>
                  <a:lnTo>
                    <a:pt x="304" y="14"/>
                  </a:lnTo>
                  <a:lnTo>
                    <a:pt x="306" y="14"/>
                  </a:lnTo>
                  <a:lnTo>
                    <a:pt x="301" y="10"/>
                  </a:lnTo>
                  <a:lnTo>
                    <a:pt x="299" y="7"/>
                  </a:lnTo>
                  <a:lnTo>
                    <a:pt x="301" y="5"/>
                  </a:lnTo>
                  <a:lnTo>
                    <a:pt x="306" y="7"/>
                  </a:lnTo>
                  <a:lnTo>
                    <a:pt x="306" y="5"/>
                  </a:lnTo>
                  <a:lnTo>
                    <a:pt x="306" y="7"/>
                  </a:lnTo>
                  <a:lnTo>
                    <a:pt x="306" y="9"/>
                  </a:lnTo>
                  <a:lnTo>
                    <a:pt x="306" y="7"/>
                  </a:lnTo>
                  <a:lnTo>
                    <a:pt x="309" y="12"/>
                  </a:lnTo>
                  <a:lnTo>
                    <a:pt x="313" y="14"/>
                  </a:lnTo>
                  <a:lnTo>
                    <a:pt x="326" y="17"/>
                  </a:lnTo>
                  <a:lnTo>
                    <a:pt x="340" y="20"/>
                  </a:lnTo>
                  <a:lnTo>
                    <a:pt x="343" y="19"/>
                  </a:lnTo>
                  <a:lnTo>
                    <a:pt x="347" y="20"/>
                  </a:lnTo>
                  <a:lnTo>
                    <a:pt x="350" y="22"/>
                  </a:lnTo>
                  <a:lnTo>
                    <a:pt x="354" y="27"/>
                  </a:lnTo>
                  <a:lnTo>
                    <a:pt x="354" y="20"/>
                  </a:lnTo>
                  <a:lnTo>
                    <a:pt x="360" y="20"/>
                  </a:lnTo>
                  <a:lnTo>
                    <a:pt x="359" y="27"/>
                  </a:lnTo>
                  <a:lnTo>
                    <a:pt x="354" y="34"/>
                  </a:lnTo>
                  <a:lnTo>
                    <a:pt x="347" y="34"/>
                  </a:lnTo>
                  <a:lnTo>
                    <a:pt x="347" y="41"/>
                  </a:lnTo>
                  <a:lnTo>
                    <a:pt x="349" y="44"/>
                  </a:lnTo>
                  <a:lnTo>
                    <a:pt x="354" y="48"/>
                  </a:lnTo>
                  <a:lnTo>
                    <a:pt x="352" y="46"/>
                  </a:lnTo>
                  <a:lnTo>
                    <a:pt x="354" y="48"/>
                  </a:lnTo>
                  <a:lnTo>
                    <a:pt x="355" y="48"/>
                  </a:lnTo>
                  <a:lnTo>
                    <a:pt x="354" y="48"/>
                  </a:lnTo>
                  <a:lnTo>
                    <a:pt x="355" y="51"/>
                  </a:lnTo>
                  <a:lnTo>
                    <a:pt x="354" y="54"/>
                  </a:lnTo>
                  <a:lnTo>
                    <a:pt x="350" y="49"/>
                  </a:lnTo>
                  <a:lnTo>
                    <a:pt x="347" y="48"/>
                  </a:lnTo>
                  <a:lnTo>
                    <a:pt x="343" y="49"/>
                  </a:lnTo>
                  <a:lnTo>
                    <a:pt x="340" y="54"/>
                  </a:lnTo>
                  <a:lnTo>
                    <a:pt x="340" y="61"/>
                  </a:lnTo>
                  <a:lnTo>
                    <a:pt x="342" y="70"/>
                  </a:lnTo>
                  <a:lnTo>
                    <a:pt x="347" y="73"/>
                  </a:lnTo>
                  <a:lnTo>
                    <a:pt x="354" y="77"/>
                  </a:lnTo>
                  <a:lnTo>
                    <a:pt x="360" y="82"/>
                  </a:lnTo>
                  <a:lnTo>
                    <a:pt x="369" y="89"/>
                  </a:lnTo>
                  <a:lnTo>
                    <a:pt x="381" y="95"/>
                  </a:lnTo>
                  <a:lnTo>
                    <a:pt x="384" y="97"/>
                  </a:lnTo>
                  <a:lnTo>
                    <a:pt x="388" y="100"/>
                  </a:lnTo>
                  <a:lnTo>
                    <a:pt x="395" y="102"/>
                  </a:lnTo>
                  <a:lnTo>
                    <a:pt x="398" y="100"/>
                  </a:lnTo>
                  <a:lnTo>
                    <a:pt x="401" y="95"/>
                  </a:lnTo>
                  <a:lnTo>
                    <a:pt x="405" y="94"/>
                  </a:lnTo>
                  <a:lnTo>
                    <a:pt x="408" y="89"/>
                  </a:lnTo>
                  <a:lnTo>
                    <a:pt x="412" y="72"/>
                  </a:lnTo>
                  <a:lnTo>
                    <a:pt x="415" y="54"/>
                  </a:lnTo>
                  <a:lnTo>
                    <a:pt x="422" y="36"/>
                  </a:lnTo>
                  <a:lnTo>
                    <a:pt x="429" y="20"/>
                  </a:lnTo>
                  <a:lnTo>
                    <a:pt x="430" y="12"/>
                  </a:lnTo>
                  <a:lnTo>
                    <a:pt x="435" y="3"/>
                  </a:lnTo>
                  <a:lnTo>
                    <a:pt x="442" y="0"/>
                  </a:lnTo>
                  <a:lnTo>
                    <a:pt x="444" y="3"/>
                  </a:lnTo>
                  <a:lnTo>
                    <a:pt x="442" y="7"/>
                  </a:lnTo>
                  <a:lnTo>
                    <a:pt x="444" y="12"/>
                  </a:lnTo>
                  <a:lnTo>
                    <a:pt x="442" y="20"/>
                  </a:lnTo>
                  <a:lnTo>
                    <a:pt x="444" y="20"/>
                  </a:lnTo>
                  <a:lnTo>
                    <a:pt x="442" y="20"/>
                  </a:lnTo>
                  <a:lnTo>
                    <a:pt x="446" y="39"/>
                  </a:lnTo>
                  <a:lnTo>
                    <a:pt x="449" y="54"/>
                  </a:lnTo>
                  <a:lnTo>
                    <a:pt x="454" y="54"/>
                  </a:lnTo>
                  <a:lnTo>
                    <a:pt x="456" y="54"/>
                  </a:lnTo>
                  <a:lnTo>
                    <a:pt x="461" y="60"/>
                  </a:lnTo>
                  <a:lnTo>
                    <a:pt x="463" y="68"/>
                  </a:lnTo>
                  <a:lnTo>
                    <a:pt x="464" y="77"/>
                  </a:lnTo>
                  <a:lnTo>
                    <a:pt x="463" y="82"/>
                  </a:lnTo>
                  <a:lnTo>
                    <a:pt x="466" y="94"/>
                  </a:lnTo>
                  <a:lnTo>
                    <a:pt x="469" y="102"/>
                  </a:lnTo>
                  <a:lnTo>
                    <a:pt x="469" y="111"/>
                  </a:lnTo>
                  <a:lnTo>
                    <a:pt x="469" y="116"/>
                  </a:lnTo>
                  <a:lnTo>
                    <a:pt x="469" y="119"/>
                  </a:lnTo>
                  <a:lnTo>
                    <a:pt x="469" y="123"/>
                  </a:lnTo>
                  <a:lnTo>
                    <a:pt x="480" y="133"/>
                  </a:lnTo>
                  <a:lnTo>
                    <a:pt x="497" y="143"/>
                  </a:lnTo>
                  <a:lnTo>
                    <a:pt x="497" y="150"/>
                  </a:lnTo>
                  <a:lnTo>
                    <a:pt x="497" y="157"/>
                  </a:lnTo>
                  <a:lnTo>
                    <a:pt x="497" y="170"/>
                  </a:lnTo>
                  <a:lnTo>
                    <a:pt x="498" y="172"/>
                  </a:lnTo>
                  <a:lnTo>
                    <a:pt x="503" y="177"/>
                  </a:lnTo>
                  <a:lnTo>
                    <a:pt x="503" y="174"/>
                  </a:lnTo>
                  <a:lnTo>
                    <a:pt x="503" y="170"/>
                  </a:lnTo>
                  <a:lnTo>
                    <a:pt x="510" y="180"/>
                  </a:lnTo>
                  <a:lnTo>
                    <a:pt x="510" y="191"/>
                  </a:lnTo>
                  <a:lnTo>
                    <a:pt x="514" y="196"/>
                  </a:lnTo>
                  <a:lnTo>
                    <a:pt x="517" y="197"/>
                  </a:lnTo>
                  <a:lnTo>
                    <a:pt x="524" y="206"/>
                  </a:lnTo>
                  <a:lnTo>
                    <a:pt x="529" y="213"/>
                  </a:lnTo>
                  <a:lnTo>
                    <a:pt x="531" y="218"/>
                  </a:lnTo>
                  <a:lnTo>
                    <a:pt x="529" y="226"/>
                  </a:lnTo>
                  <a:lnTo>
                    <a:pt x="531" y="232"/>
                  </a:lnTo>
                  <a:lnTo>
                    <a:pt x="526" y="237"/>
                  </a:lnTo>
                  <a:lnTo>
                    <a:pt x="524" y="243"/>
                  </a:lnTo>
                  <a:lnTo>
                    <a:pt x="524" y="252"/>
                  </a:lnTo>
                  <a:lnTo>
                    <a:pt x="522" y="269"/>
                  </a:lnTo>
                  <a:lnTo>
                    <a:pt x="517" y="279"/>
                  </a:lnTo>
                  <a:lnTo>
                    <a:pt x="509" y="294"/>
                  </a:lnTo>
                  <a:lnTo>
                    <a:pt x="503" y="306"/>
                  </a:lnTo>
                  <a:lnTo>
                    <a:pt x="498" y="313"/>
                  </a:lnTo>
                  <a:lnTo>
                    <a:pt x="493" y="317"/>
                  </a:lnTo>
                  <a:lnTo>
                    <a:pt x="490" y="320"/>
                  </a:lnTo>
                  <a:lnTo>
                    <a:pt x="481" y="329"/>
                  </a:lnTo>
                  <a:lnTo>
                    <a:pt x="469" y="334"/>
                  </a:lnTo>
                  <a:lnTo>
                    <a:pt x="461" y="347"/>
                  </a:lnTo>
                  <a:lnTo>
                    <a:pt x="449" y="361"/>
                  </a:lnTo>
                  <a:lnTo>
                    <a:pt x="434" y="380"/>
                  </a:lnTo>
                  <a:lnTo>
                    <a:pt x="422" y="402"/>
                  </a:lnTo>
                  <a:lnTo>
                    <a:pt x="417" y="403"/>
                  </a:lnTo>
                  <a:lnTo>
                    <a:pt x="413" y="407"/>
                  </a:lnTo>
                  <a:lnTo>
                    <a:pt x="408" y="409"/>
                  </a:lnTo>
                  <a:lnTo>
                    <a:pt x="396" y="410"/>
                  </a:lnTo>
                  <a:lnTo>
                    <a:pt x="388" y="409"/>
                  </a:lnTo>
                  <a:lnTo>
                    <a:pt x="376" y="417"/>
                  </a:lnTo>
                  <a:lnTo>
                    <a:pt x="367" y="422"/>
                  </a:lnTo>
                  <a:lnTo>
                    <a:pt x="360" y="426"/>
                  </a:lnTo>
                  <a:lnTo>
                    <a:pt x="354" y="429"/>
                  </a:lnTo>
                  <a:lnTo>
                    <a:pt x="352" y="426"/>
                  </a:lnTo>
                  <a:lnTo>
                    <a:pt x="349" y="419"/>
                  </a:lnTo>
                  <a:lnTo>
                    <a:pt x="347" y="415"/>
                  </a:lnTo>
                  <a:lnTo>
                    <a:pt x="342" y="415"/>
                  </a:lnTo>
                  <a:lnTo>
                    <a:pt x="340" y="415"/>
                  </a:lnTo>
                  <a:lnTo>
                    <a:pt x="337" y="417"/>
                  </a:lnTo>
                  <a:lnTo>
                    <a:pt x="332" y="422"/>
                  </a:lnTo>
                  <a:lnTo>
                    <a:pt x="325" y="427"/>
                  </a:lnTo>
                  <a:lnTo>
                    <a:pt x="320" y="429"/>
                  </a:lnTo>
                  <a:lnTo>
                    <a:pt x="318" y="427"/>
                  </a:lnTo>
                  <a:lnTo>
                    <a:pt x="315" y="424"/>
                  </a:lnTo>
                  <a:lnTo>
                    <a:pt x="313" y="422"/>
                  </a:lnTo>
                  <a:lnTo>
                    <a:pt x="309" y="420"/>
                  </a:lnTo>
                  <a:lnTo>
                    <a:pt x="306" y="422"/>
                  </a:lnTo>
                  <a:lnTo>
                    <a:pt x="294" y="414"/>
                  </a:lnTo>
                  <a:lnTo>
                    <a:pt x="286" y="402"/>
                  </a:lnTo>
                  <a:lnTo>
                    <a:pt x="289" y="398"/>
                  </a:lnTo>
                  <a:lnTo>
                    <a:pt x="292" y="393"/>
                  </a:lnTo>
                  <a:lnTo>
                    <a:pt x="292" y="388"/>
                  </a:lnTo>
                  <a:lnTo>
                    <a:pt x="292" y="381"/>
                  </a:lnTo>
                  <a:lnTo>
                    <a:pt x="289" y="378"/>
                  </a:lnTo>
                  <a:lnTo>
                    <a:pt x="286" y="374"/>
                  </a:lnTo>
                  <a:lnTo>
                    <a:pt x="289" y="368"/>
                  </a:lnTo>
                  <a:lnTo>
                    <a:pt x="292" y="361"/>
                  </a:lnTo>
                  <a:lnTo>
                    <a:pt x="291" y="357"/>
                  </a:lnTo>
                  <a:lnTo>
                    <a:pt x="292" y="354"/>
                  </a:lnTo>
                  <a:lnTo>
                    <a:pt x="286" y="361"/>
                  </a:lnTo>
                  <a:lnTo>
                    <a:pt x="280" y="369"/>
                  </a:lnTo>
                  <a:lnTo>
                    <a:pt x="272" y="374"/>
                  </a:lnTo>
                  <a:lnTo>
                    <a:pt x="270" y="371"/>
                  </a:lnTo>
                  <a:lnTo>
                    <a:pt x="272" y="368"/>
                  </a:lnTo>
                  <a:lnTo>
                    <a:pt x="272" y="366"/>
                  </a:lnTo>
                  <a:lnTo>
                    <a:pt x="275" y="364"/>
                  </a:lnTo>
                  <a:lnTo>
                    <a:pt x="279" y="361"/>
                  </a:lnTo>
                  <a:lnTo>
                    <a:pt x="291" y="351"/>
                  </a:lnTo>
                  <a:lnTo>
                    <a:pt x="299" y="340"/>
                  </a:lnTo>
                  <a:lnTo>
                    <a:pt x="292" y="337"/>
                  </a:lnTo>
                  <a:lnTo>
                    <a:pt x="286" y="334"/>
                  </a:lnTo>
                  <a:lnTo>
                    <a:pt x="286" y="342"/>
                  </a:lnTo>
                  <a:lnTo>
                    <a:pt x="286" y="347"/>
                  </a:lnTo>
                  <a:lnTo>
                    <a:pt x="280" y="347"/>
                  </a:lnTo>
                  <a:lnTo>
                    <a:pt x="279" y="347"/>
                  </a:lnTo>
                  <a:lnTo>
                    <a:pt x="267" y="354"/>
                  </a:lnTo>
                  <a:lnTo>
                    <a:pt x="258" y="368"/>
                  </a:lnTo>
                  <a:lnTo>
                    <a:pt x="255" y="366"/>
                  </a:lnTo>
                  <a:lnTo>
                    <a:pt x="252" y="361"/>
                  </a:lnTo>
                  <a:lnTo>
                    <a:pt x="255" y="356"/>
                  </a:lnTo>
                  <a:lnTo>
                    <a:pt x="258" y="347"/>
                  </a:lnTo>
                  <a:lnTo>
                    <a:pt x="255" y="339"/>
                  </a:lnTo>
                  <a:lnTo>
                    <a:pt x="252" y="327"/>
                  </a:lnTo>
                  <a:lnTo>
                    <a:pt x="240" y="323"/>
                  </a:lnTo>
                  <a:lnTo>
                    <a:pt x="224" y="320"/>
                  </a:lnTo>
                  <a:lnTo>
                    <a:pt x="223" y="317"/>
                  </a:lnTo>
                  <a:lnTo>
                    <a:pt x="218" y="313"/>
                  </a:lnTo>
                  <a:lnTo>
                    <a:pt x="209" y="315"/>
                  </a:lnTo>
                  <a:lnTo>
                    <a:pt x="197" y="313"/>
                  </a:lnTo>
                  <a:lnTo>
                    <a:pt x="177" y="327"/>
                  </a:lnTo>
                  <a:lnTo>
                    <a:pt x="149" y="327"/>
                  </a:lnTo>
                  <a:lnTo>
                    <a:pt x="138" y="332"/>
                  </a:lnTo>
                  <a:lnTo>
                    <a:pt x="129" y="340"/>
                  </a:lnTo>
                  <a:lnTo>
                    <a:pt x="114" y="349"/>
                  </a:lnTo>
                  <a:lnTo>
                    <a:pt x="95" y="354"/>
                  </a:lnTo>
                  <a:lnTo>
                    <a:pt x="86" y="352"/>
                  </a:lnTo>
                  <a:lnTo>
                    <a:pt x="81" y="354"/>
                  </a:lnTo>
                  <a:lnTo>
                    <a:pt x="51" y="361"/>
                  </a:lnTo>
                  <a:lnTo>
                    <a:pt x="20" y="368"/>
                  </a:lnTo>
                  <a:lnTo>
                    <a:pt x="13" y="366"/>
                  </a:lnTo>
                  <a:lnTo>
                    <a:pt x="6" y="361"/>
                  </a:lnTo>
                  <a:lnTo>
                    <a:pt x="3" y="357"/>
                  </a:lnTo>
                  <a:lnTo>
                    <a:pt x="0" y="354"/>
                  </a:lnTo>
                  <a:lnTo>
                    <a:pt x="3" y="347"/>
                  </a:lnTo>
                  <a:lnTo>
                    <a:pt x="10" y="346"/>
                  </a:lnTo>
                  <a:lnTo>
                    <a:pt x="13" y="340"/>
                  </a:lnTo>
                  <a:lnTo>
                    <a:pt x="22" y="329"/>
                  </a:lnTo>
                  <a:lnTo>
                    <a:pt x="27" y="313"/>
                  </a:lnTo>
                  <a:lnTo>
                    <a:pt x="23" y="312"/>
                  </a:lnTo>
                  <a:lnTo>
                    <a:pt x="25" y="310"/>
                  </a:lnTo>
                  <a:lnTo>
                    <a:pt x="27" y="306"/>
                  </a:lnTo>
                  <a:lnTo>
                    <a:pt x="25" y="288"/>
                  </a:lnTo>
                  <a:lnTo>
                    <a:pt x="27" y="272"/>
                  </a:lnTo>
                  <a:lnTo>
                    <a:pt x="27" y="266"/>
                  </a:lnTo>
                  <a:lnTo>
                    <a:pt x="22" y="247"/>
                  </a:lnTo>
                  <a:lnTo>
                    <a:pt x="13" y="232"/>
                  </a:lnTo>
                  <a:lnTo>
                    <a:pt x="18" y="235"/>
                  </a:lnTo>
                  <a:lnTo>
                    <a:pt x="20" y="238"/>
                  </a:lnTo>
                  <a:lnTo>
                    <a:pt x="27" y="238"/>
                  </a:lnTo>
                  <a:lnTo>
                    <a:pt x="23" y="235"/>
                  </a:lnTo>
                  <a:lnTo>
                    <a:pt x="20" y="232"/>
                  </a:lnTo>
                  <a:lnTo>
                    <a:pt x="25" y="232"/>
                  </a:lnTo>
                  <a:lnTo>
                    <a:pt x="27" y="232"/>
                  </a:lnTo>
                  <a:lnTo>
                    <a:pt x="29" y="232"/>
                  </a:lnTo>
                  <a:lnTo>
                    <a:pt x="27" y="232"/>
                  </a:lnTo>
                  <a:lnTo>
                    <a:pt x="27" y="218"/>
                  </a:lnTo>
                  <a:lnTo>
                    <a:pt x="32" y="197"/>
                  </a:lnTo>
                  <a:lnTo>
                    <a:pt x="34" y="177"/>
                  </a:lnTo>
                  <a:lnTo>
                    <a:pt x="35" y="174"/>
                  </a:lnTo>
                  <a:lnTo>
                    <a:pt x="40" y="170"/>
                  </a:lnTo>
                  <a:lnTo>
                    <a:pt x="40" y="174"/>
                  </a:lnTo>
                  <a:lnTo>
                    <a:pt x="40" y="177"/>
                  </a:lnTo>
                  <a:lnTo>
                    <a:pt x="46" y="174"/>
                  </a:lnTo>
                  <a:lnTo>
                    <a:pt x="47" y="170"/>
                  </a:lnTo>
                  <a:lnTo>
                    <a:pt x="54" y="165"/>
                  </a:lnTo>
                  <a:lnTo>
                    <a:pt x="61" y="163"/>
                  </a:lnTo>
                  <a:lnTo>
                    <a:pt x="68" y="158"/>
                  </a:lnTo>
                  <a:lnTo>
                    <a:pt x="75" y="150"/>
                  </a:lnTo>
                  <a:lnTo>
                    <a:pt x="88" y="148"/>
                  </a:lnTo>
                  <a:lnTo>
                    <a:pt x="102" y="143"/>
                  </a:lnTo>
                  <a:lnTo>
                    <a:pt x="115" y="140"/>
                  </a:lnTo>
                  <a:lnTo>
                    <a:pt x="129" y="136"/>
                  </a:lnTo>
                  <a:lnTo>
                    <a:pt x="134" y="134"/>
                  </a:lnTo>
                  <a:lnTo>
                    <a:pt x="141" y="128"/>
                  </a:lnTo>
                  <a:lnTo>
                    <a:pt x="148" y="121"/>
                  </a:lnTo>
                  <a:lnTo>
                    <a:pt x="149" y="11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1" name="Freeform 389"/>
            <p:cNvSpPr>
              <a:spLocks/>
            </p:cNvSpPr>
            <p:nvPr/>
          </p:nvSpPr>
          <p:spPr bwMode="auto">
            <a:xfrm>
              <a:off x="4848" y="2539"/>
              <a:ext cx="156" cy="99"/>
            </a:xfrm>
            <a:custGeom>
              <a:avLst/>
              <a:gdLst>
                <a:gd name="T0" fmla="*/ 95 w 156"/>
                <a:gd name="T1" fmla="*/ 36 h 98"/>
                <a:gd name="T2" fmla="*/ 102 w 156"/>
                <a:gd name="T3" fmla="*/ 26 h 98"/>
                <a:gd name="T4" fmla="*/ 109 w 156"/>
                <a:gd name="T5" fmla="*/ 16 h 98"/>
                <a:gd name="T6" fmla="*/ 117 w 156"/>
                <a:gd name="T7" fmla="*/ 18 h 98"/>
                <a:gd name="T8" fmla="*/ 122 w 156"/>
                <a:gd name="T9" fmla="*/ 16 h 98"/>
                <a:gd name="T10" fmla="*/ 128 w 156"/>
                <a:gd name="T11" fmla="*/ 9 h 98"/>
                <a:gd name="T12" fmla="*/ 134 w 156"/>
                <a:gd name="T13" fmla="*/ 2 h 98"/>
                <a:gd name="T14" fmla="*/ 143 w 156"/>
                <a:gd name="T15" fmla="*/ 2 h 98"/>
                <a:gd name="T16" fmla="*/ 143 w 156"/>
                <a:gd name="T17" fmla="*/ 0 h 98"/>
                <a:gd name="T18" fmla="*/ 143 w 156"/>
                <a:gd name="T19" fmla="*/ 2 h 98"/>
                <a:gd name="T20" fmla="*/ 143 w 156"/>
                <a:gd name="T21" fmla="*/ 6 h 98"/>
                <a:gd name="T22" fmla="*/ 143 w 156"/>
                <a:gd name="T23" fmla="*/ 9 h 98"/>
                <a:gd name="T24" fmla="*/ 150 w 156"/>
                <a:gd name="T25" fmla="*/ 9 h 98"/>
                <a:gd name="T26" fmla="*/ 156 w 156"/>
                <a:gd name="T27" fmla="*/ 9 h 98"/>
                <a:gd name="T28" fmla="*/ 148 w 156"/>
                <a:gd name="T29" fmla="*/ 18 h 98"/>
                <a:gd name="T30" fmla="*/ 143 w 156"/>
                <a:gd name="T31" fmla="*/ 23 h 98"/>
                <a:gd name="T32" fmla="*/ 139 w 156"/>
                <a:gd name="T33" fmla="*/ 28 h 98"/>
                <a:gd name="T34" fmla="*/ 136 w 156"/>
                <a:gd name="T35" fmla="*/ 29 h 98"/>
                <a:gd name="T36" fmla="*/ 119 w 156"/>
                <a:gd name="T37" fmla="*/ 38 h 98"/>
                <a:gd name="T38" fmla="*/ 109 w 156"/>
                <a:gd name="T39" fmla="*/ 50 h 98"/>
                <a:gd name="T40" fmla="*/ 109 w 156"/>
                <a:gd name="T41" fmla="*/ 48 h 98"/>
                <a:gd name="T42" fmla="*/ 109 w 156"/>
                <a:gd name="T43" fmla="*/ 50 h 98"/>
                <a:gd name="T44" fmla="*/ 102 w 156"/>
                <a:gd name="T45" fmla="*/ 53 h 98"/>
                <a:gd name="T46" fmla="*/ 95 w 156"/>
                <a:gd name="T47" fmla="*/ 55 h 98"/>
                <a:gd name="T48" fmla="*/ 88 w 156"/>
                <a:gd name="T49" fmla="*/ 57 h 98"/>
                <a:gd name="T50" fmla="*/ 80 w 156"/>
                <a:gd name="T51" fmla="*/ 60 h 98"/>
                <a:gd name="T52" fmla="*/ 71 w 156"/>
                <a:gd name="T53" fmla="*/ 69 h 98"/>
                <a:gd name="T54" fmla="*/ 68 w 156"/>
                <a:gd name="T55" fmla="*/ 77 h 98"/>
                <a:gd name="T56" fmla="*/ 61 w 156"/>
                <a:gd name="T57" fmla="*/ 80 h 98"/>
                <a:gd name="T58" fmla="*/ 54 w 156"/>
                <a:gd name="T59" fmla="*/ 82 h 98"/>
                <a:gd name="T60" fmla="*/ 48 w 156"/>
                <a:gd name="T61" fmla="*/ 84 h 98"/>
                <a:gd name="T62" fmla="*/ 39 w 156"/>
                <a:gd name="T63" fmla="*/ 91 h 98"/>
                <a:gd name="T64" fmla="*/ 27 w 156"/>
                <a:gd name="T65" fmla="*/ 98 h 98"/>
                <a:gd name="T66" fmla="*/ 12 w 156"/>
                <a:gd name="T67" fmla="*/ 89 h 98"/>
                <a:gd name="T68" fmla="*/ 0 w 156"/>
                <a:gd name="T69" fmla="*/ 77 h 98"/>
                <a:gd name="T70" fmla="*/ 7 w 156"/>
                <a:gd name="T71" fmla="*/ 77 h 98"/>
                <a:gd name="T72" fmla="*/ 15 w 156"/>
                <a:gd name="T73" fmla="*/ 74 h 98"/>
                <a:gd name="T74" fmla="*/ 20 w 156"/>
                <a:gd name="T75" fmla="*/ 70 h 98"/>
                <a:gd name="T76" fmla="*/ 37 w 156"/>
                <a:gd name="T77" fmla="*/ 60 h 98"/>
                <a:gd name="T78" fmla="*/ 54 w 156"/>
                <a:gd name="T79" fmla="*/ 50 h 98"/>
                <a:gd name="T80" fmla="*/ 63 w 156"/>
                <a:gd name="T81" fmla="*/ 48 h 98"/>
                <a:gd name="T82" fmla="*/ 68 w 156"/>
                <a:gd name="T83" fmla="*/ 50 h 98"/>
                <a:gd name="T84" fmla="*/ 82 w 156"/>
                <a:gd name="T85" fmla="*/ 43 h 98"/>
                <a:gd name="T86" fmla="*/ 95 w 156"/>
                <a:gd name="T87" fmla="*/ 36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
                <a:gd name="T133" fmla="*/ 0 h 98"/>
                <a:gd name="T134" fmla="*/ 156 w 156"/>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 h="98">
                  <a:moveTo>
                    <a:pt x="95" y="36"/>
                  </a:moveTo>
                  <a:lnTo>
                    <a:pt x="102" y="26"/>
                  </a:lnTo>
                  <a:lnTo>
                    <a:pt x="109" y="16"/>
                  </a:lnTo>
                  <a:lnTo>
                    <a:pt x="117" y="18"/>
                  </a:lnTo>
                  <a:lnTo>
                    <a:pt x="122" y="16"/>
                  </a:lnTo>
                  <a:lnTo>
                    <a:pt x="128" y="9"/>
                  </a:lnTo>
                  <a:lnTo>
                    <a:pt x="134" y="2"/>
                  </a:lnTo>
                  <a:lnTo>
                    <a:pt x="143" y="2"/>
                  </a:lnTo>
                  <a:lnTo>
                    <a:pt x="143" y="0"/>
                  </a:lnTo>
                  <a:lnTo>
                    <a:pt x="143" y="2"/>
                  </a:lnTo>
                  <a:lnTo>
                    <a:pt x="143" y="6"/>
                  </a:lnTo>
                  <a:lnTo>
                    <a:pt x="143" y="9"/>
                  </a:lnTo>
                  <a:lnTo>
                    <a:pt x="150" y="9"/>
                  </a:lnTo>
                  <a:lnTo>
                    <a:pt x="156" y="9"/>
                  </a:lnTo>
                  <a:lnTo>
                    <a:pt x="148" y="18"/>
                  </a:lnTo>
                  <a:lnTo>
                    <a:pt x="143" y="23"/>
                  </a:lnTo>
                  <a:lnTo>
                    <a:pt x="139" y="28"/>
                  </a:lnTo>
                  <a:lnTo>
                    <a:pt x="136" y="29"/>
                  </a:lnTo>
                  <a:lnTo>
                    <a:pt x="119" y="38"/>
                  </a:lnTo>
                  <a:lnTo>
                    <a:pt x="109" y="50"/>
                  </a:lnTo>
                  <a:lnTo>
                    <a:pt x="109" y="48"/>
                  </a:lnTo>
                  <a:lnTo>
                    <a:pt x="109" y="50"/>
                  </a:lnTo>
                  <a:lnTo>
                    <a:pt x="102" y="53"/>
                  </a:lnTo>
                  <a:lnTo>
                    <a:pt x="95" y="55"/>
                  </a:lnTo>
                  <a:lnTo>
                    <a:pt x="88" y="57"/>
                  </a:lnTo>
                  <a:lnTo>
                    <a:pt x="80" y="60"/>
                  </a:lnTo>
                  <a:lnTo>
                    <a:pt x="71" y="69"/>
                  </a:lnTo>
                  <a:lnTo>
                    <a:pt x="68" y="77"/>
                  </a:lnTo>
                  <a:lnTo>
                    <a:pt x="61" y="80"/>
                  </a:lnTo>
                  <a:lnTo>
                    <a:pt x="54" y="82"/>
                  </a:lnTo>
                  <a:lnTo>
                    <a:pt x="48" y="84"/>
                  </a:lnTo>
                  <a:lnTo>
                    <a:pt x="39" y="91"/>
                  </a:lnTo>
                  <a:lnTo>
                    <a:pt x="27" y="98"/>
                  </a:lnTo>
                  <a:lnTo>
                    <a:pt x="12" y="89"/>
                  </a:lnTo>
                  <a:lnTo>
                    <a:pt x="0" y="77"/>
                  </a:lnTo>
                  <a:lnTo>
                    <a:pt x="7" y="77"/>
                  </a:lnTo>
                  <a:lnTo>
                    <a:pt x="15" y="74"/>
                  </a:lnTo>
                  <a:lnTo>
                    <a:pt x="20" y="70"/>
                  </a:lnTo>
                  <a:lnTo>
                    <a:pt x="37" y="60"/>
                  </a:lnTo>
                  <a:lnTo>
                    <a:pt x="54" y="50"/>
                  </a:lnTo>
                  <a:lnTo>
                    <a:pt x="63" y="48"/>
                  </a:lnTo>
                  <a:lnTo>
                    <a:pt x="68" y="50"/>
                  </a:lnTo>
                  <a:lnTo>
                    <a:pt x="82" y="43"/>
                  </a:lnTo>
                  <a:lnTo>
                    <a:pt x="95" y="3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2" name="Freeform 390"/>
            <p:cNvSpPr>
              <a:spLocks/>
            </p:cNvSpPr>
            <p:nvPr/>
          </p:nvSpPr>
          <p:spPr bwMode="auto">
            <a:xfrm>
              <a:off x="4848" y="2630"/>
              <a:ext cx="14" cy="12"/>
            </a:xfrm>
            <a:custGeom>
              <a:avLst/>
              <a:gdLst>
                <a:gd name="T0" fmla="*/ 14 w 14"/>
                <a:gd name="T1" fmla="*/ 0 h 13"/>
                <a:gd name="T2" fmla="*/ 12 w 14"/>
                <a:gd name="T3" fmla="*/ 3 h 13"/>
                <a:gd name="T4" fmla="*/ 14 w 14"/>
                <a:gd name="T5" fmla="*/ 7 h 13"/>
                <a:gd name="T6" fmla="*/ 7 w 14"/>
                <a:gd name="T7" fmla="*/ 8 h 13"/>
                <a:gd name="T8" fmla="*/ 0 w 14"/>
                <a:gd name="T9" fmla="*/ 13 h 13"/>
                <a:gd name="T10" fmla="*/ 0 w 14"/>
                <a:gd name="T11" fmla="*/ 7 h 13"/>
                <a:gd name="T12" fmla="*/ 5 w 14"/>
                <a:gd name="T13" fmla="*/ 3 h 13"/>
                <a:gd name="T14" fmla="*/ 14 w 14"/>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3"/>
                <a:gd name="T26" fmla="*/ 14 w 1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3">
                  <a:moveTo>
                    <a:pt x="14" y="0"/>
                  </a:moveTo>
                  <a:lnTo>
                    <a:pt x="12" y="3"/>
                  </a:lnTo>
                  <a:lnTo>
                    <a:pt x="14" y="7"/>
                  </a:lnTo>
                  <a:lnTo>
                    <a:pt x="7" y="8"/>
                  </a:lnTo>
                  <a:lnTo>
                    <a:pt x="0" y="13"/>
                  </a:lnTo>
                  <a:lnTo>
                    <a:pt x="0" y="7"/>
                  </a:lnTo>
                  <a:lnTo>
                    <a:pt x="5" y="3"/>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3" name="Freeform 391"/>
            <p:cNvSpPr>
              <a:spLocks/>
            </p:cNvSpPr>
            <p:nvPr/>
          </p:nvSpPr>
          <p:spPr bwMode="auto">
            <a:xfrm>
              <a:off x="5004" y="2446"/>
              <a:ext cx="89" cy="109"/>
            </a:xfrm>
            <a:custGeom>
              <a:avLst/>
              <a:gdLst>
                <a:gd name="T0" fmla="*/ 7 w 89"/>
                <a:gd name="T1" fmla="*/ 109 h 109"/>
                <a:gd name="T2" fmla="*/ 4 w 89"/>
                <a:gd name="T3" fmla="*/ 109 h 109"/>
                <a:gd name="T4" fmla="*/ 0 w 89"/>
                <a:gd name="T5" fmla="*/ 109 h 109"/>
                <a:gd name="T6" fmla="*/ 4 w 89"/>
                <a:gd name="T7" fmla="*/ 102 h 109"/>
                <a:gd name="T8" fmla="*/ 7 w 89"/>
                <a:gd name="T9" fmla="*/ 102 h 109"/>
                <a:gd name="T10" fmla="*/ 18 w 89"/>
                <a:gd name="T11" fmla="*/ 97 h 109"/>
                <a:gd name="T12" fmla="*/ 21 w 89"/>
                <a:gd name="T13" fmla="*/ 88 h 109"/>
                <a:gd name="T14" fmla="*/ 16 w 89"/>
                <a:gd name="T15" fmla="*/ 83 h 109"/>
                <a:gd name="T16" fmla="*/ 14 w 89"/>
                <a:gd name="T17" fmla="*/ 75 h 109"/>
                <a:gd name="T18" fmla="*/ 14 w 89"/>
                <a:gd name="T19" fmla="*/ 73 h 109"/>
                <a:gd name="T20" fmla="*/ 14 w 89"/>
                <a:gd name="T21" fmla="*/ 68 h 109"/>
                <a:gd name="T22" fmla="*/ 21 w 89"/>
                <a:gd name="T23" fmla="*/ 70 h 109"/>
                <a:gd name="T24" fmla="*/ 28 w 89"/>
                <a:gd name="T25" fmla="*/ 68 h 109"/>
                <a:gd name="T26" fmla="*/ 31 w 89"/>
                <a:gd name="T27" fmla="*/ 68 h 109"/>
                <a:gd name="T28" fmla="*/ 33 w 89"/>
                <a:gd name="T29" fmla="*/ 63 h 109"/>
                <a:gd name="T30" fmla="*/ 35 w 89"/>
                <a:gd name="T31" fmla="*/ 61 h 109"/>
                <a:gd name="T32" fmla="*/ 45 w 89"/>
                <a:gd name="T33" fmla="*/ 46 h 109"/>
                <a:gd name="T34" fmla="*/ 48 w 89"/>
                <a:gd name="T35" fmla="*/ 27 h 109"/>
                <a:gd name="T36" fmla="*/ 46 w 89"/>
                <a:gd name="T37" fmla="*/ 25 h 109"/>
                <a:gd name="T38" fmla="*/ 48 w 89"/>
                <a:gd name="T39" fmla="*/ 20 h 109"/>
                <a:gd name="T40" fmla="*/ 46 w 89"/>
                <a:gd name="T41" fmla="*/ 19 h 109"/>
                <a:gd name="T42" fmla="*/ 48 w 89"/>
                <a:gd name="T43" fmla="*/ 20 h 109"/>
                <a:gd name="T44" fmla="*/ 46 w 89"/>
                <a:gd name="T45" fmla="*/ 15 h 109"/>
                <a:gd name="T46" fmla="*/ 48 w 89"/>
                <a:gd name="T47" fmla="*/ 13 h 109"/>
                <a:gd name="T48" fmla="*/ 46 w 89"/>
                <a:gd name="T49" fmla="*/ 8 h 109"/>
                <a:gd name="T50" fmla="*/ 46 w 89"/>
                <a:gd name="T51" fmla="*/ 3 h 109"/>
                <a:gd name="T52" fmla="*/ 48 w 89"/>
                <a:gd name="T53" fmla="*/ 0 h 109"/>
                <a:gd name="T54" fmla="*/ 53 w 89"/>
                <a:gd name="T55" fmla="*/ 7 h 109"/>
                <a:gd name="T56" fmla="*/ 58 w 89"/>
                <a:gd name="T57" fmla="*/ 12 h 109"/>
                <a:gd name="T58" fmla="*/ 62 w 89"/>
                <a:gd name="T59" fmla="*/ 20 h 109"/>
                <a:gd name="T60" fmla="*/ 60 w 89"/>
                <a:gd name="T61" fmla="*/ 22 h 109"/>
                <a:gd name="T62" fmla="*/ 55 w 89"/>
                <a:gd name="T63" fmla="*/ 20 h 109"/>
                <a:gd name="T64" fmla="*/ 55 w 89"/>
                <a:gd name="T65" fmla="*/ 27 h 109"/>
                <a:gd name="T66" fmla="*/ 55 w 89"/>
                <a:gd name="T67" fmla="*/ 32 h 109"/>
                <a:gd name="T68" fmla="*/ 55 w 89"/>
                <a:gd name="T69" fmla="*/ 34 h 109"/>
                <a:gd name="T70" fmla="*/ 53 w 89"/>
                <a:gd name="T71" fmla="*/ 39 h 109"/>
                <a:gd name="T72" fmla="*/ 55 w 89"/>
                <a:gd name="T73" fmla="*/ 41 h 109"/>
                <a:gd name="T74" fmla="*/ 58 w 89"/>
                <a:gd name="T75" fmla="*/ 39 h 109"/>
                <a:gd name="T76" fmla="*/ 62 w 89"/>
                <a:gd name="T77" fmla="*/ 36 h 109"/>
                <a:gd name="T78" fmla="*/ 62 w 89"/>
                <a:gd name="T79" fmla="*/ 34 h 109"/>
                <a:gd name="T80" fmla="*/ 63 w 89"/>
                <a:gd name="T81" fmla="*/ 34 h 109"/>
                <a:gd name="T82" fmla="*/ 62 w 89"/>
                <a:gd name="T83" fmla="*/ 34 h 109"/>
                <a:gd name="T84" fmla="*/ 63 w 89"/>
                <a:gd name="T85" fmla="*/ 41 h 109"/>
                <a:gd name="T86" fmla="*/ 62 w 89"/>
                <a:gd name="T87" fmla="*/ 48 h 109"/>
                <a:gd name="T88" fmla="*/ 63 w 89"/>
                <a:gd name="T89" fmla="*/ 51 h 109"/>
                <a:gd name="T90" fmla="*/ 69 w 89"/>
                <a:gd name="T91" fmla="*/ 54 h 109"/>
                <a:gd name="T92" fmla="*/ 75 w 89"/>
                <a:gd name="T93" fmla="*/ 51 h 109"/>
                <a:gd name="T94" fmla="*/ 82 w 89"/>
                <a:gd name="T95" fmla="*/ 48 h 109"/>
                <a:gd name="T96" fmla="*/ 87 w 89"/>
                <a:gd name="T97" fmla="*/ 49 h 109"/>
                <a:gd name="T98" fmla="*/ 89 w 89"/>
                <a:gd name="T99" fmla="*/ 54 h 109"/>
                <a:gd name="T100" fmla="*/ 87 w 89"/>
                <a:gd name="T101" fmla="*/ 58 h 109"/>
                <a:gd name="T102" fmla="*/ 82 w 89"/>
                <a:gd name="T103" fmla="*/ 61 h 109"/>
                <a:gd name="T104" fmla="*/ 75 w 89"/>
                <a:gd name="T105" fmla="*/ 66 h 109"/>
                <a:gd name="T106" fmla="*/ 69 w 89"/>
                <a:gd name="T107" fmla="*/ 75 h 109"/>
                <a:gd name="T108" fmla="*/ 62 w 89"/>
                <a:gd name="T109" fmla="*/ 75 h 109"/>
                <a:gd name="T110" fmla="*/ 55 w 89"/>
                <a:gd name="T111" fmla="*/ 75 h 109"/>
                <a:gd name="T112" fmla="*/ 52 w 89"/>
                <a:gd name="T113" fmla="*/ 78 h 109"/>
                <a:gd name="T114" fmla="*/ 48 w 89"/>
                <a:gd name="T115" fmla="*/ 82 h 109"/>
                <a:gd name="T116" fmla="*/ 29 w 89"/>
                <a:gd name="T117" fmla="*/ 99 h 109"/>
                <a:gd name="T118" fmla="*/ 7 w 89"/>
                <a:gd name="T119" fmla="*/ 109 h 1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
                <a:gd name="T181" fmla="*/ 0 h 109"/>
                <a:gd name="T182" fmla="*/ 89 w 89"/>
                <a:gd name="T183" fmla="*/ 109 h 1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 h="109">
                  <a:moveTo>
                    <a:pt x="7" y="109"/>
                  </a:moveTo>
                  <a:lnTo>
                    <a:pt x="4" y="109"/>
                  </a:lnTo>
                  <a:lnTo>
                    <a:pt x="0" y="109"/>
                  </a:lnTo>
                  <a:lnTo>
                    <a:pt x="4" y="102"/>
                  </a:lnTo>
                  <a:lnTo>
                    <a:pt x="7" y="102"/>
                  </a:lnTo>
                  <a:lnTo>
                    <a:pt x="18" y="97"/>
                  </a:lnTo>
                  <a:lnTo>
                    <a:pt x="21" y="88"/>
                  </a:lnTo>
                  <a:lnTo>
                    <a:pt x="16" y="83"/>
                  </a:lnTo>
                  <a:lnTo>
                    <a:pt x="14" y="75"/>
                  </a:lnTo>
                  <a:lnTo>
                    <a:pt x="14" y="73"/>
                  </a:lnTo>
                  <a:lnTo>
                    <a:pt x="14" y="68"/>
                  </a:lnTo>
                  <a:lnTo>
                    <a:pt x="21" y="70"/>
                  </a:lnTo>
                  <a:lnTo>
                    <a:pt x="28" y="68"/>
                  </a:lnTo>
                  <a:lnTo>
                    <a:pt x="31" y="68"/>
                  </a:lnTo>
                  <a:lnTo>
                    <a:pt x="33" y="63"/>
                  </a:lnTo>
                  <a:lnTo>
                    <a:pt x="35" y="61"/>
                  </a:lnTo>
                  <a:lnTo>
                    <a:pt x="45" y="46"/>
                  </a:lnTo>
                  <a:lnTo>
                    <a:pt x="48" y="27"/>
                  </a:lnTo>
                  <a:lnTo>
                    <a:pt x="46" y="25"/>
                  </a:lnTo>
                  <a:lnTo>
                    <a:pt x="48" y="20"/>
                  </a:lnTo>
                  <a:lnTo>
                    <a:pt x="46" y="19"/>
                  </a:lnTo>
                  <a:lnTo>
                    <a:pt x="48" y="20"/>
                  </a:lnTo>
                  <a:lnTo>
                    <a:pt x="46" y="15"/>
                  </a:lnTo>
                  <a:lnTo>
                    <a:pt x="48" y="13"/>
                  </a:lnTo>
                  <a:lnTo>
                    <a:pt x="46" y="8"/>
                  </a:lnTo>
                  <a:lnTo>
                    <a:pt x="46" y="3"/>
                  </a:lnTo>
                  <a:lnTo>
                    <a:pt x="48" y="0"/>
                  </a:lnTo>
                  <a:lnTo>
                    <a:pt x="53" y="7"/>
                  </a:lnTo>
                  <a:lnTo>
                    <a:pt x="58" y="12"/>
                  </a:lnTo>
                  <a:lnTo>
                    <a:pt x="62" y="20"/>
                  </a:lnTo>
                  <a:lnTo>
                    <a:pt x="60" y="22"/>
                  </a:lnTo>
                  <a:lnTo>
                    <a:pt x="55" y="20"/>
                  </a:lnTo>
                  <a:lnTo>
                    <a:pt x="55" y="27"/>
                  </a:lnTo>
                  <a:lnTo>
                    <a:pt x="55" y="32"/>
                  </a:lnTo>
                  <a:lnTo>
                    <a:pt x="55" y="34"/>
                  </a:lnTo>
                  <a:lnTo>
                    <a:pt x="53" y="39"/>
                  </a:lnTo>
                  <a:lnTo>
                    <a:pt x="55" y="41"/>
                  </a:lnTo>
                  <a:lnTo>
                    <a:pt x="58" y="39"/>
                  </a:lnTo>
                  <a:lnTo>
                    <a:pt x="62" y="36"/>
                  </a:lnTo>
                  <a:lnTo>
                    <a:pt x="62" y="34"/>
                  </a:lnTo>
                  <a:lnTo>
                    <a:pt x="63" y="34"/>
                  </a:lnTo>
                  <a:lnTo>
                    <a:pt x="62" y="34"/>
                  </a:lnTo>
                  <a:lnTo>
                    <a:pt x="63" y="41"/>
                  </a:lnTo>
                  <a:lnTo>
                    <a:pt x="62" y="48"/>
                  </a:lnTo>
                  <a:lnTo>
                    <a:pt x="63" y="51"/>
                  </a:lnTo>
                  <a:lnTo>
                    <a:pt x="69" y="54"/>
                  </a:lnTo>
                  <a:lnTo>
                    <a:pt x="75" y="51"/>
                  </a:lnTo>
                  <a:lnTo>
                    <a:pt x="82" y="48"/>
                  </a:lnTo>
                  <a:lnTo>
                    <a:pt x="87" y="49"/>
                  </a:lnTo>
                  <a:lnTo>
                    <a:pt x="89" y="54"/>
                  </a:lnTo>
                  <a:lnTo>
                    <a:pt x="87" y="58"/>
                  </a:lnTo>
                  <a:lnTo>
                    <a:pt x="82" y="61"/>
                  </a:lnTo>
                  <a:lnTo>
                    <a:pt x="75" y="66"/>
                  </a:lnTo>
                  <a:lnTo>
                    <a:pt x="69" y="75"/>
                  </a:lnTo>
                  <a:lnTo>
                    <a:pt x="62" y="75"/>
                  </a:lnTo>
                  <a:lnTo>
                    <a:pt x="55" y="75"/>
                  </a:lnTo>
                  <a:lnTo>
                    <a:pt x="52" y="78"/>
                  </a:lnTo>
                  <a:lnTo>
                    <a:pt x="48" y="82"/>
                  </a:lnTo>
                  <a:lnTo>
                    <a:pt x="29" y="99"/>
                  </a:lnTo>
                  <a:lnTo>
                    <a:pt x="7" y="10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4" name="Freeform 392"/>
            <p:cNvSpPr>
              <a:spLocks/>
            </p:cNvSpPr>
            <p:nvPr/>
          </p:nvSpPr>
          <p:spPr bwMode="auto">
            <a:xfrm>
              <a:off x="5025" y="2228"/>
              <a:ext cx="34" cy="36"/>
            </a:xfrm>
            <a:custGeom>
              <a:avLst/>
              <a:gdLst>
                <a:gd name="T0" fmla="*/ 34 w 34"/>
                <a:gd name="T1" fmla="*/ 34 h 36"/>
                <a:gd name="T2" fmla="*/ 31 w 34"/>
                <a:gd name="T3" fmla="*/ 36 h 36"/>
                <a:gd name="T4" fmla="*/ 27 w 34"/>
                <a:gd name="T5" fmla="*/ 34 h 36"/>
                <a:gd name="T6" fmla="*/ 10 w 34"/>
                <a:gd name="T7" fmla="*/ 27 h 36"/>
                <a:gd name="T8" fmla="*/ 0 w 34"/>
                <a:gd name="T9" fmla="*/ 14 h 36"/>
                <a:gd name="T10" fmla="*/ 0 w 34"/>
                <a:gd name="T11" fmla="*/ 0 h 36"/>
                <a:gd name="T12" fmla="*/ 10 w 34"/>
                <a:gd name="T13" fmla="*/ 9 h 36"/>
                <a:gd name="T14" fmla="*/ 14 w 34"/>
                <a:gd name="T15" fmla="*/ 20 h 36"/>
                <a:gd name="T16" fmla="*/ 19 w 34"/>
                <a:gd name="T17" fmla="*/ 22 h 36"/>
                <a:gd name="T18" fmla="*/ 20 w 34"/>
                <a:gd name="T19" fmla="*/ 20 h 36"/>
                <a:gd name="T20" fmla="*/ 27 w 34"/>
                <a:gd name="T21" fmla="*/ 29 h 36"/>
                <a:gd name="T22" fmla="*/ 34 w 34"/>
                <a:gd name="T23" fmla="*/ 34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6"/>
                <a:gd name="T38" fmla="*/ 34 w 34"/>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6">
                  <a:moveTo>
                    <a:pt x="34" y="34"/>
                  </a:moveTo>
                  <a:lnTo>
                    <a:pt x="31" y="36"/>
                  </a:lnTo>
                  <a:lnTo>
                    <a:pt x="27" y="34"/>
                  </a:lnTo>
                  <a:lnTo>
                    <a:pt x="10" y="27"/>
                  </a:lnTo>
                  <a:lnTo>
                    <a:pt x="0" y="14"/>
                  </a:lnTo>
                  <a:lnTo>
                    <a:pt x="0" y="0"/>
                  </a:lnTo>
                  <a:lnTo>
                    <a:pt x="10" y="9"/>
                  </a:lnTo>
                  <a:lnTo>
                    <a:pt x="14" y="20"/>
                  </a:lnTo>
                  <a:lnTo>
                    <a:pt x="19" y="22"/>
                  </a:lnTo>
                  <a:lnTo>
                    <a:pt x="20" y="20"/>
                  </a:lnTo>
                  <a:lnTo>
                    <a:pt x="27" y="29"/>
                  </a:lnTo>
                  <a:lnTo>
                    <a:pt x="34"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5" name="Freeform 393"/>
            <p:cNvSpPr>
              <a:spLocks/>
            </p:cNvSpPr>
            <p:nvPr/>
          </p:nvSpPr>
          <p:spPr bwMode="auto">
            <a:xfrm>
              <a:off x="4848" y="1990"/>
              <a:ext cx="54" cy="29"/>
            </a:xfrm>
            <a:custGeom>
              <a:avLst/>
              <a:gdLst>
                <a:gd name="T0" fmla="*/ 34 w 54"/>
                <a:gd name="T1" fmla="*/ 27 h 29"/>
                <a:gd name="T2" fmla="*/ 31 w 54"/>
                <a:gd name="T3" fmla="*/ 29 h 29"/>
                <a:gd name="T4" fmla="*/ 27 w 54"/>
                <a:gd name="T5" fmla="*/ 27 h 29"/>
                <a:gd name="T6" fmla="*/ 12 w 54"/>
                <a:gd name="T7" fmla="*/ 27 h 29"/>
                <a:gd name="T8" fmla="*/ 0 w 54"/>
                <a:gd name="T9" fmla="*/ 20 h 29"/>
                <a:gd name="T10" fmla="*/ 3 w 54"/>
                <a:gd name="T11" fmla="*/ 17 h 29"/>
                <a:gd name="T12" fmla="*/ 7 w 54"/>
                <a:gd name="T13" fmla="*/ 13 h 29"/>
                <a:gd name="T14" fmla="*/ 20 w 54"/>
                <a:gd name="T15" fmla="*/ 13 h 29"/>
                <a:gd name="T16" fmla="*/ 25 w 54"/>
                <a:gd name="T17" fmla="*/ 17 h 29"/>
                <a:gd name="T18" fmla="*/ 27 w 54"/>
                <a:gd name="T19" fmla="*/ 20 h 29"/>
                <a:gd name="T20" fmla="*/ 36 w 54"/>
                <a:gd name="T21" fmla="*/ 17 h 29"/>
                <a:gd name="T22" fmla="*/ 41 w 54"/>
                <a:gd name="T23" fmla="*/ 10 h 29"/>
                <a:gd name="T24" fmla="*/ 48 w 54"/>
                <a:gd name="T25" fmla="*/ 7 h 29"/>
                <a:gd name="T26" fmla="*/ 46 w 54"/>
                <a:gd name="T27" fmla="*/ 1 h 29"/>
                <a:gd name="T28" fmla="*/ 48 w 54"/>
                <a:gd name="T29" fmla="*/ 0 h 29"/>
                <a:gd name="T30" fmla="*/ 51 w 54"/>
                <a:gd name="T31" fmla="*/ 0 h 29"/>
                <a:gd name="T32" fmla="*/ 54 w 54"/>
                <a:gd name="T33" fmla="*/ 1 h 29"/>
                <a:gd name="T34" fmla="*/ 54 w 54"/>
                <a:gd name="T35" fmla="*/ 7 h 29"/>
                <a:gd name="T36" fmla="*/ 54 w 54"/>
                <a:gd name="T37" fmla="*/ 10 h 29"/>
                <a:gd name="T38" fmla="*/ 53 w 54"/>
                <a:gd name="T39" fmla="*/ 12 h 29"/>
                <a:gd name="T40" fmla="*/ 54 w 54"/>
                <a:gd name="T41" fmla="*/ 13 h 29"/>
                <a:gd name="T42" fmla="*/ 46 w 54"/>
                <a:gd name="T43" fmla="*/ 20 h 29"/>
                <a:gd name="T44" fmla="*/ 39 w 54"/>
                <a:gd name="T45" fmla="*/ 24 h 29"/>
                <a:gd name="T46" fmla="*/ 34 w 54"/>
                <a:gd name="T47" fmla="*/ 27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29"/>
                <a:gd name="T74" fmla="*/ 54 w 54"/>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29">
                  <a:moveTo>
                    <a:pt x="34" y="27"/>
                  </a:moveTo>
                  <a:lnTo>
                    <a:pt x="31" y="29"/>
                  </a:lnTo>
                  <a:lnTo>
                    <a:pt x="27" y="27"/>
                  </a:lnTo>
                  <a:lnTo>
                    <a:pt x="12" y="27"/>
                  </a:lnTo>
                  <a:lnTo>
                    <a:pt x="0" y="20"/>
                  </a:lnTo>
                  <a:lnTo>
                    <a:pt x="3" y="17"/>
                  </a:lnTo>
                  <a:lnTo>
                    <a:pt x="7" y="13"/>
                  </a:lnTo>
                  <a:lnTo>
                    <a:pt x="20" y="13"/>
                  </a:lnTo>
                  <a:lnTo>
                    <a:pt x="25" y="17"/>
                  </a:lnTo>
                  <a:lnTo>
                    <a:pt x="27" y="20"/>
                  </a:lnTo>
                  <a:lnTo>
                    <a:pt x="36" y="17"/>
                  </a:lnTo>
                  <a:lnTo>
                    <a:pt x="41" y="10"/>
                  </a:lnTo>
                  <a:lnTo>
                    <a:pt x="48" y="7"/>
                  </a:lnTo>
                  <a:lnTo>
                    <a:pt x="46" y="1"/>
                  </a:lnTo>
                  <a:lnTo>
                    <a:pt x="48" y="0"/>
                  </a:lnTo>
                  <a:lnTo>
                    <a:pt x="51" y="0"/>
                  </a:lnTo>
                  <a:lnTo>
                    <a:pt x="54" y="1"/>
                  </a:lnTo>
                  <a:lnTo>
                    <a:pt x="54" y="7"/>
                  </a:lnTo>
                  <a:lnTo>
                    <a:pt x="54" y="10"/>
                  </a:lnTo>
                  <a:lnTo>
                    <a:pt x="53" y="12"/>
                  </a:lnTo>
                  <a:lnTo>
                    <a:pt x="54" y="13"/>
                  </a:lnTo>
                  <a:lnTo>
                    <a:pt x="46" y="20"/>
                  </a:lnTo>
                  <a:lnTo>
                    <a:pt x="39" y="24"/>
                  </a:lnTo>
                  <a:lnTo>
                    <a:pt x="34"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6" name="Freeform 394"/>
            <p:cNvSpPr>
              <a:spLocks/>
            </p:cNvSpPr>
            <p:nvPr/>
          </p:nvSpPr>
          <p:spPr bwMode="auto">
            <a:xfrm>
              <a:off x="4889" y="1962"/>
              <a:ext cx="27" cy="35"/>
            </a:xfrm>
            <a:custGeom>
              <a:avLst/>
              <a:gdLst>
                <a:gd name="T0" fmla="*/ 27 w 27"/>
                <a:gd name="T1" fmla="*/ 28 h 35"/>
                <a:gd name="T2" fmla="*/ 27 w 27"/>
                <a:gd name="T3" fmla="*/ 35 h 35"/>
                <a:gd name="T4" fmla="*/ 24 w 27"/>
                <a:gd name="T5" fmla="*/ 33 h 35"/>
                <a:gd name="T6" fmla="*/ 20 w 27"/>
                <a:gd name="T7" fmla="*/ 35 h 35"/>
                <a:gd name="T8" fmla="*/ 20 w 27"/>
                <a:gd name="T9" fmla="*/ 29 h 35"/>
                <a:gd name="T10" fmla="*/ 17 w 27"/>
                <a:gd name="T11" fmla="*/ 21 h 35"/>
                <a:gd name="T12" fmla="*/ 13 w 27"/>
                <a:gd name="T13" fmla="*/ 14 h 35"/>
                <a:gd name="T14" fmla="*/ 8 w 27"/>
                <a:gd name="T15" fmla="*/ 12 h 35"/>
                <a:gd name="T16" fmla="*/ 3 w 27"/>
                <a:gd name="T17" fmla="*/ 7 h 35"/>
                <a:gd name="T18" fmla="*/ 0 w 27"/>
                <a:gd name="T19" fmla="*/ 0 h 35"/>
                <a:gd name="T20" fmla="*/ 13 w 27"/>
                <a:gd name="T21" fmla="*/ 14 h 35"/>
                <a:gd name="T22" fmla="*/ 27 w 27"/>
                <a:gd name="T23" fmla="*/ 28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35"/>
                <a:gd name="T38" fmla="*/ 27 w 2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35">
                  <a:moveTo>
                    <a:pt x="27" y="28"/>
                  </a:moveTo>
                  <a:lnTo>
                    <a:pt x="27" y="35"/>
                  </a:lnTo>
                  <a:lnTo>
                    <a:pt x="24" y="33"/>
                  </a:lnTo>
                  <a:lnTo>
                    <a:pt x="20" y="35"/>
                  </a:lnTo>
                  <a:lnTo>
                    <a:pt x="20" y="29"/>
                  </a:lnTo>
                  <a:lnTo>
                    <a:pt x="17" y="21"/>
                  </a:lnTo>
                  <a:lnTo>
                    <a:pt x="13" y="14"/>
                  </a:lnTo>
                  <a:lnTo>
                    <a:pt x="8" y="12"/>
                  </a:lnTo>
                  <a:lnTo>
                    <a:pt x="3" y="7"/>
                  </a:lnTo>
                  <a:lnTo>
                    <a:pt x="0" y="0"/>
                  </a:lnTo>
                  <a:lnTo>
                    <a:pt x="13" y="14"/>
                  </a:lnTo>
                  <a:lnTo>
                    <a:pt x="27" y="2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7" name="Freeform 395"/>
            <p:cNvSpPr>
              <a:spLocks/>
            </p:cNvSpPr>
            <p:nvPr/>
          </p:nvSpPr>
          <p:spPr bwMode="auto">
            <a:xfrm>
              <a:off x="4616" y="1928"/>
              <a:ext cx="259" cy="159"/>
            </a:xfrm>
            <a:custGeom>
              <a:avLst/>
              <a:gdLst>
                <a:gd name="T0" fmla="*/ 198 w 259"/>
                <a:gd name="T1" fmla="*/ 116 h 159"/>
                <a:gd name="T2" fmla="*/ 169 w 259"/>
                <a:gd name="T3" fmla="*/ 118 h 159"/>
                <a:gd name="T4" fmla="*/ 157 w 259"/>
                <a:gd name="T5" fmla="*/ 130 h 159"/>
                <a:gd name="T6" fmla="*/ 162 w 259"/>
                <a:gd name="T7" fmla="*/ 133 h 159"/>
                <a:gd name="T8" fmla="*/ 131 w 259"/>
                <a:gd name="T9" fmla="*/ 135 h 159"/>
                <a:gd name="T10" fmla="*/ 103 w 259"/>
                <a:gd name="T11" fmla="*/ 121 h 159"/>
                <a:gd name="T12" fmla="*/ 89 w 259"/>
                <a:gd name="T13" fmla="*/ 116 h 159"/>
                <a:gd name="T14" fmla="*/ 103 w 259"/>
                <a:gd name="T15" fmla="*/ 103 h 159"/>
                <a:gd name="T16" fmla="*/ 92 w 259"/>
                <a:gd name="T17" fmla="*/ 77 h 159"/>
                <a:gd name="T18" fmla="*/ 65 w 259"/>
                <a:gd name="T19" fmla="*/ 63 h 159"/>
                <a:gd name="T20" fmla="*/ 41 w 259"/>
                <a:gd name="T21" fmla="*/ 55 h 159"/>
                <a:gd name="T22" fmla="*/ 38 w 259"/>
                <a:gd name="T23" fmla="*/ 53 h 159"/>
                <a:gd name="T24" fmla="*/ 29 w 259"/>
                <a:gd name="T25" fmla="*/ 60 h 159"/>
                <a:gd name="T26" fmla="*/ 28 w 259"/>
                <a:gd name="T27" fmla="*/ 55 h 159"/>
                <a:gd name="T28" fmla="*/ 21 w 259"/>
                <a:gd name="T29" fmla="*/ 41 h 159"/>
                <a:gd name="T30" fmla="*/ 21 w 259"/>
                <a:gd name="T31" fmla="*/ 34 h 159"/>
                <a:gd name="T32" fmla="*/ 28 w 259"/>
                <a:gd name="T33" fmla="*/ 34 h 159"/>
                <a:gd name="T34" fmla="*/ 41 w 259"/>
                <a:gd name="T35" fmla="*/ 33 h 159"/>
                <a:gd name="T36" fmla="*/ 41 w 259"/>
                <a:gd name="T37" fmla="*/ 28 h 159"/>
                <a:gd name="T38" fmla="*/ 21 w 259"/>
                <a:gd name="T39" fmla="*/ 29 h 159"/>
                <a:gd name="T40" fmla="*/ 14 w 259"/>
                <a:gd name="T41" fmla="*/ 21 h 159"/>
                <a:gd name="T42" fmla="*/ 0 w 259"/>
                <a:gd name="T43" fmla="*/ 14 h 159"/>
                <a:gd name="T44" fmla="*/ 28 w 259"/>
                <a:gd name="T45" fmla="*/ 0 h 159"/>
                <a:gd name="T46" fmla="*/ 40 w 259"/>
                <a:gd name="T47" fmla="*/ 2 h 159"/>
                <a:gd name="T48" fmla="*/ 48 w 259"/>
                <a:gd name="T49" fmla="*/ 28 h 159"/>
                <a:gd name="T50" fmla="*/ 55 w 259"/>
                <a:gd name="T51" fmla="*/ 38 h 159"/>
                <a:gd name="T52" fmla="*/ 65 w 259"/>
                <a:gd name="T53" fmla="*/ 41 h 159"/>
                <a:gd name="T54" fmla="*/ 80 w 259"/>
                <a:gd name="T55" fmla="*/ 28 h 159"/>
                <a:gd name="T56" fmla="*/ 96 w 259"/>
                <a:gd name="T57" fmla="*/ 14 h 159"/>
                <a:gd name="T58" fmla="*/ 116 w 259"/>
                <a:gd name="T59" fmla="*/ 28 h 159"/>
                <a:gd name="T60" fmla="*/ 137 w 259"/>
                <a:gd name="T61" fmla="*/ 28 h 159"/>
                <a:gd name="T62" fmla="*/ 183 w 259"/>
                <a:gd name="T63" fmla="*/ 51 h 159"/>
                <a:gd name="T64" fmla="*/ 198 w 259"/>
                <a:gd name="T65" fmla="*/ 62 h 159"/>
                <a:gd name="T66" fmla="*/ 203 w 259"/>
                <a:gd name="T67" fmla="*/ 80 h 159"/>
                <a:gd name="T68" fmla="*/ 218 w 259"/>
                <a:gd name="T69" fmla="*/ 82 h 159"/>
                <a:gd name="T70" fmla="*/ 234 w 259"/>
                <a:gd name="T71" fmla="*/ 99 h 159"/>
                <a:gd name="T72" fmla="*/ 211 w 259"/>
                <a:gd name="T73" fmla="*/ 103 h 159"/>
                <a:gd name="T74" fmla="*/ 227 w 259"/>
                <a:gd name="T75" fmla="*/ 121 h 159"/>
                <a:gd name="T76" fmla="*/ 237 w 259"/>
                <a:gd name="T77" fmla="*/ 130 h 159"/>
                <a:gd name="T78" fmla="*/ 244 w 259"/>
                <a:gd name="T79" fmla="*/ 142 h 159"/>
                <a:gd name="T80" fmla="*/ 256 w 259"/>
                <a:gd name="T81" fmla="*/ 152 h 159"/>
                <a:gd name="T82" fmla="*/ 252 w 259"/>
                <a:gd name="T83" fmla="*/ 157 h 159"/>
                <a:gd name="T84" fmla="*/ 246 w 259"/>
                <a:gd name="T85" fmla="*/ 157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9"/>
                <a:gd name="T130" fmla="*/ 0 h 159"/>
                <a:gd name="T131" fmla="*/ 259 w 259"/>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9" h="159">
                  <a:moveTo>
                    <a:pt x="205" y="137"/>
                  </a:moveTo>
                  <a:lnTo>
                    <a:pt x="205" y="126"/>
                  </a:lnTo>
                  <a:lnTo>
                    <a:pt x="198" y="116"/>
                  </a:lnTo>
                  <a:lnTo>
                    <a:pt x="188" y="113"/>
                  </a:lnTo>
                  <a:lnTo>
                    <a:pt x="177" y="109"/>
                  </a:lnTo>
                  <a:lnTo>
                    <a:pt x="169" y="118"/>
                  </a:lnTo>
                  <a:lnTo>
                    <a:pt x="164" y="130"/>
                  </a:lnTo>
                  <a:lnTo>
                    <a:pt x="162" y="130"/>
                  </a:lnTo>
                  <a:lnTo>
                    <a:pt x="157" y="130"/>
                  </a:lnTo>
                  <a:lnTo>
                    <a:pt x="160" y="128"/>
                  </a:lnTo>
                  <a:lnTo>
                    <a:pt x="164" y="130"/>
                  </a:lnTo>
                  <a:lnTo>
                    <a:pt x="162" y="133"/>
                  </a:lnTo>
                  <a:lnTo>
                    <a:pt x="157" y="138"/>
                  </a:lnTo>
                  <a:lnTo>
                    <a:pt x="150" y="143"/>
                  </a:lnTo>
                  <a:lnTo>
                    <a:pt x="131" y="135"/>
                  </a:lnTo>
                  <a:lnTo>
                    <a:pt x="123" y="116"/>
                  </a:lnTo>
                  <a:lnTo>
                    <a:pt x="109" y="116"/>
                  </a:lnTo>
                  <a:lnTo>
                    <a:pt x="103" y="121"/>
                  </a:lnTo>
                  <a:lnTo>
                    <a:pt x="96" y="123"/>
                  </a:lnTo>
                  <a:lnTo>
                    <a:pt x="89" y="121"/>
                  </a:lnTo>
                  <a:lnTo>
                    <a:pt x="89" y="116"/>
                  </a:lnTo>
                  <a:lnTo>
                    <a:pt x="91" y="113"/>
                  </a:lnTo>
                  <a:lnTo>
                    <a:pt x="97" y="106"/>
                  </a:lnTo>
                  <a:lnTo>
                    <a:pt x="103" y="103"/>
                  </a:lnTo>
                  <a:lnTo>
                    <a:pt x="101" y="92"/>
                  </a:lnTo>
                  <a:lnTo>
                    <a:pt x="96" y="82"/>
                  </a:lnTo>
                  <a:lnTo>
                    <a:pt x="92" y="77"/>
                  </a:lnTo>
                  <a:lnTo>
                    <a:pt x="84" y="72"/>
                  </a:lnTo>
                  <a:lnTo>
                    <a:pt x="75" y="69"/>
                  </a:lnTo>
                  <a:lnTo>
                    <a:pt x="65" y="63"/>
                  </a:lnTo>
                  <a:lnTo>
                    <a:pt x="55" y="55"/>
                  </a:lnTo>
                  <a:lnTo>
                    <a:pt x="46" y="55"/>
                  </a:lnTo>
                  <a:lnTo>
                    <a:pt x="41" y="55"/>
                  </a:lnTo>
                  <a:lnTo>
                    <a:pt x="41" y="51"/>
                  </a:lnTo>
                  <a:lnTo>
                    <a:pt x="41" y="48"/>
                  </a:lnTo>
                  <a:lnTo>
                    <a:pt x="38" y="53"/>
                  </a:lnTo>
                  <a:lnTo>
                    <a:pt x="34" y="58"/>
                  </a:lnTo>
                  <a:lnTo>
                    <a:pt x="28" y="62"/>
                  </a:lnTo>
                  <a:lnTo>
                    <a:pt x="29" y="60"/>
                  </a:lnTo>
                  <a:lnTo>
                    <a:pt x="28" y="62"/>
                  </a:lnTo>
                  <a:lnTo>
                    <a:pt x="28" y="55"/>
                  </a:lnTo>
                  <a:lnTo>
                    <a:pt x="26" y="48"/>
                  </a:lnTo>
                  <a:lnTo>
                    <a:pt x="23" y="43"/>
                  </a:lnTo>
                  <a:lnTo>
                    <a:pt x="21" y="41"/>
                  </a:lnTo>
                  <a:lnTo>
                    <a:pt x="19" y="38"/>
                  </a:lnTo>
                  <a:lnTo>
                    <a:pt x="21" y="34"/>
                  </a:lnTo>
                  <a:lnTo>
                    <a:pt x="26" y="34"/>
                  </a:lnTo>
                  <a:lnTo>
                    <a:pt x="28" y="34"/>
                  </a:lnTo>
                  <a:lnTo>
                    <a:pt x="33" y="34"/>
                  </a:lnTo>
                  <a:lnTo>
                    <a:pt x="34" y="34"/>
                  </a:lnTo>
                  <a:lnTo>
                    <a:pt x="41" y="33"/>
                  </a:lnTo>
                  <a:lnTo>
                    <a:pt x="48" y="28"/>
                  </a:lnTo>
                  <a:lnTo>
                    <a:pt x="45" y="29"/>
                  </a:lnTo>
                  <a:lnTo>
                    <a:pt x="41" y="28"/>
                  </a:lnTo>
                  <a:lnTo>
                    <a:pt x="36" y="31"/>
                  </a:lnTo>
                  <a:lnTo>
                    <a:pt x="28" y="34"/>
                  </a:lnTo>
                  <a:lnTo>
                    <a:pt x="21" y="29"/>
                  </a:lnTo>
                  <a:lnTo>
                    <a:pt x="14" y="21"/>
                  </a:lnTo>
                  <a:lnTo>
                    <a:pt x="16" y="21"/>
                  </a:lnTo>
                  <a:lnTo>
                    <a:pt x="14" y="21"/>
                  </a:lnTo>
                  <a:lnTo>
                    <a:pt x="9" y="19"/>
                  </a:lnTo>
                  <a:lnTo>
                    <a:pt x="4" y="16"/>
                  </a:lnTo>
                  <a:lnTo>
                    <a:pt x="0" y="14"/>
                  </a:lnTo>
                  <a:lnTo>
                    <a:pt x="0" y="7"/>
                  </a:lnTo>
                  <a:lnTo>
                    <a:pt x="14" y="4"/>
                  </a:lnTo>
                  <a:lnTo>
                    <a:pt x="28" y="0"/>
                  </a:lnTo>
                  <a:lnTo>
                    <a:pt x="31" y="0"/>
                  </a:lnTo>
                  <a:lnTo>
                    <a:pt x="34" y="0"/>
                  </a:lnTo>
                  <a:lnTo>
                    <a:pt x="40" y="2"/>
                  </a:lnTo>
                  <a:lnTo>
                    <a:pt x="41" y="0"/>
                  </a:lnTo>
                  <a:lnTo>
                    <a:pt x="48" y="12"/>
                  </a:lnTo>
                  <a:lnTo>
                    <a:pt x="48" y="28"/>
                  </a:lnTo>
                  <a:lnTo>
                    <a:pt x="50" y="33"/>
                  </a:lnTo>
                  <a:lnTo>
                    <a:pt x="55" y="34"/>
                  </a:lnTo>
                  <a:lnTo>
                    <a:pt x="55" y="38"/>
                  </a:lnTo>
                  <a:lnTo>
                    <a:pt x="58" y="41"/>
                  </a:lnTo>
                  <a:lnTo>
                    <a:pt x="62" y="41"/>
                  </a:lnTo>
                  <a:lnTo>
                    <a:pt x="65" y="41"/>
                  </a:lnTo>
                  <a:lnTo>
                    <a:pt x="68" y="41"/>
                  </a:lnTo>
                  <a:lnTo>
                    <a:pt x="74" y="33"/>
                  </a:lnTo>
                  <a:lnTo>
                    <a:pt x="80" y="28"/>
                  </a:lnTo>
                  <a:lnTo>
                    <a:pt x="89" y="21"/>
                  </a:lnTo>
                  <a:lnTo>
                    <a:pt x="91" y="17"/>
                  </a:lnTo>
                  <a:lnTo>
                    <a:pt x="96" y="14"/>
                  </a:lnTo>
                  <a:lnTo>
                    <a:pt x="104" y="17"/>
                  </a:lnTo>
                  <a:lnTo>
                    <a:pt x="113" y="24"/>
                  </a:lnTo>
                  <a:lnTo>
                    <a:pt x="116" y="28"/>
                  </a:lnTo>
                  <a:lnTo>
                    <a:pt x="125" y="29"/>
                  </a:lnTo>
                  <a:lnTo>
                    <a:pt x="131" y="29"/>
                  </a:lnTo>
                  <a:lnTo>
                    <a:pt x="137" y="28"/>
                  </a:lnTo>
                  <a:lnTo>
                    <a:pt x="159" y="40"/>
                  </a:lnTo>
                  <a:lnTo>
                    <a:pt x="177" y="48"/>
                  </a:lnTo>
                  <a:lnTo>
                    <a:pt x="183" y="51"/>
                  </a:lnTo>
                  <a:lnTo>
                    <a:pt x="189" y="57"/>
                  </a:lnTo>
                  <a:lnTo>
                    <a:pt x="194" y="60"/>
                  </a:lnTo>
                  <a:lnTo>
                    <a:pt x="198" y="62"/>
                  </a:lnTo>
                  <a:lnTo>
                    <a:pt x="198" y="70"/>
                  </a:lnTo>
                  <a:lnTo>
                    <a:pt x="198" y="75"/>
                  </a:lnTo>
                  <a:lnTo>
                    <a:pt x="203" y="80"/>
                  </a:lnTo>
                  <a:lnTo>
                    <a:pt x="205" y="82"/>
                  </a:lnTo>
                  <a:lnTo>
                    <a:pt x="213" y="82"/>
                  </a:lnTo>
                  <a:lnTo>
                    <a:pt x="218" y="82"/>
                  </a:lnTo>
                  <a:lnTo>
                    <a:pt x="228" y="91"/>
                  </a:lnTo>
                  <a:lnTo>
                    <a:pt x="239" y="96"/>
                  </a:lnTo>
                  <a:lnTo>
                    <a:pt x="234" y="99"/>
                  </a:lnTo>
                  <a:lnTo>
                    <a:pt x="225" y="103"/>
                  </a:lnTo>
                  <a:lnTo>
                    <a:pt x="217" y="101"/>
                  </a:lnTo>
                  <a:lnTo>
                    <a:pt x="211" y="103"/>
                  </a:lnTo>
                  <a:lnTo>
                    <a:pt x="217" y="109"/>
                  </a:lnTo>
                  <a:lnTo>
                    <a:pt x="225" y="116"/>
                  </a:lnTo>
                  <a:lnTo>
                    <a:pt x="227" y="121"/>
                  </a:lnTo>
                  <a:lnTo>
                    <a:pt x="232" y="130"/>
                  </a:lnTo>
                  <a:lnTo>
                    <a:pt x="234" y="130"/>
                  </a:lnTo>
                  <a:lnTo>
                    <a:pt x="237" y="130"/>
                  </a:lnTo>
                  <a:lnTo>
                    <a:pt x="239" y="130"/>
                  </a:lnTo>
                  <a:lnTo>
                    <a:pt x="240" y="137"/>
                  </a:lnTo>
                  <a:lnTo>
                    <a:pt x="244" y="142"/>
                  </a:lnTo>
                  <a:lnTo>
                    <a:pt x="252" y="143"/>
                  </a:lnTo>
                  <a:lnTo>
                    <a:pt x="252" y="149"/>
                  </a:lnTo>
                  <a:lnTo>
                    <a:pt x="256" y="152"/>
                  </a:lnTo>
                  <a:lnTo>
                    <a:pt x="259" y="157"/>
                  </a:lnTo>
                  <a:lnTo>
                    <a:pt x="256" y="159"/>
                  </a:lnTo>
                  <a:lnTo>
                    <a:pt x="252" y="157"/>
                  </a:lnTo>
                  <a:lnTo>
                    <a:pt x="247" y="157"/>
                  </a:lnTo>
                  <a:lnTo>
                    <a:pt x="246" y="157"/>
                  </a:lnTo>
                  <a:lnTo>
                    <a:pt x="220" y="149"/>
                  </a:lnTo>
                  <a:lnTo>
                    <a:pt x="205" y="13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8" name="Freeform 396"/>
            <p:cNvSpPr>
              <a:spLocks/>
            </p:cNvSpPr>
            <p:nvPr/>
          </p:nvSpPr>
          <p:spPr bwMode="auto">
            <a:xfrm>
              <a:off x="4684" y="1928"/>
              <a:ext cx="7" cy="14"/>
            </a:xfrm>
            <a:custGeom>
              <a:avLst/>
              <a:gdLst>
                <a:gd name="T0" fmla="*/ 7 w 7"/>
                <a:gd name="T1" fmla="*/ 14 h 14"/>
                <a:gd name="T2" fmla="*/ 7 w 7"/>
                <a:gd name="T3" fmla="*/ 14 h 14"/>
                <a:gd name="T4" fmla="*/ 7 w 7"/>
                <a:gd name="T5" fmla="*/ 14 h 14"/>
                <a:gd name="T6" fmla="*/ 0 w 7"/>
                <a:gd name="T7" fmla="*/ 9 h 14"/>
                <a:gd name="T8" fmla="*/ 0 w 7"/>
                <a:gd name="T9" fmla="*/ 0 h 14"/>
                <a:gd name="T10" fmla="*/ 4 w 7"/>
                <a:gd name="T11" fmla="*/ 6 h 14"/>
                <a:gd name="T12" fmla="*/ 7 w 7"/>
                <a:gd name="T13" fmla="*/ 14 h 14"/>
                <a:gd name="T14" fmla="*/ 0 60000 65536"/>
                <a:gd name="T15" fmla="*/ 0 60000 65536"/>
                <a:gd name="T16" fmla="*/ 0 60000 65536"/>
                <a:gd name="T17" fmla="*/ 0 60000 65536"/>
                <a:gd name="T18" fmla="*/ 0 60000 65536"/>
                <a:gd name="T19" fmla="*/ 0 60000 65536"/>
                <a:gd name="T20" fmla="*/ 0 60000 65536"/>
                <a:gd name="T21" fmla="*/ 0 w 7"/>
                <a:gd name="T22" fmla="*/ 0 h 14"/>
                <a:gd name="T23" fmla="*/ 7 w 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4">
                  <a:moveTo>
                    <a:pt x="7" y="14"/>
                  </a:moveTo>
                  <a:lnTo>
                    <a:pt x="7" y="14"/>
                  </a:lnTo>
                  <a:lnTo>
                    <a:pt x="0" y="9"/>
                  </a:lnTo>
                  <a:lnTo>
                    <a:pt x="0" y="0"/>
                  </a:lnTo>
                  <a:lnTo>
                    <a:pt x="4" y="6"/>
                  </a:lnTo>
                  <a:lnTo>
                    <a:pt x="7"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49" name="Freeform 397"/>
            <p:cNvSpPr>
              <a:spLocks/>
            </p:cNvSpPr>
            <p:nvPr/>
          </p:nvSpPr>
          <p:spPr bwMode="auto">
            <a:xfrm>
              <a:off x="4684" y="1949"/>
              <a:ext cx="14" cy="7"/>
            </a:xfrm>
            <a:custGeom>
              <a:avLst/>
              <a:gdLst>
                <a:gd name="T0" fmla="*/ 14 w 14"/>
                <a:gd name="T1" fmla="*/ 0 h 7"/>
                <a:gd name="T2" fmla="*/ 12 w 14"/>
                <a:gd name="T3" fmla="*/ 2 h 7"/>
                <a:gd name="T4" fmla="*/ 14 w 14"/>
                <a:gd name="T5" fmla="*/ 7 h 7"/>
                <a:gd name="T6" fmla="*/ 0 w 14"/>
                <a:gd name="T7" fmla="*/ 0 h 7"/>
                <a:gd name="T8" fmla="*/ 14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4" y="0"/>
                  </a:moveTo>
                  <a:lnTo>
                    <a:pt x="12" y="2"/>
                  </a:lnTo>
                  <a:lnTo>
                    <a:pt x="14" y="7"/>
                  </a:lnTo>
                  <a:lnTo>
                    <a:pt x="0" y="0"/>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0" name="Freeform 398"/>
            <p:cNvSpPr>
              <a:spLocks/>
            </p:cNvSpPr>
            <p:nvPr/>
          </p:nvSpPr>
          <p:spPr bwMode="auto">
            <a:xfrm>
              <a:off x="4657" y="2003"/>
              <a:ext cx="14" cy="14"/>
            </a:xfrm>
            <a:custGeom>
              <a:avLst/>
              <a:gdLst>
                <a:gd name="T0" fmla="*/ 14 w 14"/>
                <a:gd name="T1" fmla="*/ 7 h 14"/>
                <a:gd name="T2" fmla="*/ 12 w 14"/>
                <a:gd name="T3" fmla="*/ 14 h 14"/>
                <a:gd name="T4" fmla="*/ 14 w 14"/>
                <a:gd name="T5" fmla="*/ 14 h 14"/>
                <a:gd name="T6" fmla="*/ 7 w 14"/>
                <a:gd name="T7" fmla="*/ 14 h 14"/>
                <a:gd name="T8" fmla="*/ 4 w 14"/>
                <a:gd name="T9" fmla="*/ 14 h 14"/>
                <a:gd name="T10" fmla="*/ 0 w 14"/>
                <a:gd name="T11" fmla="*/ 7 h 14"/>
                <a:gd name="T12" fmla="*/ 4 w 14"/>
                <a:gd name="T13" fmla="*/ 4 h 14"/>
                <a:gd name="T14" fmla="*/ 7 w 14"/>
                <a:gd name="T15" fmla="*/ 0 h 14"/>
                <a:gd name="T16" fmla="*/ 9 w 14"/>
                <a:gd name="T17" fmla="*/ 4 h 14"/>
                <a:gd name="T18" fmla="*/ 10 w 14"/>
                <a:gd name="T19" fmla="*/ 7 h 14"/>
                <a:gd name="T20" fmla="*/ 14 w 14"/>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14" y="7"/>
                  </a:moveTo>
                  <a:lnTo>
                    <a:pt x="12" y="14"/>
                  </a:lnTo>
                  <a:lnTo>
                    <a:pt x="14" y="14"/>
                  </a:lnTo>
                  <a:lnTo>
                    <a:pt x="7" y="14"/>
                  </a:lnTo>
                  <a:lnTo>
                    <a:pt x="4" y="14"/>
                  </a:lnTo>
                  <a:lnTo>
                    <a:pt x="0" y="7"/>
                  </a:lnTo>
                  <a:lnTo>
                    <a:pt x="4" y="4"/>
                  </a:lnTo>
                  <a:lnTo>
                    <a:pt x="7" y="0"/>
                  </a:lnTo>
                  <a:lnTo>
                    <a:pt x="9" y="4"/>
                  </a:lnTo>
                  <a:lnTo>
                    <a:pt x="10" y="7"/>
                  </a:lnTo>
                  <a:lnTo>
                    <a:pt x="14"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1" name="Freeform 399"/>
            <p:cNvSpPr>
              <a:spLocks/>
            </p:cNvSpPr>
            <p:nvPr/>
          </p:nvSpPr>
          <p:spPr bwMode="auto">
            <a:xfrm>
              <a:off x="4657" y="2017"/>
              <a:ext cx="7" cy="14"/>
            </a:xfrm>
            <a:custGeom>
              <a:avLst/>
              <a:gdLst>
                <a:gd name="T0" fmla="*/ 7 w 7"/>
                <a:gd name="T1" fmla="*/ 7 h 14"/>
                <a:gd name="T2" fmla="*/ 5 w 7"/>
                <a:gd name="T3" fmla="*/ 10 h 14"/>
                <a:gd name="T4" fmla="*/ 0 w 7"/>
                <a:gd name="T5" fmla="*/ 14 h 14"/>
                <a:gd name="T6" fmla="*/ 0 w 7"/>
                <a:gd name="T7" fmla="*/ 10 h 14"/>
                <a:gd name="T8" fmla="*/ 0 w 7"/>
                <a:gd name="T9" fmla="*/ 7 h 14"/>
                <a:gd name="T10" fmla="*/ 0 w 7"/>
                <a:gd name="T11" fmla="*/ 5 h 14"/>
                <a:gd name="T12" fmla="*/ 0 w 7"/>
                <a:gd name="T13" fmla="*/ 0 h 14"/>
                <a:gd name="T14" fmla="*/ 5 w 7"/>
                <a:gd name="T15" fmla="*/ 5 h 14"/>
                <a:gd name="T16" fmla="*/ 7 w 7"/>
                <a:gd name="T17" fmla="*/ 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7" y="7"/>
                  </a:moveTo>
                  <a:lnTo>
                    <a:pt x="5" y="10"/>
                  </a:lnTo>
                  <a:lnTo>
                    <a:pt x="0" y="14"/>
                  </a:lnTo>
                  <a:lnTo>
                    <a:pt x="0" y="10"/>
                  </a:lnTo>
                  <a:lnTo>
                    <a:pt x="0" y="7"/>
                  </a:lnTo>
                  <a:lnTo>
                    <a:pt x="0" y="5"/>
                  </a:lnTo>
                  <a:lnTo>
                    <a:pt x="0" y="0"/>
                  </a:lnTo>
                  <a:lnTo>
                    <a:pt x="5" y="5"/>
                  </a:lnTo>
                  <a:lnTo>
                    <a:pt x="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2" name="Freeform 400"/>
            <p:cNvSpPr>
              <a:spLocks/>
            </p:cNvSpPr>
            <p:nvPr/>
          </p:nvSpPr>
          <p:spPr bwMode="auto">
            <a:xfrm>
              <a:off x="4616" y="2031"/>
              <a:ext cx="14" cy="12"/>
            </a:xfrm>
            <a:custGeom>
              <a:avLst/>
              <a:gdLst>
                <a:gd name="T0" fmla="*/ 7 w 14"/>
                <a:gd name="T1" fmla="*/ 0 h 13"/>
                <a:gd name="T2" fmla="*/ 7 w 14"/>
                <a:gd name="T3" fmla="*/ 0 h 13"/>
                <a:gd name="T4" fmla="*/ 7 w 14"/>
                <a:gd name="T5" fmla="*/ 0 h 13"/>
                <a:gd name="T6" fmla="*/ 11 w 14"/>
                <a:gd name="T7" fmla="*/ 0 h 13"/>
                <a:gd name="T8" fmla="*/ 14 w 14"/>
                <a:gd name="T9" fmla="*/ 0 h 13"/>
                <a:gd name="T10" fmla="*/ 9 w 14"/>
                <a:gd name="T11" fmla="*/ 5 h 13"/>
                <a:gd name="T12" fmla="*/ 4 w 14"/>
                <a:gd name="T13" fmla="*/ 10 h 13"/>
                <a:gd name="T14" fmla="*/ 0 w 14"/>
                <a:gd name="T15" fmla="*/ 13 h 13"/>
                <a:gd name="T16" fmla="*/ 0 w 14"/>
                <a:gd name="T17" fmla="*/ 6 h 13"/>
                <a:gd name="T18" fmla="*/ 2 w 14"/>
                <a:gd name="T19" fmla="*/ 3 h 13"/>
                <a:gd name="T20" fmla="*/ 7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3"/>
                <a:gd name="T35" fmla="*/ 14 w 1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3">
                  <a:moveTo>
                    <a:pt x="7" y="0"/>
                  </a:moveTo>
                  <a:lnTo>
                    <a:pt x="7" y="0"/>
                  </a:lnTo>
                  <a:lnTo>
                    <a:pt x="11" y="0"/>
                  </a:lnTo>
                  <a:lnTo>
                    <a:pt x="14" y="0"/>
                  </a:lnTo>
                  <a:lnTo>
                    <a:pt x="9" y="5"/>
                  </a:lnTo>
                  <a:lnTo>
                    <a:pt x="4" y="10"/>
                  </a:lnTo>
                  <a:lnTo>
                    <a:pt x="0" y="13"/>
                  </a:lnTo>
                  <a:lnTo>
                    <a:pt x="0" y="6"/>
                  </a:lnTo>
                  <a:lnTo>
                    <a:pt x="2" y="3"/>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3" name="Freeform 401"/>
            <p:cNvSpPr>
              <a:spLocks/>
            </p:cNvSpPr>
            <p:nvPr/>
          </p:nvSpPr>
          <p:spPr bwMode="auto">
            <a:xfrm>
              <a:off x="4610" y="1922"/>
              <a:ext cx="13" cy="6"/>
            </a:xfrm>
            <a:custGeom>
              <a:avLst/>
              <a:gdLst>
                <a:gd name="T0" fmla="*/ 13 w 13"/>
                <a:gd name="T1" fmla="*/ 6 h 6"/>
                <a:gd name="T2" fmla="*/ 12 w 13"/>
                <a:gd name="T3" fmla="*/ 6 h 6"/>
                <a:gd name="T4" fmla="*/ 6 w 13"/>
                <a:gd name="T5" fmla="*/ 6 h 6"/>
                <a:gd name="T6" fmla="*/ 5 w 13"/>
                <a:gd name="T7" fmla="*/ 6 h 6"/>
                <a:gd name="T8" fmla="*/ 0 w 13"/>
                <a:gd name="T9" fmla="*/ 6 h 6"/>
                <a:gd name="T10" fmla="*/ 5 w 13"/>
                <a:gd name="T11" fmla="*/ 1 h 6"/>
                <a:gd name="T12" fmla="*/ 6 w 13"/>
                <a:gd name="T13" fmla="*/ 0 h 6"/>
                <a:gd name="T14" fmla="*/ 12 w 13"/>
                <a:gd name="T15" fmla="*/ 3 h 6"/>
                <a:gd name="T16" fmla="*/ 13 w 1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3" y="6"/>
                  </a:moveTo>
                  <a:lnTo>
                    <a:pt x="12" y="6"/>
                  </a:lnTo>
                  <a:lnTo>
                    <a:pt x="6" y="6"/>
                  </a:lnTo>
                  <a:lnTo>
                    <a:pt x="5" y="6"/>
                  </a:lnTo>
                  <a:lnTo>
                    <a:pt x="0" y="6"/>
                  </a:lnTo>
                  <a:lnTo>
                    <a:pt x="5" y="1"/>
                  </a:lnTo>
                  <a:lnTo>
                    <a:pt x="6" y="0"/>
                  </a:lnTo>
                  <a:lnTo>
                    <a:pt x="12" y="3"/>
                  </a:lnTo>
                  <a:lnTo>
                    <a:pt x="13"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4" name="Freeform 402"/>
            <p:cNvSpPr>
              <a:spLocks/>
            </p:cNvSpPr>
            <p:nvPr/>
          </p:nvSpPr>
          <p:spPr bwMode="auto">
            <a:xfrm>
              <a:off x="4576" y="1962"/>
              <a:ext cx="40" cy="21"/>
            </a:xfrm>
            <a:custGeom>
              <a:avLst/>
              <a:gdLst>
                <a:gd name="T0" fmla="*/ 40 w 40"/>
                <a:gd name="T1" fmla="*/ 21 h 21"/>
                <a:gd name="T2" fmla="*/ 35 w 40"/>
                <a:gd name="T3" fmla="*/ 19 h 21"/>
                <a:gd name="T4" fmla="*/ 34 w 40"/>
                <a:gd name="T5" fmla="*/ 14 h 21"/>
                <a:gd name="T6" fmla="*/ 28 w 40"/>
                <a:gd name="T7" fmla="*/ 14 h 21"/>
                <a:gd name="T8" fmla="*/ 20 w 40"/>
                <a:gd name="T9" fmla="*/ 14 h 21"/>
                <a:gd name="T10" fmla="*/ 13 w 40"/>
                <a:gd name="T11" fmla="*/ 12 h 21"/>
                <a:gd name="T12" fmla="*/ 6 w 40"/>
                <a:gd name="T13" fmla="*/ 12 h 21"/>
                <a:gd name="T14" fmla="*/ 0 w 40"/>
                <a:gd name="T15" fmla="*/ 7 h 21"/>
                <a:gd name="T16" fmla="*/ 6 w 40"/>
                <a:gd name="T17" fmla="*/ 6 h 21"/>
                <a:gd name="T18" fmla="*/ 13 w 40"/>
                <a:gd name="T19" fmla="*/ 6 h 21"/>
                <a:gd name="T20" fmla="*/ 20 w 40"/>
                <a:gd name="T21" fmla="*/ 7 h 21"/>
                <a:gd name="T22" fmla="*/ 22 w 40"/>
                <a:gd name="T23" fmla="*/ 4 h 21"/>
                <a:gd name="T24" fmla="*/ 27 w 40"/>
                <a:gd name="T25" fmla="*/ 0 h 21"/>
                <a:gd name="T26" fmla="*/ 27 w 40"/>
                <a:gd name="T27" fmla="*/ 4 h 21"/>
                <a:gd name="T28" fmla="*/ 30 w 40"/>
                <a:gd name="T29" fmla="*/ 2 h 21"/>
                <a:gd name="T30" fmla="*/ 34 w 40"/>
                <a:gd name="T31" fmla="*/ 0 h 21"/>
                <a:gd name="T32" fmla="*/ 37 w 40"/>
                <a:gd name="T33" fmla="*/ 4 h 21"/>
                <a:gd name="T34" fmla="*/ 40 w 40"/>
                <a:gd name="T35" fmla="*/ 9 h 21"/>
                <a:gd name="T36" fmla="*/ 40 w 40"/>
                <a:gd name="T37" fmla="*/ 14 h 21"/>
                <a:gd name="T38" fmla="*/ 40 w 40"/>
                <a:gd name="T39" fmla="*/ 19 h 21"/>
                <a:gd name="T40" fmla="*/ 40 w 40"/>
                <a:gd name="T41" fmla="*/ 2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1"/>
                <a:gd name="T65" fmla="*/ 40 w 40"/>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1">
                  <a:moveTo>
                    <a:pt x="40" y="21"/>
                  </a:moveTo>
                  <a:lnTo>
                    <a:pt x="35" y="19"/>
                  </a:lnTo>
                  <a:lnTo>
                    <a:pt x="34" y="14"/>
                  </a:lnTo>
                  <a:lnTo>
                    <a:pt x="28" y="14"/>
                  </a:lnTo>
                  <a:lnTo>
                    <a:pt x="20" y="14"/>
                  </a:lnTo>
                  <a:lnTo>
                    <a:pt x="13" y="12"/>
                  </a:lnTo>
                  <a:lnTo>
                    <a:pt x="6" y="12"/>
                  </a:lnTo>
                  <a:lnTo>
                    <a:pt x="0" y="7"/>
                  </a:lnTo>
                  <a:lnTo>
                    <a:pt x="6" y="6"/>
                  </a:lnTo>
                  <a:lnTo>
                    <a:pt x="13" y="6"/>
                  </a:lnTo>
                  <a:lnTo>
                    <a:pt x="20" y="7"/>
                  </a:lnTo>
                  <a:lnTo>
                    <a:pt x="22" y="4"/>
                  </a:lnTo>
                  <a:lnTo>
                    <a:pt x="27" y="0"/>
                  </a:lnTo>
                  <a:lnTo>
                    <a:pt x="27" y="4"/>
                  </a:lnTo>
                  <a:lnTo>
                    <a:pt x="30" y="2"/>
                  </a:lnTo>
                  <a:lnTo>
                    <a:pt x="34" y="0"/>
                  </a:lnTo>
                  <a:lnTo>
                    <a:pt x="37" y="4"/>
                  </a:lnTo>
                  <a:lnTo>
                    <a:pt x="40" y="9"/>
                  </a:lnTo>
                  <a:lnTo>
                    <a:pt x="40" y="14"/>
                  </a:lnTo>
                  <a:lnTo>
                    <a:pt x="40" y="19"/>
                  </a:lnTo>
                  <a:lnTo>
                    <a:pt x="40"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5" name="Freeform 403"/>
            <p:cNvSpPr>
              <a:spLocks/>
            </p:cNvSpPr>
            <p:nvPr/>
          </p:nvSpPr>
          <p:spPr bwMode="auto">
            <a:xfrm>
              <a:off x="4576" y="1893"/>
              <a:ext cx="20" cy="35"/>
            </a:xfrm>
            <a:custGeom>
              <a:avLst/>
              <a:gdLst>
                <a:gd name="T0" fmla="*/ 6 w 20"/>
                <a:gd name="T1" fmla="*/ 15 h 35"/>
                <a:gd name="T2" fmla="*/ 3 w 20"/>
                <a:gd name="T3" fmla="*/ 12 h 35"/>
                <a:gd name="T4" fmla="*/ 0 w 20"/>
                <a:gd name="T5" fmla="*/ 8 h 35"/>
                <a:gd name="T6" fmla="*/ 1 w 20"/>
                <a:gd name="T7" fmla="*/ 3 h 35"/>
                <a:gd name="T8" fmla="*/ 0 w 20"/>
                <a:gd name="T9" fmla="*/ 1 h 35"/>
                <a:gd name="T10" fmla="*/ 3 w 20"/>
                <a:gd name="T11" fmla="*/ 0 h 35"/>
                <a:gd name="T12" fmla="*/ 6 w 20"/>
                <a:gd name="T13" fmla="*/ 1 h 35"/>
                <a:gd name="T14" fmla="*/ 6 w 20"/>
                <a:gd name="T15" fmla="*/ 6 h 35"/>
                <a:gd name="T16" fmla="*/ 6 w 20"/>
                <a:gd name="T17" fmla="*/ 15 h 35"/>
                <a:gd name="T18" fmla="*/ 8 w 20"/>
                <a:gd name="T19" fmla="*/ 10 h 35"/>
                <a:gd name="T20" fmla="*/ 6 w 20"/>
                <a:gd name="T21" fmla="*/ 8 h 35"/>
                <a:gd name="T22" fmla="*/ 11 w 20"/>
                <a:gd name="T23" fmla="*/ 6 h 35"/>
                <a:gd name="T24" fmla="*/ 13 w 20"/>
                <a:gd name="T25" fmla="*/ 8 h 35"/>
                <a:gd name="T26" fmla="*/ 15 w 20"/>
                <a:gd name="T27" fmla="*/ 8 h 35"/>
                <a:gd name="T28" fmla="*/ 13 w 20"/>
                <a:gd name="T29" fmla="*/ 8 h 35"/>
                <a:gd name="T30" fmla="*/ 13 w 20"/>
                <a:gd name="T31" fmla="*/ 13 h 35"/>
                <a:gd name="T32" fmla="*/ 13 w 20"/>
                <a:gd name="T33" fmla="*/ 15 h 35"/>
                <a:gd name="T34" fmla="*/ 20 w 20"/>
                <a:gd name="T35" fmla="*/ 29 h 35"/>
                <a:gd name="T36" fmla="*/ 13 w 20"/>
                <a:gd name="T37" fmla="*/ 25 h 35"/>
                <a:gd name="T38" fmla="*/ 6 w 20"/>
                <a:gd name="T39" fmla="*/ 22 h 35"/>
                <a:gd name="T40" fmla="*/ 5 w 20"/>
                <a:gd name="T41" fmla="*/ 25 h 35"/>
                <a:gd name="T42" fmla="*/ 6 w 20"/>
                <a:gd name="T43" fmla="*/ 29 h 35"/>
                <a:gd name="T44" fmla="*/ 6 w 20"/>
                <a:gd name="T45" fmla="*/ 32 h 35"/>
                <a:gd name="T46" fmla="*/ 6 w 20"/>
                <a:gd name="T47" fmla="*/ 35 h 35"/>
                <a:gd name="T48" fmla="*/ 3 w 20"/>
                <a:gd name="T49" fmla="*/ 30 h 35"/>
                <a:gd name="T50" fmla="*/ 5 w 20"/>
                <a:gd name="T51" fmla="*/ 24 h 35"/>
                <a:gd name="T52" fmla="*/ 6 w 20"/>
                <a:gd name="T53" fmla="*/ 15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35"/>
                <a:gd name="T83" fmla="*/ 20 w 20"/>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35">
                  <a:moveTo>
                    <a:pt x="6" y="15"/>
                  </a:moveTo>
                  <a:lnTo>
                    <a:pt x="3" y="12"/>
                  </a:lnTo>
                  <a:lnTo>
                    <a:pt x="0" y="8"/>
                  </a:lnTo>
                  <a:lnTo>
                    <a:pt x="1" y="3"/>
                  </a:lnTo>
                  <a:lnTo>
                    <a:pt x="0" y="1"/>
                  </a:lnTo>
                  <a:lnTo>
                    <a:pt x="3" y="0"/>
                  </a:lnTo>
                  <a:lnTo>
                    <a:pt x="6" y="1"/>
                  </a:lnTo>
                  <a:lnTo>
                    <a:pt x="6" y="6"/>
                  </a:lnTo>
                  <a:lnTo>
                    <a:pt x="6" y="15"/>
                  </a:lnTo>
                  <a:lnTo>
                    <a:pt x="8" y="10"/>
                  </a:lnTo>
                  <a:lnTo>
                    <a:pt x="6" y="8"/>
                  </a:lnTo>
                  <a:lnTo>
                    <a:pt x="11" y="6"/>
                  </a:lnTo>
                  <a:lnTo>
                    <a:pt x="13" y="8"/>
                  </a:lnTo>
                  <a:lnTo>
                    <a:pt x="15" y="8"/>
                  </a:lnTo>
                  <a:lnTo>
                    <a:pt x="13" y="8"/>
                  </a:lnTo>
                  <a:lnTo>
                    <a:pt x="13" y="13"/>
                  </a:lnTo>
                  <a:lnTo>
                    <a:pt x="13" y="15"/>
                  </a:lnTo>
                  <a:lnTo>
                    <a:pt x="20" y="29"/>
                  </a:lnTo>
                  <a:lnTo>
                    <a:pt x="13" y="25"/>
                  </a:lnTo>
                  <a:lnTo>
                    <a:pt x="6" y="22"/>
                  </a:lnTo>
                  <a:lnTo>
                    <a:pt x="5" y="25"/>
                  </a:lnTo>
                  <a:lnTo>
                    <a:pt x="6" y="29"/>
                  </a:lnTo>
                  <a:lnTo>
                    <a:pt x="6" y="32"/>
                  </a:lnTo>
                  <a:lnTo>
                    <a:pt x="6" y="35"/>
                  </a:lnTo>
                  <a:lnTo>
                    <a:pt x="3" y="30"/>
                  </a:lnTo>
                  <a:lnTo>
                    <a:pt x="5" y="24"/>
                  </a:lnTo>
                  <a:lnTo>
                    <a:pt x="6" y="1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6" name="Freeform 404"/>
            <p:cNvSpPr>
              <a:spLocks/>
            </p:cNvSpPr>
            <p:nvPr/>
          </p:nvSpPr>
          <p:spPr bwMode="auto">
            <a:xfrm>
              <a:off x="4555" y="1969"/>
              <a:ext cx="15" cy="14"/>
            </a:xfrm>
            <a:custGeom>
              <a:avLst/>
              <a:gdLst>
                <a:gd name="T0" fmla="*/ 14 w 15"/>
                <a:gd name="T1" fmla="*/ 0 h 14"/>
                <a:gd name="T2" fmla="*/ 15 w 15"/>
                <a:gd name="T3" fmla="*/ 5 h 14"/>
                <a:gd name="T4" fmla="*/ 14 w 15"/>
                <a:gd name="T5" fmla="*/ 7 h 14"/>
                <a:gd name="T6" fmla="*/ 14 w 15"/>
                <a:gd name="T7" fmla="*/ 12 h 14"/>
                <a:gd name="T8" fmla="*/ 7 w 15"/>
                <a:gd name="T9" fmla="*/ 14 h 14"/>
                <a:gd name="T10" fmla="*/ 4 w 15"/>
                <a:gd name="T11" fmla="*/ 10 h 14"/>
                <a:gd name="T12" fmla="*/ 0 w 15"/>
                <a:gd name="T13" fmla="*/ 7 h 14"/>
                <a:gd name="T14" fmla="*/ 7 w 15"/>
                <a:gd name="T15" fmla="*/ 0 h 14"/>
                <a:gd name="T16" fmla="*/ 14 w 15"/>
                <a:gd name="T17" fmla="*/ 7 h 14"/>
                <a:gd name="T18" fmla="*/ 14 w 15"/>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
                <a:gd name="T32" fmla="*/ 15 w 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
                  <a:moveTo>
                    <a:pt x="14" y="0"/>
                  </a:moveTo>
                  <a:lnTo>
                    <a:pt x="15" y="5"/>
                  </a:lnTo>
                  <a:lnTo>
                    <a:pt x="14" y="7"/>
                  </a:lnTo>
                  <a:lnTo>
                    <a:pt x="14" y="12"/>
                  </a:lnTo>
                  <a:lnTo>
                    <a:pt x="7" y="14"/>
                  </a:lnTo>
                  <a:lnTo>
                    <a:pt x="4" y="10"/>
                  </a:lnTo>
                  <a:lnTo>
                    <a:pt x="0" y="7"/>
                  </a:lnTo>
                  <a:lnTo>
                    <a:pt x="7" y="0"/>
                  </a:lnTo>
                  <a:lnTo>
                    <a:pt x="14" y="7"/>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7" name="Freeform 405"/>
            <p:cNvSpPr>
              <a:spLocks/>
            </p:cNvSpPr>
            <p:nvPr/>
          </p:nvSpPr>
          <p:spPr bwMode="auto">
            <a:xfrm>
              <a:off x="4417" y="2044"/>
              <a:ext cx="43" cy="14"/>
            </a:xfrm>
            <a:custGeom>
              <a:avLst/>
              <a:gdLst>
                <a:gd name="T0" fmla="*/ 43 w 43"/>
                <a:gd name="T1" fmla="*/ 7 h 14"/>
                <a:gd name="T2" fmla="*/ 39 w 43"/>
                <a:gd name="T3" fmla="*/ 9 h 14"/>
                <a:gd name="T4" fmla="*/ 36 w 43"/>
                <a:gd name="T5" fmla="*/ 7 h 14"/>
                <a:gd name="T6" fmla="*/ 34 w 43"/>
                <a:gd name="T7" fmla="*/ 9 h 14"/>
                <a:gd name="T8" fmla="*/ 29 w 43"/>
                <a:gd name="T9" fmla="*/ 7 h 14"/>
                <a:gd name="T10" fmla="*/ 24 w 43"/>
                <a:gd name="T11" fmla="*/ 12 h 14"/>
                <a:gd name="T12" fmla="*/ 16 w 43"/>
                <a:gd name="T13" fmla="*/ 14 h 14"/>
                <a:gd name="T14" fmla="*/ 10 w 43"/>
                <a:gd name="T15" fmla="*/ 12 h 14"/>
                <a:gd name="T16" fmla="*/ 9 w 43"/>
                <a:gd name="T17" fmla="*/ 7 h 14"/>
                <a:gd name="T18" fmla="*/ 7 w 43"/>
                <a:gd name="T19" fmla="*/ 10 h 14"/>
                <a:gd name="T20" fmla="*/ 2 w 43"/>
                <a:gd name="T21" fmla="*/ 14 h 14"/>
                <a:gd name="T22" fmla="*/ 0 w 43"/>
                <a:gd name="T23" fmla="*/ 10 h 14"/>
                <a:gd name="T24" fmla="*/ 2 w 43"/>
                <a:gd name="T25" fmla="*/ 7 h 14"/>
                <a:gd name="T26" fmla="*/ 2 w 43"/>
                <a:gd name="T27" fmla="*/ 4 h 14"/>
                <a:gd name="T28" fmla="*/ 5 w 43"/>
                <a:gd name="T29" fmla="*/ 2 h 14"/>
                <a:gd name="T30" fmla="*/ 9 w 43"/>
                <a:gd name="T31" fmla="*/ 0 h 14"/>
                <a:gd name="T32" fmla="*/ 9 w 43"/>
                <a:gd name="T33" fmla="*/ 2 h 14"/>
                <a:gd name="T34" fmla="*/ 9 w 43"/>
                <a:gd name="T35" fmla="*/ 0 h 14"/>
                <a:gd name="T36" fmla="*/ 10 w 43"/>
                <a:gd name="T37" fmla="*/ 4 h 14"/>
                <a:gd name="T38" fmla="*/ 9 w 43"/>
                <a:gd name="T39" fmla="*/ 7 h 14"/>
                <a:gd name="T40" fmla="*/ 14 w 43"/>
                <a:gd name="T41" fmla="*/ 7 h 14"/>
                <a:gd name="T42" fmla="*/ 22 w 43"/>
                <a:gd name="T43" fmla="*/ 7 h 14"/>
                <a:gd name="T44" fmla="*/ 29 w 43"/>
                <a:gd name="T45" fmla="*/ 7 h 14"/>
                <a:gd name="T46" fmla="*/ 27 w 43"/>
                <a:gd name="T47" fmla="*/ 5 h 14"/>
                <a:gd name="T48" fmla="*/ 29 w 43"/>
                <a:gd name="T49" fmla="*/ 0 h 14"/>
                <a:gd name="T50" fmla="*/ 29 w 43"/>
                <a:gd name="T51" fmla="*/ 0 h 14"/>
                <a:gd name="T52" fmla="*/ 29 w 43"/>
                <a:gd name="T53" fmla="*/ 0 h 14"/>
                <a:gd name="T54" fmla="*/ 34 w 43"/>
                <a:gd name="T55" fmla="*/ 4 h 14"/>
                <a:gd name="T56" fmla="*/ 43 w 43"/>
                <a:gd name="T57" fmla="*/ 7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
                <a:gd name="T88" fmla="*/ 0 h 14"/>
                <a:gd name="T89" fmla="*/ 43 w 43"/>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 h="14">
                  <a:moveTo>
                    <a:pt x="43" y="7"/>
                  </a:moveTo>
                  <a:lnTo>
                    <a:pt x="39" y="9"/>
                  </a:lnTo>
                  <a:lnTo>
                    <a:pt x="36" y="7"/>
                  </a:lnTo>
                  <a:lnTo>
                    <a:pt x="34" y="9"/>
                  </a:lnTo>
                  <a:lnTo>
                    <a:pt x="29" y="7"/>
                  </a:lnTo>
                  <a:lnTo>
                    <a:pt x="24" y="12"/>
                  </a:lnTo>
                  <a:lnTo>
                    <a:pt x="16" y="14"/>
                  </a:lnTo>
                  <a:lnTo>
                    <a:pt x="10" y="12"/>
                  </a:lnTo>
                  <a:lnTo>
                    <a:pt x="9" y="7"/>
                  </a:lnTo>
                  <a:lnTo>
                    <a:pt x="7" y="10"/>
                  </a:lnTo>
                  <a:lnTo>
                    <a:pt x="2" y="14"/>
                  </a:lnTo>
                  <a:lnTo>
                    <a:pt x="0" y="10"/>
                  </a:lnTo>
                  <a:lnTo>
                    <a:pt x="2" y="7"/>
                  </a:lnTo>
                  <a:lnTo>
                    <a:pt x="2" y="4"/>
                  </a:lnTo>
                  <a:lnTo>
                    <a:pt x="5" y="2"/>
                  </a:lnTo>
                  <a:lnTo>
                    <a:pt x="9" y="0"/>
                  </a:lnTo>
                  <a:lnTo>
                    <a:pt x="9" y="2"/>
                  </a:lnTo>
                  <a:lnTo>
                    <a:pt x="9" y="0"/>
                  </a:lnTo>
                  <a:lnTo>
                    <a:pt x="10" y="4"/>
                  </a:lnTo>
                  <a:lnTo>
                    <a:pt x="9" y="7"/>
                  </a:lnTo>
                  <a:lnTo>
                    <a:pt x="14" y="7"/>
                  </a:lnTo>
                  <a:lnTo>
                    <a:pt x="22" y="7"/>
                  </a:lnTo>
                  <a:lnTo>
                    <a:pt x="29" y="7"/>
                  </a:lnTo>
                  <a:lnTo>
                    <a:pt x="27" y="5"/>
                  </a:lnTo>
                  <a:lnTo>
                    <a:pt x="29" y="0"/>
                  </a:lnTo>
                  <a:lnTo>
                    <a:pt x="34" y="4"/>
                  </a:lnTo>
                  <a:lnTo>
                    <a:pt x="43"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8" name="Freeform 406"/>
            <p:cNvSpPr>
              <a:spLocks/>
            </p:cNvSpPr>
            <p:nvPr/>
          </p:nvSpPr>
          <p:spPr bwMode="auto">
            <a:xfrm>
              <a:off x="4535" y="1949"/>
              <a:ext cx="8" cy="7"/>
            </a:xfrm>
            <a:custGeom>
              <a:avLst/>
              <a:gdLst>
                <a:gd name="T0" fmla="*/ 7 w 7"/>
                <a:gd name="T1" fmla="*/ 0 h 7"/>
                <a:gd name="T2" fmla="*/ 7 w 7"/>
                <a:gd name="T3" fmla="*/ 5 h 7"/>
                <a:gd name="T4" fmla="*/ 0 w 7"/>
                <a:gd name="T5" fmla="*/ 7 h 7"/>
                <a:gd name="T6" fmla="*/ 0 w 7"/>
                <a:gd name="T7" fmla="*/ 5 h 7"/>
                <a:gd name="T8" fmla="*/ 0 w 7"/>
                <a:gd name="T9" fmla="*/ 0 h 7"/>
                <a:gd name="T10" fmla="*/ 5 w 7"/>
                <a:gd name="T11" fmla="*/ 0 h 7"/>
                <a:gd name="T12" fmla="*/ 7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0"/>
                  </a:moveTo>
                  <a:lnTo>
                    <a:pt x="7" y="5"/>
                  </a:lnTo>
                  <a:lnTo>
                    <a:pt x="0" y="7"/>
                  </a:lnTo>
                  <a:lnTo>
                    <a:pt x="0" y="5"/>
                  </a:lnTo>
                  <a:lnTo>
                    <a:pt x="0" y="0"/>
                  </a:lnTo>
                  <a:lnTo>
                    <a:pt x="5" y="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59" name="Freeform 407"/>
            <p:cNvSpPr>
              <a:spLocks/>
            </p:cNvSpPr>
            <p:nvPr/>
          </p:nvSpPr>
          <p:spPr bwMode="auto">
            <a:xfrm>
              <a:off x="4494" y="1772"/>
              <a:ext cx="68" cy="68"/>
            </a:xfrm>
            <a:custGeom>
              <a:avLst/>
              <a:gdLst>
                <a:gd name="T0" fmla="*/ 54 w 68"/>
                <a:gd name="T1" fmla="*/ 47 h 68"/>
                <a:gd name="T2" fmla="*/ 54 w 68"/>
                <a:gd name="T3" fmla="*/ 44 h 68"/>
                <a:gd name="T4" fmla="*/ 54 w 68"/>
                <a:gd name="T5" fmla="*/ 41 h 68"/>
                <a:gd name="T6" fmla="*/ 49 w 68"/>
                <a:gd name="T7" fmla="*/ 46 h 68"/>
                <a:gd name="T8" fmla="*/ 48 w 68"/>
                <a:gd name="T9" fmla="*/ 47 h 68"/>
                <a:gd name="T10" fmla="*/ 49 w 68"/>
                <a:gd name="T11" fmla="*/ 51 h 68"/>
                <a:gd name="T12" fmla="*/ 53 w 68"/>
                <a:gd name="T13" fmla="*/ 54 h 68"/>
                <a:gd name="T14" fmla="*/ 54 w 68"/>
                <a:gd name="T15" fmla="*/ 61 h 68"/>
                <a:gd name="T16" fmla="*/ 53 w 68"/>
                <a:gd name="T17" fmla="*/ 64 h 68"/>
                <a:gd name="T18" fmla="*/ 48 w 68"/>
                <a:gd name="T19" fmla="*/ 68 h 68"/>
                <a:gd name="T20" fmla="*/ 48 w 68"/>
                <a:gd name="T21" fmla="*/ 64 h 68"/>
                <a:gd name="T22" fmla="*/ 48 w 68"/>
                <a:gd name="T23" fmla="*/ 61 h 68"/>
                <a:gd name="T24" fmla="*/ 44 w 68"/>
                <a:gd name="T25" fmla="*/ 61 h 68"/>
                <a:gd name="T26" fmla="*/ 41 w 68"/>
                <a:gd name="T27" fmla="*/ 61 h 68"/>
                <a:gd name="T28" fmla="*/ 34 w 68"/>
                <a:gd name="T29" fmla="*/ 58 h 68"/>
                <a:gd name="T30" fmla="*/ 27 w 68"/>
                <a:gd name="T31" fmla="*/ 47 h 68"/>
                <a:gd name="T32" fmla="*/ 30 w 68"/>
                <a:gd name="T33" fmla="*/ 42 h 68"/>
                <a:gd name="T34" fmla="*/ 34 w 68"/>
                <a:gd name="T35" fmla="*/ 41 h 68"/>
                <a:gd name="T36" fmla="*/ 30 w 68"/>
                <a:gd name="T37" fmla="*/ 37 h 68"/>
                <a:gd name="T38" fmla="*/ 27 w 68"/>
                <a:gd name="T39" fmla="*/ 34 h 68"/>
                <a:gd name="T40" fmla="*/ 25 w 68"/>
                <a:gd name="T41" fmla="*/ 37 h 68"/>
                <a:gd name="T42" fmla="*/ 27 w 68"/>
                <a:gd name="T43" fmla="*/ 41 h 68"/>
                <a:gd name="T44" fmla="*/ 22 w 68"/>
                <a:gd name="T45" fmla="*/ 39 h 68"/>
                <a:gd name="T46" fmla="*/ 20 w 68"/>
                <a:gd name="T47" fmla="*/ 34 h 68"/>
                <a:gd name="T48" fmla="*/ 20 w 68"/>
                <a:gd name="T49" fmla="*/ 37 h 68"/>
                <a:gd name="T50" fmla="*/ 20 w 68"/>
                <a:gd name="T51" fmla="*/ 41 h 68"/>
                <a:gd name="T52" fmla="*/ 15 w 68"/>
                <a:gd name="T53" fmla="*/ 37 h 68"/>
                <a:gd name="T54" fmla="*/ 13 w 68"/>
                <a:gd name="T55" fmla="*/ 34 h 68"/>
                <a:gd name="T56" fmla="*/ 10 w 68"/>
                <a:gd name="T57" fmla="*/ 42 h 68"/>
                <a:gd name="T58" fmla="*/ 8 w 68"/>
                <a:gd name="T59" fmla="*/ 51 h 68"/>
                <a:gd name="T60" fmla="*/ 7 w 68"/>
                <a:gd name="T61" fmla="*/ 54 h 68"/>
                <a:gd name="T62" fmla="*/ 3 w 68"/>
                <a:gd name="T63" fmla="*/ 53 h 68"/>
                <a:gd name="T64" fmla="*/ 5 w 68"/>
                <a:gd name="T65" fmla="*/ 49 h 68"/>
                <a:gd name="T66" fmla="*/ 7 w 68"/>
                <a:gd name="T67" fmla="*/ 47 h 68"/>
                <a:gd name="T68" fmla="*/ 3 w 68"/>
                <a:gd name="T69" fmla="*/ 42 h 68"/>
                <a:gd name="T70" fmla="*/ 0 w 68"/>
                <a:gd name="T71" fmla="*/ 41 h 68"/>
                <a:gd name="T72" fmla="*/ 3 w 68"/>
                <a:gd name="T73" fmla="*/ 34 h 68"/>
                <a:gd name="T74" fmla="*/ 7 w 68"/>
                <a:gd name="T75" fmla="*/ 27 h 68"/>
                <a:gd name="T76" fmla="*/ 12 w 68"/>
                <a:gd name="T77" fmla="*/ 25 h 68"/>
                <a:gd name="T78" fmla="*/ 15 w 68"/>
                <a:gd name="T79" fmla="*/ 20 h 68"/>
                <a:gd name="T80" fmla="*/ 20 w 68"/>
                <a:gd name="T81" fmla="*/ 20 h 68"/>
                <a:gd name="T82" fmla="*/ 25 w 68"/>
                <a:gd name="T83" fmla="*/ 20 h 68"/>
                <a:gd name="T84" fmla="*/ 27 w 68"/>
                <a:gd name="T85" fmla="*/ 24 h 68"/>
                <a:gd name="T86" fmla="*/ 27 w 68"/>
                <a:gd name="T87" fmla="*/ 27 h 68"/>
                <a:gd name="T88" fmla="*/ 30 w 68"/>
                <a:gd name="T89" fmla="*/ 25 h 68"/>
                <a:gd name="T90" fmla="*/ 34 w 68"/>
                <a:gd name="T91" fmla="*/ 27 h 68"/>
                <a:gd name="T92" fmla="*/ 34 w 68"/>
                <a:gd name="T93" fmla="*/ 22 h 68"/>
                <a:gd name="T94" fmla="*/ 34 w 68"/>
                <a:gd name="T95" fmla="*/ 20 h 68"/>
                <a:gd name="T96" fmla="*/ 37 w 68"/>
                <a:gd name="T97" fmla="*/ 15 h 68"/>
                <a:gd name="T98" fmla="*/ 44 w 68"/>
                <a:gd name="T99" fmla="*/ 13 h 68"/>
                <a:gd name="T100" fmla="*/ 48 w 68"/>
                <a:gd name="T101" fmla="*/ 13 h 68"/>
                <a:gd name="T102" fmla="*/ 48 w 68"/>
                <a:gd name="T103" fmla="*/ 5 h 68"/>
                <a:gd name="T104" fmla="*/ 48 w 68"/>
                <a:gd name="T105" fmla="*/ 0 h 68"/>
                <a:gd name="T106" fmla="*/ 51 w 68"/>
                <a:gd name="T107" fmla="*/ 2 h 68"/>
                <a:gd name="T108" fmla="*/ 54 w 68"/>
                <a:gd name="T109" fmla="*/ 7 h 68"/>
                <a:gd name="T110" fmla="*/ 63 w 68"/>
                <a:gd name="T111" fmla="*/ 22 h 68"/>
                <a:gd name="T112" fmla="*/ 68 w 68"/>
                <a:gd name="T113" fmla="*/ 41 h 68"/>
                <a:gd name="T114" fmla="*/ 65 w 68"/>
                <a:gd name="T115" fmla="*/ 46 h 68"/>
                <a:gd name="T116" fmla="*/ 61 w 68"/>
                <a:gd name="T117" fmla="*/ 54 h 68"/>
                <a:gd name="T118" fmla="*/ 59 w 68"/>
                <a:gd name="T119" fmla="*/ 53 h 68"/>
                <a:gd name="T120" fmla="*/ 56 w 68"/>
                <a:gd name="T121" fmla="*/ 46 h 68"/>
                <a:gd name="T122" fmla="*/ 54 w 68"/>
                <a:gd name="T123" fmla="*/ 41 h 68"/>
                <a:gd name="T124" fmla="*/ 54 w 68"/>
                <a:gd name="T125" fmla="*/ 47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68"/>
                <a:gd name="T191" fmla="*/ 68 w 68"/>
                <a:gd name="T192" fmla="*/ 68 h 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68">
                  <a:moveTo>
                    <a:pt x="54" y="47"/>
                  </a:moveTo>
                  <a:lnTo>
                    <a:pt x="54" y="44"/>
                  </a:lnTo>
                  <a:lnTo>
                    <a:pt x="54" y="41"/>
                  </a:lnTo>
                  <a:lnTo>
                    <a:pt x="49" y="46"/>
                  </a:lnTo>
                  <a:lnTo>
                    <a:pt x="48" y="47"/>
                  </a:lnTo>
                  <a:lnTo>
                    <a:pt x="49" y="51"/>
                  </a:lnTo>
                  <a:lnTo>
                    <a:pt x="53" y="54"/>
                  </a:lnTo>
                  <a:lnTo>
                    <a:pt x="54" y="61"/>
                  </a:lnTo>
                  <a:lnTo>
                    <a:pt x="53" y="64"/>
                  </a:lnTo>
                  <a:lnTo>
                    <a:pt x="48" y="68"/>
                  </a:lnTo>
                  <a:lnTo>
                    <a:pt x="48" y="64"/>
                  </a:lnTo>
                  <a:lnTo>
                    <a:pt x="48" y="61"/>
                  </a:lnTo>
                  <a:lnTo>
                    <a:pt x="44" y="61"/>
                  </a:lnTo>
                  <a:lnTo>
                    <a:pt x="41" y="61"/>
                  </a:lnTo>
                  <a:lnTo>
                    <a:pt x="34" y="58"/>
                  </a:lnTo>
                  <a:lnTo>
                    <a:pt x="27" y="47"/>
                  </a:lnTo>
                  <a:lnTo>
                    <a:pt x="30" y="42"/>
                  </a:lnTo>
                  <a:lnTo>
                    <a:pt x="34" y="41"/>
                  </a:lnTo>
                  <a:lnTo>
                    <a:pt x="30" y="37"/>
                  </a:lnTo>
                  <a:lnTo>
                    <a:pt x="27" y="34"/>
                  </a:lnTo>
                  <a:lnTo>
                    <a:pt x="25" y="37"/>
                  </a:lnTo>
                  <a:lnTo>
                    <a:pt x="27" y="41"/>
                  </a:lnTo>
                  <a:lnTo>
                    <a:pt x="22" y="39"/>
                  </a:lnTo>
                  <a:lnTo>
                    <a:pt x="20" y="34"/>
                  </a:lnTo>
                  <a:lnTo>
                    <a:pt x="20" y="37"/>
                  </a:lnTo>
                  <a:lnTo>
                    <a:pt x="20" y="41"/>
                  </a:lnTo>
                  <a:lnTo>
                    <a:pt x="15" y="37"/>
                  </a:lnTo>
                  <a:lnTo>
                    <a:pt x="13" y="34"/>
                  </a:lnTo>
                  <a:lnTo>
                    <a:pt x="10" y="42"/>
                  </a:lnTo>
                  <a:lnTo>
                    <a:pt x="8" y="51"/>
                  </a:lnTo>
                  <a:lnTo>
                    <a:pt x="7" y="54"/>
                  </a:lnTo>
                  <a:lnTo>
                    <a:pt x="3" y="53"/>
                  </a:lnTo>
                  <a:lnTo>
                    <a:pt x="5" y="49"/>
                  </a:lnTo>
                  <a:lnTo>
                    <a:pt x="7" y="47"/>
                  </a:lnTo>
                  <a:lnTo>
                    <a:pt x="3" y="42"/>
                  </a:lnTo>
                  <a:lnTo>
                    <a:pt x="0" y="41"/>
                  </a:lnTo>
                  <a:lnTo>
                    <a:pt x="3" y="34"/>
                  </a:lnTo>
                  <a:lnTo>
                    <a:pt x="7" y="27"/>
                  </a:lnTo>
                  <a:lnTo>
                    <a:pt x="12" y="25"/>
                  </a:lnTo>
                  <a:lnTo>
                    <a:pt x="15" y="20"/>
                  </a:lnTo>
                  <a:lnTo>
                    <a:pt x="20" y="20"/>
                  </a:lnTo>
                  <a:lnTo>
                    <a:pt x="25" y="20"/>
                  </a:lnTo>
                  <a:lnTo>
                    <a:pt x="27" y="24"/>
                  </a:lnTo>
                  <a:lnTo>
                    <a:pt x="27" y="27"/>
                  </a:lnTo>
                  <a:lnTo>
                    <a:pt x="30" y="25"/>
                  </a:lnTo>
                  <a:lnTo>
                    <a:pt x="34" y="27"/>
                  </a:lnTo>
                  <a:lnTo>
                    <a:pt x="34" y="22"/>
                  </a:lnTo>
                  <a:lnTo>
                    <a:pt x="34" y="20"/>
                  </a:lnTo>
                  <a:lnTo>
                    <a:pt x="37" y="15"/>
                  </a:lnTo>
                  <a:lnTo>
                    <a:pt x="44" y="13"/>
                  </a:lnTo>
                  <a:lnTo>
                    <a:pt x="48" y="13"/>
                  </a:lnTo>
                  <a:lnTo>
                    <a:pt x="48" y="5"/>
                  </a:lnTo>
                  <a:lnTo>
                    <a:pt x="48" y="0"/>
                  </a:lnTo>
                  <a:lnTo>
                    <a:pt x="51" y="2"/>
                  </a:lnTo>
                  <a:lnTo>
                    <a:pt x="54" y="7"/>
                  </a:lnTo>
                  <a:lnTo>
                    <a:pt x="63" y="22"/>
                  </a:lnTo>
                  <a:lnTo>
                    <a:pt x="68" y="41"/>
                  </a:lnTo>
                  <a:lnTo>
                    <a:pt x="65" y="46"/>
                  </a:lnTo>
                  <a:lnTo>
                    <a:pt x="61" y="54"/>
                  </a:lnTo>
                  <a:lnTo>
                    <a:pt x="59" y="53"/>
                  </a:lnTo>
                  <a:lnTo>
                    <a:pt x="56" y="46"/>
                  </a:lnTo>
                  <a:lnTo>
                    <a:pt x="54" y="41"/>
                  </a:lnTo>
                  <a:lnTo>
                    <a:pt x="54" y="4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0" name="Freeform 408"/>
            <p:cNvSpPr>
              <a:spLocks/>
            </p:cNvSpPr>
            <p:nvPr/>
          </p:nvSpPr>
          <p:spPr bwMode="auto">
            <a:xfrm>
              <a:off x="4433" y="1758"/>
              <a:ext cx="34" cy="34"/>
            </a:xfrm>
            <a:custGeom>
              <a:avLst/>
              <a:gdLst>
                <a:gd name="T0" fmla="*/ 6 w 34"/>
                <a:gd name="T1" fmla="*/ 34 h 34"/>
                <a:gd name="T2" fmla="*/ 0 w 34"/>
                <a:gd name="T3" fmla="*/ 34 h 34"/>
                <a:gd name="T4" fmla="*/ 13 w 34"/>
                <a:gd name="T5" fmla="*/ 19 h 34"/>
                <a:gd name="T6" fmla="*/ 27 w 34"/>
                <a:gd name="T7" fmla="*/ 7 h 34"/>
                <a:gd name="T8" fmla="*/ 27 w 34"/>
                <a:gd name="T9" fmla="*/ 2 h 34"/>
                <a:gd name="T10" fmla="*/ 27 w 34"/>
                <a:gd name="T11" fmla="*/ 0 h 34"/>
                <a:gd name="T12" fmla="*/ 30 w 34"/>
                <a:gd name="T13" fmla="*/ 4 h 34"/>
                <a:gd name="T14" fmla="*/ 34 w 34"/>
                <a:gd name="T15" fmla="*/ 7 h 34"/>
                <a:gd name="T16" fmla="*/ 30 w 34"/>
                <a:gd name="T17" fmla="*/ 9 h 34"/>
                <a:gd name="T18" fmla="*/ 27 w 34"/>
                <a:gd name="T19" fmla="*/ 7 h 34"/>
                <a:gd name="T20" fmla="*/ 25 w 34"/>
                <a:gd name="T21" fmla="*/ 14 h 34"/>
                <a:gd name="T22" fmla="*/ 20 w 34"/>
                <a:gd name="T23" fmla="*/ 14 h 34"/>
                <a:gd name="T24" fmla="*/ 17 w 34"/>
                <a:gd name="T25" fmla="*/ 24 h 34"/>
                <a:gd name="T26" fmla="*/ 11 w 34"/>
                <a:gd name="T27" fmla="*/ 31 h 34"/>
                <a:gd name="T28" fmla="*/ 6 w 34"/>
                <a:gd name="T29" fmla="*/ 34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4"/>
                <a:gd name="T47" fmla="*/ 34 w 3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4">
                  <a:moveTo>
                    <a:pt x="6" y="34"/>
                  </a:moveTo>
                  <a:lnTo>
                    <a:pt x="0" y="34"/>
                  </a:lnTo>
                  <a:lnTo>
                    <a:pt x="13" y="19"/>
                  </a:lnTo>
                  <a:lnTo>
                    <a:pt x="27" y="7"/>
                  </a:lnTo>
                  <a:lnTo>
                    <a:pt x="27" y="2"/>
                  </a:lnTo>
                  <a:lnTo>
                    <a:pt x="27" y="0"/>
                  </a:lnTo>
                  <a:lnTo>
                    <a:pt x="30" y="4"/>
                  </a:lnTo>
                  <a:lnTo>
                    <a:pt x="34" y="7"/>
                  </a:lnTo>
                  <a:lnTo>
                    <a:pt x="30" y="9"/>
                  </a:lnTo>
                  <a:lnTo>
                    <a:pt x="27" y="7"/>
                  </a:lnTo>
                  <a:lnTo>
                    <a:pt x="25" y="14"/>
                  </a:lnTo>
                  <a:lnTo>
                    <a:pt x="20" y="14"/>
                  </a:lnTo>
                  <a:lnTo>
                    <a:pt x="17" y="24"/>
                  </a:lnTo>
                  <a:lnTo>
                    <a:pt x="11" y="31"/>
                  </a:lnTo>
                  <a:lnTo>
                    <a:pt x="6"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1" name="Freeform 409"/>
            <p:cNvSpPr>
              <a:spLocks/>
            </p:cNvSpPr>
            <p:nvPr/>
          </p:nvSpPr>
          <p:spPr bwMode="auto">
            <a:xfrm>
              <a:off x="4458" y="1642"/>
              <a:ext cx="63" cy="89"/>
            </a:xfrm>
            <a:custGeom>
              <a:avLst/>
              <a:gdLst>
                <a:gd name="T0" fmla="*/ 5 w 63"/>
                <a:gd name="T1" fmla="*/ 29 h 89"/>
                <a:gd name="T2" fmla="*/ 5 w 63"/>
                <a:gd name="T3" fmla="*/ 14 h 89"/>
                <a:gd name="T4" fmla="*/ 4 w 63"/>
                <a:gd name="T5" fmla="*/ 2 h 89"/>
                <a:gd name="T6" fmla="*/ 12 w 63"/>
                <a:gd name="T7" fmla="*/ 0 h 89"/>
                <a:gd name="T8" fmla="*/ 15 w 63"/>
                <a:gd name="T9" fmla="*/ 7 h 89"/>
                <a:gd name="T10" fmla="*/ 22 w 63"/>
                <a:gd name="T11" fmla="*/ 0 h 89"/>
                <a:gd name="T12" fmla="*/ 22 w 63"/>
                <a:gd name="T13" fmla="*/ 7 h 89"/>
                <a:gd name="T14" fmla="*/ 22 w 63"/>
                <a:gd name="T15" fmla="*/ 7 h 89"/>
                <a:gd name="T16" fmla="*/ 29 w 63"/>
                <a:gd name="T17" fmla="*/ 28 h 89"/>
                <a:gd name="T18" fmla="*/ 24 w 63"/>
                <a:gd name="T19" fmla="*/ 41 h 89"/>
                <a:gd name="T20" fmla="*/ 24 w 63"/>
                <a:gd name="T21" fmla="*/ 57 h 89"/>
                <a:gd name="T22" fmla="*/ 36 w 63"/>
                <a:gd name="T23" fmla="*/ 69 h 89"/>
                <a:gd name="T24" fmla="*/ 36 w 63"/>
                <a:gd name="T25" fmla="*/ 69 h 89"/>
                <a:gd name="T26" fmla="*/ 36 w 63"/>
                <a:gd name="T27" fmla="*/ 62 h 89"/>
                <a:gd name="T28" fmla="*/ 46 w 63"/>
                <a:gd name="T29" fmla="*/ 72 h 89"/>
                <a:gd name="T30" fmla="*/ 49 w 63"/>
                <a:gd name="T31" fmla="*/ 74 h 89"/>
                <a:gd name="T32" fmla="*/ 53 w 63"/>
                <a:gd name="T33" fmla="*/ 72 h 89"/>
                <a:gd name="T34" fmla="*/ 53 w 63"/>
                <a:gd name="T35" fmla="*/ 75 h 89"/>
                <a:gd name="T36" fmla="*/ 53 w 63"/>
                <a:gd name="T37" fmla="*/ 79 h 89"/>
                <a:gd name="T38" fmla="*/ 58 w 63"/>
                <a:gd name="T39" fmla="*/ 82 h 89"/>
                <a:gd name="T40" fmla="*/ 61 w 63"/>
                <a:gd name="T41" fmla="*/ 86 h 89"/>
                <a:gd name="T42" fmla="*/ 61 w 63"/>
                <a:gd name="T43" fmla="*/ 89 h 89"/>
                <a:gd name="T44" fmla="*/ 58 w 63"/>
                <a:gd name="T45" fmla="*/ 89 h 89"/>
                <a:gd name="T46" fmla="*/ 53 w 63"/>
                <a:gd name="T47" fmla="*/ 82 h 89"/>
                <a:gd name="T48" fmla="*/ 43 w 63"/>
                <a:gd name="T49" fmla="*/ 75 h 89"/>
                <a:gd name="T50" fmla="*/ 43 w 63"/>
                <a:gd name="T51" fmla="*/ 82 h 89"/>
                <a:gd name="T52" fmla="*/ 32 w 63"/>
                <a:gd name="T53" fmla="*/ 74 h 89"/>
                <a:gd name="T54" fmla="*/ 24 w 63"/>
                <a:gd name="T55" fmla="*/ 72 h 89"/>
                <a:gd name="T56" fmla="*/ 15 w 63"/>
                <a:gd name="T57" fmla="*/ 72 h 89"/>
                <a:gd name="T58" fmla="*/ 14 w 63"/>
                <a:gd name="T59" fmla="*/ 63 h 89"/>
                <a:gd name="T60" fmla="*/ 15 w 63"/>
                <a:gd name="T61" fmla="*/ 55 h 89"/>
                <a:gd name="T62" fmla="*/ 9 w 63"/>
                <a:gd name="T63" fmla="*/ 62 h 89"/>
                <a:gd name="T64" fmla="*/ 2 w 63"/>
                <a:gd name="T65" fmla="*/ 57 h 89"/>
                <a:gd name="T66" fmla="*/ 0 w 63"/>
                <a:gd name="T67" fmla="*/ 45 h 89"/>
                <a:gd name="T68" fmla="*/ 2 w 63"/>
                <a:gd name="T69" fmla="*/ 34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9"/>
                <a:gd name="T107" fmla="*/ 63 w 63"/>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9">
                  <a:moveTo>
                    <a:pt x="2" y="34"/>
                  </a:moveTo>
                  <a:lnTo>
                    <a:pt x="5" y="29"/>
                  </a:lnTo>
                  <a:lnTo>
                    <a:pt x="9" y="21"/>
                  </a:lnTo>
                  <a:lnTo>
                    <a:pt x="5" y="14"/>
                  </a:lnTo>
                  <a:lnTo>
                    <a:pt x="2" y="7"/>
                  </a:lnTo>
                  <a:lnTo>
                    <a:pt x="4" y="2"/>
                  </a:lnTo>
                  <a:lnTo>
                    <a:pt x="9" y="0"/>
                  </a:lnTo>
                  <a:lnTo>
                    <a:pt x="12" y="0"/>
                  </a:lnTo>
                  <a:lnTo>
                    <a:pt x="14" y="6"/>
                  </a:lnTo>
                  <a:lnTo>
                    <a:pt x="15" y="7"/>
                  </a:lnTo>
                  <a:lnTo>
                    <a:pt x="19" y="4"/>
                  </a:lnTo>
                  <a:lnTo>
                    <a:pt x="22" y="0"/>
                  </a:lnTo>
                  <a:lnTo>
                    <a:pt x="22" y="4"/>
                  </a:lnTo>
                  <a:lnTo>
                    <a:pt x="22" y="7"/>
                  </a:lnTo>
                  <a:lnTo>
                    <a:pt x="24" y="6"/>
                  </a:lnTo>
                  <a:lnTo>
                    <a:pt x="22" y="7"/>
                  </a:lnTo>
                  <a:lnTo>
                    <a:pt x="27" y="17"/>
                  </a:lnTo>
                  <a:lnTo>
                    <a:pt x="29" y="28"/>
                  </a:lnTo>
                  <a:lnTo>
                    <a:pt x="27" y="36"/>
                  </a:lnTo>
                  <a:lnTo>
                    <a:pt x="24" y="41"/>
                  </a:lnTo>
                  <a:lnTo>
                    <a:pt x="22" y="48"/>
                  </a:lnTo>
                  <a:lnTo>
                    <a:pt x="24" y="57"/>
                  </a:lnTo>
                  <a:lnTo>
                    <a:pt x="29" y="65"/>
                  </a:lnTo>
                  <a:lnTo>
                    <a:pt x="36" y="69"/>
                  </a:lnTo>
                  <a:lnTo>
                    <a:pt x="34" y="69"/>
                  </a:lnTo>
                  <a:lnTo>
                    <a:pt x="36" y="69"/>
                  </a:lnTo>
                  <a:lnTo>
                    <a:pt x="34" y="65"/>
                  </a:lnTo>
                  <a:lnTo>
                    <a:pt x="36" y="62"/>
                  </a:lnTo>
                  <a:lnTo>
                    <a:pt x="43" y="67"/>
                  </a:lnTo>
                  <a:lnTo>
                    <a:pt x="46" y="72"/>
                  </a:lnTo>
                  <a:lnTo>
                    <a:pt x="49" y="75"/>
                  </a:lnTo>
                  <a:lnTo>
                    <a:pt x="49" y="74"/>
                  </a:lnTo>
                  <a:lnTo>
                    <a:pt x="49" y="69"/>
                  </a:lnTo>
                  <a:lnTo>
                    <a:pt x="53" y="72"/>
                  </a:lnTo>
                  <a:lnTo>
                    <a:pt x="56" y="75"/>
                  </a:lnTo>
                  <a:lnTo>
                    <a:pt x="53" y="75"/>
                  </a:lnTo>
                  <a:lnTo>
                    <a:pt x="49" y="75"/>
                  </a:lnTo>
                  <a:lnTo>
                    <a:pt x="53" y="79"/>
                  </a:lnTo>
                  <a:lnTo>
                    <a:pt x="56" y="75"/>
                  </a:lnTo>
                  <a:lnTo>
                    <a:pt x="58" y="82"/>
                  </a:lnTo>
                  <a:lnTo>
                    <a:pt x="63" y="82"/>
                  </a:lnTo>
                  <a:lnTo>
                    <a:pt x="61" y="86"/>
                  </a:lnTo>
                  <a:lnTo>
                    <a:pt x="63" y="89"/>
                  </a:lnTo>
                  <a:lnTo>
                    <a:pt x="61" y="89"/>
                  </a:lnTo>
                  <a:lnTo>
                    <a:pt x="56" y="89"/>
                  </a:lnTo>
                  <a:lnTo>
                    <a:pt x="58" y="89"/>
                  </a:lnTo>
                  <a:lnTo>
                    <a:pt x="56" y="89"/>
                  </a:lnTo>
                  <a:lnTo>
                    <a:pt x="53" y="82"/>
                  </a:lnTo>
                  <a:lnTo>
                    <a:pt x="46" y="77"/>
                  </a:lnTo>
                  <a:lnTo>
                    <a:pt x="43" y="75"/>
                  </a:lnTo>
                  <a:lnTo>
                    <a:pt x="39" y="77"/>
                  </a:lnTo>
                  <a:lnTo>
                    <a:pt x="43" y="82"/>
                  </a:lnTo>
                  <a:lnTo>
                    <a:pt x="36" y="79"/>
                  </a:lnTo>
                  <a:lnTo>
                    <a:pt x="32" y="74"/>
                  </a:lnTo>
                  <a:lnTo>
                    <a:pt x="29" y="69"/>
                  </a:lnTo>
                  <a:lnTo>
                    <a:pt x="24" y="72"/>
                  </a:lnTo>
                  <a:lnTo>
                    <a:pt x="22" y="75"/>
                  </a:lnTo>
                  <a:lnTo>
                    <a:pt x="15" y="72"/>
                  </a:lnTo>
                  <a:lnTo>
                    <a:pt x="15" y="69"/>
                  </a:lnTo>
                  <a:lnTo>
                    <a:pt x="14" y="63"/>
                  </a:lnTo>
                  <a:lnTo>
                    <a:pt x="15" y="62"/>
                  </a:lnTo>
                  <a:lnTo>
                    <a:pt x="15" y="55"/>
                  </a:lnTo>
                  <a:lnTo>
                    <a:pt x="12" y="60"/>
                  </a:lnTo>
                  <a:lnTo>
                    <a:pt x="9" y="62"/>
                  </a:lnTo>
                  <a:lnTo>
                    <a:pt x="7" y="60"/>
                  </a:lnTo>
                  <a:lnTo>
                    <a:pt x="2" y="57"/>
                  </a:lnTo>
                  <a:lnTo>
                    <a:pt x="2" y="55"/>
                  </a:lnTo>
                  <a:lnTo>
                    <a:pt x="0" y="45"/>
                  </a:lnTo>
                  <a:lnTo>
                    <a:pt x="0" y="38"/>
                  </a:lnTo>
                  <a:lnTo>
                    <a:pt x="2"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2" name="Freeform 410"/>
            <p:cNvSpPr>
              <a:spLocks/>
            </p:cNvSpPr>
            <p:nvPr/>
          </p:nvSpPr>
          <p:spPr bwMode="auto">
            <a:xfrm>
              <a:off x="4521" y="1731"/>
              <a:ext cx="21" cy="41"/>
            </a:xfrm>
            <a:custGeom>
              <a:avLst/>
              <a:gdLst>
                <a:gd name="T0" fmla="*/ 21 w 21"/>
                <a:gd name="T1" fmla="*/ 27 h 41"/>
                <a:gd name="T2" fmla="*/ 14 w 21"/>
                <a:gd name="T3" fmla="*/ 27 h 41"/>
                <a:gd name="T4" fmla="*/ 14 w 21"/>
                <a:gd name="T5" fmla="*/ 32 h 41"/>
                <a:gd name="T6" fmla="*/ 14 w 21"/>
                <a:gd name="T7" fmla="*/ 34 h 41"/>
                <a:gd name="T8" fmla="*/ 14 w 21"/>
                <a:gd name="T9" fmla="*/ 41 h 41"/>
                <a:gd name="T10" fmla="*/ 14 w 21"/>
                <a:gd name="T11" fmla="*/ 39 h 41"/>
                <a:gd name="T12" fmla="*/ 14 w 21"/>
                <a:gd name="T13" fmla="*/ 41 h 41"/>
                <a:gd name="T14" fmla="*/ 10 w 21"/>
                <a:gd name="T15" fmla="*/ 37 h 41"/>
                <a:gd name="T16" fmla="*/ 14 w 21"/>
                <a:gd name="T17" fmla="*/ 34 h 41"/>
                <a:gd name="T18" fmla="*/ 14 w 21"/>
                <a:gd name="T19" fmla="*/ 27 h 41"/>
                <a:gd name="T20" fmla="*/ 5 w 21"/>
                <a:gd name="T21" fmla="*/ 25 h 41"/>
                <a:gd name="T22" fmla="*/ 0 w 21"/>
                <a:gd name="T23" fmla="*/ 20 h 41"/>
                <a:gd name="T24" fmla="*/ 7 w 21"/>
                <a:gd name="T25" fmla="*/ 20 h 41"/>
                <a:gd name="T26" fmla="*/ 7 w 21"/>
                <a:gd name="T27" fmla="*/ 20 h 41"/>
                <a:gd name="T28" fmla="*/ 10 w 21"/>
                <a:gd name="T29" fmla="*/ 19 h 41"/>
                <a:gd name="T30" fmla="*/ 14 w 21"/>
                <a:gd name="T31" fmla="*/ 20 h 41"/>
                <a:gd name="T32" fmla="*/ 10 w 21"/>
                <a:gd name="T33" fmla="*/ 14 h 41"/>
                <a:gd name="T34" fmla="*/ 3 w 21"/>
                <a:gd name="T35" fmla="*/ 8 h 41"/>
                <a:gd name="T36" fmla="*/ 0 w 21"/>
                <a:gd name="T37" fmla="*/ 7 h 41"/>
                <a:gd name="T38" fmla="*/ 3 w 21"/>
                <a:gd name="T39" fmla="*/ 3 h 41"/>
                <a:gd name="T40" fmla="*/ 7 w 21"/>
                <a:gd name="T41" fmla="*/ 0 h 41"/>
                <a:gd name="T42" fmla="*/ 10 w 21"/>
                <a:gd name="T43" fmla="*/ 3 h 41"/>
                <a:gd name="T44" fmla="*/ 14 w 21"/>
                <a:gd name="T45" fmla="*/ 7 h 41"/>
                <a:gd name="T46" fmla="*/ 15 w 21"/>
                <a:gd name="T47" fmla="*/ 7 h 41"/>
                <a:gd name="T48" fmla="*/ 14 w 21"/>
                <a:gd name="T49" fmla="*/ 7 h 41"/>
                <a:gd name="T50" fmla="*/ 17 w 21"/>
                <a:gd name="T51" fmla="*/ 8 h 41"/>
                <a:gd name="T52" fmla="*/ 21 w 21"/>
                <a:gd name="T53" fmla="*/ 7 h 41"/>
                <a:gd name="T54" fmla="*/ 21 w 21"/>
                <a:gd name="T55" fmla="*/ 12 h 41"/>
                <a:gd name="T56" fmla="*/ 21 w 21"/>
                <a:gd name="T57" fmla="*/ 14 h 41"/>
                <a:gd name="T58" fmla="*/ 21 w 21"/>
                <a:gd name="T59" fmla="*/ 17 h 41"/>
                <a:gd name="T60" fmla="*/ 21 w 21"/>
                <a:gd name="T61" fmla="*/ 20 h 41"/>
                <a:gd name="T62" fmla="*/ 21 w 21"/>
                <a:gd name="T63" fmla="*/ 24 h 41"/>
                <a:gd name="T64" fmla="*/ 21 w 21"/>
                <a:gd name="T65" fmla="*/ 2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41"/>
                <a:gd name="T101" fmla="*/ 21 w 21"/>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41">
                  <a:moveTo>
                    <a:pt x="21" y="27"/>
                  </a:moveTo>
                  <a:lnTo>
                    <a:pt x="14" y="27"/>
                  </a:lnTo>
                  <a:lnTo>
                    <a:pt x="14" y="32"/>
                  </a:lnTo>
                  <a:lnTo>
                    <a:pt x="14" y="34"/>
                  </a:lnTo>
                  <a:lnTo>
                    <a:pt x="14" y="41"/>
                  </a:lnTo>
                  <a:lnTo>
                    <a:pt x="14" y="39"/>
                  </a:lnTo>
                  <a:lnTo>
                    <a:pt x="14" y="41"/>
                  </a:lnTo>
                  <a:lnTo>
                    <a:pt x="10" y="37"/>
                  </a:lnTo>
                  <a:lnTo>
                    <a:pt x="14" y="34"/>
                  </a:lnTo>
                  <a:lnTo>
                    <a:pt x="14" y="27"/>
                  </a:lnTo>
                  <a:lnTo>
                    <a:pt x="5" y="25"/>
                  </a:lnTo>
                  <a:lnTo>
                    <a:pt x="0" y="20"/>
                  </a:lnTo>
                  <a:lnTo>
                    <a:pt x="7" y="20"/>
                  </a:lnTo>
                  <a:lnTo>
                    <a:pt x="10" y="19"/>
                  </a:lnTo>
                  <a:lnTo>
                    <a:pt x="14" y="20"/>
                  </a:lnTo>
                  <a:lnTo>
                    <a:pt x="10" y="14"/>
                  </a:lnTo>
                  <a:lnTo>
                    <a:pt x="3" y="8"/>
                  </a:lnTo>
                  <a:lnTo>
                    <a:pt x="0" y="7"/>
                  </a:lnTo>
                  <a:lnTo>
                    <a:pt x="3" y="3"/>
                  </a:lnTo>
                  <a:lnTo>
                    <a:pt x="7" y="0"/>
                  </a:lnTo>
                  <a:lnTo>
                    <a:pt x="10" y="3"/>
                  </a:lnTo>
                  <a:lnTo>
                    <a:pt x="14" y="7"/>
                  </a:lnTo>
                  <a:lnTo>
                    <a:pt x="15" y="7"/>
                  </a:lnTo>
                  <a:lnTo>
                    <a:pt x="14" y="7"/>
                  </a:lnTo>
                  <a:lnTo>
                    <a:pt x="17" y="8"/>
                  </a:lnTo>
                  <a:lnTo>
                    <a:pt x="21" y="7"/>
                  </a:lnTo>
                  <a:lnTo>
                    <a:pt x="21" y="12"/>
                  </a:lnTo>
                  <a:lnTo>
                    <a:pt x="21" y="14"/>
                  </a:lnTo>
                  <a:lnTo>
                    <a:pt x="21" y="17"/>
                  </a:lnTo>
                  <a:lnTo>
                    <a:pt x="21" y="20"/>
                  </a:lnTo>
                  <a:lnTo>
                    <a:pt x="21" y="24"/>
                  </a:lnTo>
                  <a:lnTo>
                    <a:pt x="21"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3" name="Freeform 411"/>
            <p:cNvSpPr>
              <a:spLocks/>
            </p:cNvSpPr>
            <p:nvPr/>
          </p:nvSpPr>
          <p:spPr bwMode="auto">
            <a:xfrm>
              <a:off x="4492" y="1745"/>
              <a:ext cx="14" cy="20"/>
            </a:xfrm>
            <a:custGeom>
              <a:avLst/>
              <a:gdLst>
                <a:gd name="T0" fmla="*/ 2 w 15"/>
                <a:gd name="T1" fmla="*/ 0 h 20"/>
                <a:gd name="T2" fmla="*/ 7 w 15"/>
                <a:gd name="T3" fmla="*/ 1 h 20"/>
                <a:gd name="T4" fmla="*/ 12 w 15"/>
                <a:gd name="T5" fmla="*/ 3 h 20"/>
                <a:gd name="T6" fmla="*/ 15 w 15"/>
                <a:gd name="T7" fmla="*/ 6 h 20"/>
                <a:gd name="T8" fmla="*/ 14 w 15"/>
                <a:gd name="T9" fmla="*/ 13 h 20"/>
                <a:gd name="T10" fmla="*/ 7 w 15"/>
                <a:gd name="T11" fmla="*/ 18 h 20"/>
                <a:gd name="T12" fmla="*/ 2 w 15"/>
                <a:gd name="T13" fmla="*/ 20 h 20"/>
                <a:gd name="T14" fmla="*/ 0 w 15"/>
                <a:gd name="T15" fmla="*/ 10 h 20"/>
                <a:gd name="T16" fmla="*/ 2 w 15"/>
                <a:gd name="T17" fmla="*/ 0 h 20"/>
                <a:gd name="T18" fmla="*/ 0 w 15"/>
                <a:gd name="T19" fmla="*/ 0 h 20"/>
                <a:gd name="T20" fmla="*/ 2 w 15"/>
                <a:gd name="T21" fmla="*/ 0 h 20"/>
                <a:gd name="T22" fmla="*/ 4 w 15"/>
                <a:gd name="T23" fmla="*/ 0 h 20"/>
                <a:gd name="T24" fmla="*/ 2 w 15"/>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0"/>
                <a:gd name="T41" fmla="*/ 15 w 1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0">
                  <a:moveTo>
                    <a:pt x="2" y="0"/>
                  </a:moveTo>
                  <a:lnTo>
                    <a:pt x="7" y="1"/>
                  </a:lnTo>
                  <a:lnTo>
                    <a:pt x="12" y="3"/>
                  </a:lnTo>
                  <a:lnTo>
                    <a:pt x="15" y="6"/>
                  </a:lnTo>
                  <a:lnTo>
                    <a:pt x="14" y="13"/>
                  </a:lnTo>
                  <a:lnTo>
                    <a:pt x="7" y="18"/>
                  </a:lnTo>
                  <a:lnTo>
                    <a:pt x="2" y="20"/>
                  </a:lnTo>
                  <a:lnTo>
                    <a:pt x="0" y="10"/>
                  </a:lnTo>
                  <a:lnTo>
                    <a:pt x="2" y="0"/>
                  </a:lnTo>
                  <a:lnTo>
                    <a:pt x="0" y="0"/>
                  </a:lnTo>
                  <a:lnTo>
                    <a:pt x="2" y="0"/>
                  </a:lnTo>
                  <a:lnTo>
                    <a:pt x="4" y="0"/>
                  </a:lnTo>
                  <a:lnTo>
                    <a:pt x="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4" name="Freeform 412"/>
            <p:cNvSpPr>
              <a:spLocks/>
            </p:cNvSpPr>
            <p:nvPr/>
          </p:nvSpPr>
          <p:spPr bwMode="auto">
            <a:xfrm>
              <a:off x="4501" y="1758"/>
              <a:ext cx="14" cy="27"/>
            </a:xfrm>
            <a:custGeom>
              <a:avLst/>
              <a:gdLst>
                <a:gd name="T0" fmla="*/ 13 w 13"/>
                <a:gd name="T1" fmla="*/ 7 h 27"/>
                <a:gd name="T2" fmla="*/ 13 w 13"/>
                <a:gd name="T3" fmla="*/ 12 h 27"/>
                <a:gd name="T4" fmla="*/ 13 w 13"/>
                <a:gd name="T5" fmla="*/ 21 h 27"/>
                <a:gd name="T6" fmla="*/ 13 w 13"/>
                <a:gd name="T7" fmla="*/ 24 h 27"/>
                <a:gd name="T8" fmla="*/ 13 w 13"/>
                <a:gd name="T9" fmla="*/ 27 h 27"/>
                <a:gd name="T10" fmla="*/ 13 w 13"/>
                <a:gd name="T11" fmla="*/ 27 h 27"/>
                <a:gd name="T12" fmla="*/ 13 w 13"/>
                <a:gd name="T13" fmla="*/ 27 h 27"/>
                <a:gd name="T14" fmla="*/ 8 w 13"/>
                <a:gd name="T15" fmla="*/ 26 h 27"/>
                <a:gd name="T16" fmla="*/ 3 w 13"/>
                <a:gd name="T17" fmla="*/ 21 h 27"/>
                <a:gd name="T18" fmla="*/ 0 w 13"/>
                <a:gd name="T19" fmla="*/ 14 h 27"/>
                <a:gd name="T20" fmla="*/ 3 w 13"/>
                <a:gd name="T21" fmla="*/ 14 h 27"/>
                <a:gd name="T22" fmla="*/ 6 w 13"/>
                <a:gd name="T23" fmla="*/ 14 h 27"/>
                <a:gd name="T24" fmla="*/ 6 w 13"/>
                <a:gd name="T25" fmla="*/ 10 h 27"/>
                <a:gd name="T26" fmla="*/ 6 w 13"/>
                <a:gd name="T27" fmla="*/ 4 h 27"/>
                <a:gd name="T28" fmla="*/ 6 w 13"/>
                <a:gd name="T29" fmla="*/ 0 h 27"/>
                <a:gd name="T30" fmla="*/ 13 w 13"/>
                <a:gd name="T31" fmla="*/ 2 h 27"/>
                <a:gd name="T32" fmla="*/ 13 w 13"/>
                <a:gd name="T33" fmla="*/ 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7"/>
                <a:gd name="T53" fmla="*/ 13 w 1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7">
                  <a:moveTo>
                    <a:pt x="13" y="7"/>
                  </a:moveTo>
                  <a:lnTo>
                    <a:pt x="13" y="12"/>
                  </a:lnTo>
                  <a:lnTo>
                    <a:pt x="13" y="21"/>
                  </a:lnTo>
                  <a:lnTo>
                    <a:pt x="13" y="24"/>
                  </a:lnTo>
                  <a:lnTo>
                    <a:pt x="13" y="27"/>
                  </a:lnTo>
                  <a:lnTo>
                    <a:pt x="8" y="26"/>
                  </a:lnTo>
                  <a:lnTo>
                    <a:pt x="3" y="21"/>
                  </a:lnTo>
                  <a:lnTo>
                    <a:pt x="0" y="14"/>
                  </a:lnTo>
                  <a:lnTo>
                    <a:pt x="3" y="14"/>
                  </a:lnTo>
                  <a:lnTo>
                    <a:pt x="6" y="14"/>
                  </a:lnTo>
                  <a:lnTo>
                    <a:pt x="6" y="10"/>
                  </a:lnTo>
                  <a:lnTo>
                    <a:pt x="6" y="4"/>
                  </a:lnTo>
                  <a:lnTo>
                    <a:pt x="6" y="0"/>
                  </a:lnTo>
                  <a:lnTo>
                    <a:pt x="13" y="2"/>
                  </a:lnTo>
                  <a:lnTo>
                    <a:pt x="13"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5" name="Freeform 413"/>
            <p:cNvSpPr>
              <a:spLocks/>
            </p:cNvSpPr>
            <p:nvPr/>
          </p:nvSpPr>
          <p:spPr bwMode="auto">
            <a:xfrm>
              <a:off x="4514" y="1758"/>
              <a:ext cx="7" cy="21"/>
            </a:xfrm>
            <a:custGeom>
              <a:avLst/>
              <a:gdLst>
                <a:gd name="T0" fmla="*/ 7 w 7"/>
                <a:gd name="T1" fmla="*/ 0 h 21"/>
                <a:gd name="T2" fmla="*/ 7 w 7"/>
                <a:gd name="T3" fmla="*/ 7 h 21"/>
                <a:gd name="T4" fmla="*/ 4 w 7"/>
                <a:gd name="T5" fmla="*/ 14 h 21"/>
                <a:gd name="T6" fmla="*/ 0 w 7"/>
                <a:gd name="T7" fmla="*/ 21 h 21"/>
                <a:gd name="T8" fmla="*/ 2 w 7"/>
                <a:gd name="T9" fmla="*/ 19 h 21"/>
                <a:gd name="T10" fmla="*/ 0 w 7"/>
                <a:gd name="T11" fmla="*/ 21 h 21"/>
                <a:gd name="T12" fmla="*/ 4 w 7"/>
                <a:gd name="T13" fmla="*/ 10 h 21"/>
                <a:gd name="T14" fmla="*/ 7 w 7"/>
                <a:gd name="T15" fmla="*/ 0 h 21"/>
                <a:gd name="T16" fmla="*/ 7 w 7"/>
                <a:gd name="T17" fmla="*/ 0 h 21"/>
                <a:gd name="T18" fmla="*/ 7 w 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1"/>
                <a:gd name="T32" fmla="*/ 7 w 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1">
                  <a:moveTo>
                    <a:pt x="7" y="0"/>
                  </a:moveTo>
                  <a:lnTo>
                    <a:pt x="7" y="7"/>
                  </a:lnTo>
                  <a:lnTo>
                    <a:pt x="4" y="14"/>
                  </a:lnTo>
                  <a:lnTo>
                    <a:pt x="0" y="21"/>
                  </a:lnTo>
                  <a:lnTo>
                    <a:pt x="2" y="19"/>
                  </a:lnTo>
                  <a:lnTo>
                    <a:pt x="0" y="21"/>
                  </a:lnTo>
                  <a:lnTo>
                    <a:pt x="4" y="1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6" name="Freeform 414"/>
            <p:cNvSpPr>
              <a:spLocks/>
            </p:cNvSpPr>
            <p:nvPr/>
          </p:nvSpPr>
          <p:spPr bwMode="auto">
            <a:xfrm>
              <a:off x="4521" y="1772"/>
              <a:ext cx="7" cy="7"/>
            </a:xfrm>
            <a:custGeom>
              <a:avLst/>
              <a:gdLst>
                <a:gd name="T0" fmla="*/ 7 w 7"/>
                <a:gd name="T1" fmla="*/ 0 h 7"/>
                <a:gd name="T2" fmla="*/ 7 w 7"/>
                <a:gd name="T3" fmla="*/ 5 h 7"/>
                <a:gd name="T4" fmla="*/ 0 w 7"/>
                <a:gd name="T5" fmla="*/ 7 h 7"/>
                <a:gd name="T6" fmla="*/ 0 w 7"/>
                <a:gd name="T7" fmla="*/ 7 h 7"/>
                <a:gd name="T8" fmla="*/ 0 w 7"/>
                <a:gd name="T9" fmla="*/ 7 h 7"/>
                <a:gd name="T10" fmla="*/ 0 w 7"/>
                <a:gd name="T11" fmla="*/ 2 h 7"/>
                <a:gd name="T12" fmla="*/ 0 w 7"/>
                <a:gd name="T13" fmla="*/ 0 h 7"/>
                <a:gd name="T14" fmla="*/ 5 w 7"/>
                <a:gd name="T15" fmla="*/ 0 h 7"/>
                <a:gd name="T16" fmla="*/ 7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7" y="0"/>
                  </a:moveTo>
                  <a:lnTo>
                    <a:pt x="7" y="5"/>
                  </a:lnTo>
                  <a:lnTo>
                    <a:pt x="0" y="7"/>
                  </a:lnTo>
                  <a:lnTo>
                    <a:pt x="0" y="2"/>
                  </a:lnTo>
                  <a:lnTo>
                    <a:pt x="0" y="0"/>
                  </a:lnTo>
                  <a:lnTo>
                    <a:pt x="5" y="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7" name="Freeform 415"/>
            <p:cNvSpPr>
              <a:spLocks/>
            </p:cNvSpPr>
            <p:nvPr/>
          </p:nvSpPr>
          <p:spPr bwMode="auto">
            <a:xfrm>
              <a:off x="4507" y="1731"/>
              <a:ext cx="14" cy="14"/>
            </a:xfrm>
            <a:custGeom>
              <a:avLst/>
              <a:gdLst>
                <a:gd name="T0" fmla="*/ 0 w 14"/>
                <a:gd name="T1" fmla="*/ 7 h 14"/>
                <a:gd name="T2" fmla="*/ 0 w 14"/>
                <a:gd name="T3" fmla="*/ 5 h 14"/>
                <a:gd name="T4" fmla="*/ 0 w 14"/>
                <a:gd name="T5" fmla="*/ 0 h 14"/>
                <a:gd name="T6" fmla="*/ 7 w 14"/>
                <a:gd name="T7" fmla="*/ 0 h 14"/>
                <a:gd name="T8" fmla="*/ 9 w 14"/>
                <a:gd name="T9" fmla="*/ 5 h 14"/>
                <a:gd name="T10" fmla="*/ 11 w 14"/>
                <a:gd name="T11" fmla="*/ 8 h 14"/>
                <a:gd name="T12" fmla="*/ 14 w 14"/>
                <a:gd name="T13" fmla="*/ 14 h 14"/>
                <a:gd name="T14" fmla="*/ 11 w 14"/>
                <a:gd name="T15" fmla="*/ 14 h 14"/>
                <a:gd name="T16" fmla="*/ 7 w 14"/>
                <a:gd name="T17" fmla="*/ 7 h 14"/>
                <a:gd name="T18" fmla="*/ 4 w 14"/>
                <a:gd name="T19" fmla="*/ 8 h 14"/>
                <a:gd name="T20" fmla="*/ 0 w 14"/>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7"/>
                  </a:moveTo>
                  <a:lnTo>
                    <a:pt x="0" y="5"/>
                  </a:lnTo>
                  <a:lnTo>
                    <a:pt x="0" y="0"/>
                  </a:lnTo>
                  <a:lnTo>
                    <a:pt x="7" y="0"/>
                  </a:lnTo>
                  <a:lnTo>
                    <a:pt x="9" y="5"/>
                  </a:lnTo>
                  <a:lnTo>
                    <a:pt x="11" y="8"/>
                  </a:lnTo>
                  <a:lnTo>
                    <a:pt x="14" y="14"/>
                  </a:lnTo>
                  <a:lnTo>
                    <a:pt x="11" y="14"/>
                  </a:lnTo>
                  <a:lnTo>
                    <a:pt x="7" y="7"/>
                  </a:lnTo>
                  <a:lnTo>
                    <a:pt x="4" y="8"/>
                  </a:lnTo>
                  <a:lnTo>
                    <a:pt x="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8" name="Freeform 416"/>
            <p:cNvSpPr>
              <a:spLocks/>
            </p:cNvSpPr>
            <p:nvPr/>
          </p:nvSpPr>
          <p:spPr bwMode="auto">
            <a:xfrm>
              <a:off x="4467" y="1717"/>
              <a:ext cx="20" cy="21"/>
            </a:xfrm>
            <a:custGeom>
              <a:avLst/>
              <a:gdLst>
                <a:gd name="T0" fmla="*/ 13 w 20"/>
                <a:gd name="T1" fmla="*/ 21 h 21"/>
                <a:gd name="T2" fmla="*/ 12 w 20"/>
                <a:gd name="T3" fmla="*/ 17 h 21"/>
                <a:gd name="T4" fmla="*/ 6 w 20"/>
                <a:gd name="T5" fmla="*/ 11 h 21"/>
                <a:gd name="T6" fmla="*/ 1 w 20"/>
                <a:gd name="T7" fmla="*/ 4 h 21"/>
                <a:gd name="T8" fmla="*/ 0 w 20"/>
                <a:gd name="T9" fmla="*/ 0 h 21"/>
                <a:gd name="T10" fmla="*/ 6 w 20"/>
                <a:gd name="T11" fmla="*/ 0 h 21"/>
                <a:gd name="T12" fmla="*/ 15 w 20"/>
                <a:gd name="T13" fmla="*/ 5 h 21"/>
                <a:gd name="T14" fmla="*/ 20 w 20"/>
                <a:gd name="T15" fmla="*/ 7 h 21"/>
                <a:gd name="T16" fmla="*/ 18 w 20"/>
                <a:gd name="T17" fmla="*/ 16 h 21"/>
                <a:gd name="T18" fmla="*/ 13 w 20"/>
                <a:gd name="T19" fmla="*/ 2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3" y="21"/>
                  </a:moveTo>
                  <a:lnTo>
                    <a:pt x="12" y="17"/>
                  </a:lnTo>
                  <a:lnTo>
                    <a:pt x="6" y="11"/>
                  </a:lnTo>
                  <a:lnTo>
                    <a:pt x="1" y="4"/>
                  </a:lnTo>
                  <a:lnTo>
                    <a:pt x="0" y="0"/>
                  </a:lnTo>
                  <a:lnTo>
                    <a:pt x="6" y="0"/>
                  </a:lnTo>
                  <a:lnTo>
                    <a:pt x="15" y="5"/>
                  </a:lnTo>
                  <a:lnTo>
                    <a:pt x="20" y="7"/>
                  </a:lnTo>
                  <a:lnTo>
                    <a:pt x="18" y="16"/>
                  </a:lnTo>
                  <a:lnTo>
                    <a:pt x="13"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69" name="Freeform 417"/>
            <p:cNvSpPr>
              <a:spLocks/>
            </p:cNvSpPr>
            <p:nvPr/>
          </p:nvSpPr>
          <p:spPr bwMode="auto">
            <a:xfrm>
              <a:off x="4487" y="1722"/>
              <a:ext cx="7" cy="2"/>
            </a:xfrm>
            <a:custGeom>
              <a:avLst/>
              <a:gdLst>
                <a:gd name="T0" fmla="*/ 0 w 7"/>
                <a:gd name="T1" fmla="*/ 2 h 2"/>
                <a:gd name="T2" fmla="*/ 2 w 7"/>
                <a:gd name="T3" fmla="*/ 0 h 2"/>
                <a:gd name="T4" fmla="*/ 7 w 7"/>
                <a:gd name="T5" fmla="*/ 2 h 2"/>
                <a:gd name="T6" fmla="*/ 2 w 7"/>
                <a:gd name="T7" fmla="*/ 0 h 2"/>
                <a:gd name="T8" fmla="*/ 0 w 7"/>
                <a:gd name="T9" fmla="*/ 2 h 2"/>
                <a:gd name="T10" fmla="*/ 0 60000 65536"/>
                <a:gd name="T11" fmla="*/ 0 60000 65536"/>
                <a:gd name="T12" fmla="*/ 0 60000 65536"/>
                <a:gd name="T13" fmla="*/ 0 60000 65536"/>
                <a:gd name="T14" fmla="*/ 0 60000 65536"/>
                <a:gd name="T15" fmla="*/ 0 w 7"/>
                <a:gd name="T16" fmla="*/ 0 h 2"/>
                <a:gd name="T17" fmla="*/ 7 w 7"/>
                <a:gd name="T18" fmla="*/ 2 h 2"/>
              </a:gdLst>
              <a:ahLst/>
              <a:cxnLst>
                <a:cxn ang="T10">
                  <a:pos x="T0" y="T1"/>
                </a:cxn>
                <a:cxn ang="T11">
                  <a:pos x="T2" y="T3"/>
                </a:cxn>
                <a:cxn ang="T12">
                  <a:pos x="T4" y="T5"/>
                </a:cxn>
                <a:cxn ang="T13">
                  <a:pos x="T6" y="T7"/>
                </a:cxn>
                <a:cxn ang="T14">
                  <a:pos x="T8" y="T9"/>
                </a:cxn>
              </a:cxnLst>
              <a:rect l="T15" t="T16" r="T17" b="T18"/>
              <a:pathLst>
                <a:path w="7" h="2">
                  <a:moveTo>
                    <a:pt x="0" y="2"/>
                  </a:moveTo>
                  <a:lnTo>
                    <a:pt x="2" y="0"/>
                  </a:lnTo>
                  <a:lnTo>
                    <a:pt x="7" y="2"/>
                  </a:lnTo>
                  <a:lnTo>
                    <a:pt x="2" y="0"/>
                  </a:lnTo>
                  <a:lnTo>
                    <a:pt x="0" y="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0" name="Freeform 418"/>
            <p:cNvSpPr>
              <a:spLocks/>
            </p:cNvSpPr>
            <p:nvPr/>
          </p:nvSpPr>
          <p:spPr bwMode="auto">
            <a:xfrm>
              <a:off x="4936" y="2003"/>
              <a:ext cx="14" cy="28"/>
            </a:xfrm>
            <a:custGeom>
              <a:avLst/>
              <a:gdLst>
                <a:gd name="T0" fmla="*/ 14 w 14"/>
                <a:gd name="T1" fmla="*/ 14 h 28"/>
                <a:gd name="T2" fmla="*/ 14 w 14"/>
                <a:gd name="T3" fmla="*/ 19 h 28"/>
                <a:gd name="T4" fmla="*/ 14 w 14"/>
                <a:gd name="T5" fmla="*/ 21 h 28"/>
                <a:gd name="T6" fmla="*/ 12 w 14"/>
                <a:gd name="T7" fmla="*/ 24 h 28"/>
                <a:gd name="T8" fmla="*/ 7 w 14"/>
                <a:gd name="T9" fmla="*/ 28 h 28"/>
                <a:gd name="T10" fmla="*/ 4 w 14"/>
                <a:gd name="T11" fmla="*/ 22 h 28"/>
                <a:gd name="T12" fmla="*/ 2 w 14"/>
                <a:gd name="T13" fmla="*/ 12 h 28"/>
                <a:gd name="T14" fmla="*/ 0 w 14"/>
                <a:gd name="T15" fmla="*/ 7 h 28"/>
                <a:gd name="T16" fmla="*/ 0 w 14"/>
                <a:gd name="T17" fmla="*/ 0 h 28"/>
                <a:gd name="T18" fmla="*/ 4 w 14"/>
                <a:gd name="T19" fmla="*/ 7 h 28"/>
                <a:gd name="T20" fmla="*/ 7 w 14"/>
                <a:gd name="T21" fmla="*/ 12 h 28"/>
                <a:gd name="T22" fmla="*/ 14 w 14"/>
                <a:gd name="T23" fmla="*/ 14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8"/>
                <a:gd name="T38" fmla="*/ 14 w 14"/>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8">
                  <a:moveTo>
                    <a:pt x="14" y="14"/>
                  </a:moveTo>
                  <a:lnTo>
                    <a:pt x="14" y="19"/>
                  </a:lnTo>
                  <a:lnTo>
                    <a:pt x="14" y="21"/>
                  </a:lnTo>
                  <a:lnTo>
                    <a:pt x="12" y="24"/>
                  </a:lnTo>
                  <a:lnTo>
                    <a:pt x="7" y="28"/>
                  </a:lnTo>
                  <a:lnTo>
                    <a:pt x="4" y="22"/>
                  </a:lnTo>
                  <a:lnTo>
                    <a:pt x="2" y="12"/>
                  </a:lnTo>
                  <a:lnTo>
                    <a:pt x="0" y="7"/>
                  </a:lnTo>
                  <a:lnTo>
                    <a:pt x="0" y="0"/>
                  </a:lnTo>
                  <a:lnTo>
                    <a:pt x="4" y="7"/>
                  </a:lnTo>
                  <a:lnTo>
                    <a:pt x="7" y="12"/>
                  </a:lnTo>
                  <a:lnTo>
                    <a:pt x="1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1" name="Freeform 419"/>
            <p:cNvSpPr>
              <a:spLocks/>
            </p:cNvSpPr>
            <p:nvPr/>
          </p:nvSpPr>
          <p:spPr bwMode="auto">
            <a:xfrm>
              <a:off x="4957" y="2024"/>
              <a:ext cx="13" cy="12"/>
            </a:xfrm>
            <a:custGeom>
              <a:avLst/>
              <a:gdLst>
                <a:gd name="T0" fmla="*/ 13 w 13"/>
                <a:gd name="T1" fmla="*/ 13 h 13"/>
                <a:gd name="T2" fmla="*/ 10 w 13"/>
                <a:gd name="T3" fmla="*/ 12 h 13"/>
                <a:gd name="T4" fmla="*/ 7 w 13"/>
                <a:gd name="T5" fmla="*/ 13 h 13"/>
                <a:gd name="T6" fmla="*/ 3 w 13"/>
                <a:gd name="T7" fmla="*/ 10 h 13"/>
                <a:gd name="T8" fmla="*/ 0 w 13"/>
                <a:gd name="T9" fmla="*/ 7 h 13"/>
                <a:gd name="T10" fmla="*/ 0 w 13"/>
                <a:gd name="T11" fmla="*/ 0 h 13"/>
                <a:gd name="T12" fmla="*/ 7 w 13"/>
                <a:gd name="T13" fmla="*/ 5 h 13"/>
                <a:gd name="T14" fmla="*/ 13 w 13"/>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13" y="13"/>
                  </a:moveTo>
                  <a:lnTo>
                    <a:pt x="10" y="12"/>
                  </a:lnTo>
                  <a:lnTo>
                    <a:pt x="7" y="13"/>
                  </a:lnTo>
                  <a:lnTo>
                    <a:pt x="3" y="10"/>
                  </a:lnTo>
                  <a:lnTo>
                    <a:pt x="0" y="7"/>
                  </a:lnTo>
                  <a:lnTo>
                    <a:pt x="0" y="0"/>
                  </a:lnTo>
                  <a:lnTo>
                    <a:pt x="7" y="5"/>
                  </a:lnTo>
                  <a:lnTo>
                    <a:pt x="13"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2" name="Freeform 420"/>
            <p:cNvSpPr>
              <a:spLocks/>
            </p:cNvSpPr>
            <p:nvPr/>
          </p:nvSpPr>
          <p:spPr bwMode="auto">
            <a:xfrm>
              <a:off x="4984" y="2037"/>
              <a:ext cx="15" cy="14"/>
            </a:xfrm>
            <a:custGeom>
              <a:avLst/>
              <a:gdLst>
                <a:gd name="T0" fmla="*/ 14 w 15"/>
                <a:gd name="T1" fmla="*/ 14 h 14"/>
                <a:gd name="T2" fmla="*/ 15 w 15"/>
                <a:gd name="T3" fmla="*/ 14 h 14"/>
                <a:gd name="T4" fmla="*/ 14 w 15"/>
                <a:gd name="T5" fmla="*/ 14 h 14"/>
                <a:gd name="T6" fmla="*/ 9 w 15"/>
                <a:gd name="T7" fmla="*/ 12 h 14"/>
                <a:gd name="T8" fmla="*/ 2 w 15"/>
                <a:gd name="T9" fmla="*/ 9 h 14"/>
                <a:gd name="T10" fmla="*/ 0 w 15"/>
                <a:gd name="T11" fmla="*/ 7 h 14"/>
                <a:gd name="T12" fmla="*/ 0 w 15"/>
                <a:gd name="T13" fmla="*/ 0 h 14"/>
                <a:gd name="T14" fmla="*/ 5 w 15"/>
                <a:gd name="T15" fmla="*/ 4 h 14"/>
                <a:gd name="T16" fmla="*/ 12 w 15"/>
                <a:gd name="T17" fmla="*/ 9 h 14"/>
                <a:gd name="T18" fmla="*/ 14 w 15"/>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4"/>
                <a:gd name="T32" fmla="*/ 15 w 1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4">
                  <a:moveTo>
                    <a:pt x="14" y="14"/>
                  </a:moveTo>
                  <a:lnTo>
                    <a:pt x="15" y="14"/>
                  </a:lnTo>
                  <a:lnTo>
                    <a:pt x="14" y="14"/>
                  </a:lnTo>
                  <a:lnTo>
                    <a:pt x="9" y="12"/>
                  </a:lnTo>
                  <a:lnTo>
                    <a:pt x="2" y="9"/>
                  </a:lnTo>
                  <a:lnTo>
                    <a:pt x="0" y="7"/>
                  </a:lnTo>
                  <a:lnTo>
                    <a:pt x="0" y="0"/>
                  </a:lnTo>
                  <a:lnTo>
                    <a:pt x="5" y="4"/>
                  </a:lnTo>
                  <a:lnTo>
                    <a:pt x="12" y="9"/>
                  </a:lnTo>
                  <a:lnTo>
                    <a:pt x="1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3" name="Freeform 421"/>
            <p:cNvSpPr>
              <a:spLocks/>
            </p:cNvSpPr>
            <p:nvPr/>
          </p:nvSpPr>
          <p:spPr bwMode="auto">
            <a:xfrm>
              <a:off x="5011" y="2051"/>
              <a:ext cx="14" cy="20"/>
            </a:xfrm>
            <a:custGeom>
              <a:avLst/>
              <a:gdLst>
                <a:gd name="T0" fmla="*/ 0 w 14"/>
                <a:gd name="T1" fmla="*/ 0 h 20"/>
                <a:gd name="T2" fmla="*/ 9 w 14"/>
                <a:gd name="T3" fmla="*/ 8 h 20"/>
                <a:gd name="T4" fmla="*/ 14 w 14"/>
                <a:gd name="T5" fmla="*/ 20 h 20"/>
                <a:gd name="T6" fmla="*/ 9 w 14"/>
                <a:gd name="T7" fmla="*/ 20 h 20"/>
                <a:gd name="T8" fmla="*/ 7 w 14"/>
                <a:gd name="T9" fmla="*/ 20 h 20"/>
                <a:gd name="T10" fmla="*/ 2 w 14"/>
                <a:gd name="T11" fmla="*/ 14 h 20"/>
                <a:gd name="T12" fmla="*/ 0 w 14"/>
                <a:gd name="T13" fmla="*/ 7 h 20"/>
                <a:gd name="T14" fmla="*/ 0 w 14"/>
                <a:gd name="T15" fmla="*/ 2 h 20"/>
                <a:gd name="T16" fmla="*/ 0 w 1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0"/>
                <a:gd name="T29" fmla="*/ 14 w 1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0">
                  <a:moveTo>
                    <a:pt x="0" y="0"/>
                  </a:moveTo>
                  <a:lnTo>
                    <a:pt x="9" y="8"/>
                  </a:lnTo>
                  <a:lnTo>
                    <a:pt x="14" y="20"/>
                  </a:lnTo>
                  <a:lnTo>
                    <a:pt x="9" y="20"/>
                  </a:lnTo>
                  <a:lnTo>
                    <a:pt x="7" y="20"/>
                  </a:lnTo>
                  <a:lnTo>
                    <a:pt x="2" y="14"/>
                  </a:lnTo>
                  <a:lnTo>
                    <a:pt x="0" y="7"/>
                  </a:lnTo>
                  <a:lnTo>
                    <a:pt x="0" y="2"/>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4" name="Freeform 422"/>
            <p:cNvSpPr>
              <a:spLocks/>
            </p:cNvSpPr>
            <p:nvPr/>
          </p:nvSpPr>
          <p:spPr bwMode="auto">
            <a:xfrm>
              <a:off x="5018" y="2078"/>
              <a:ext cx="14" cy="14"/>
            </a:xfrm>
            <a:custGeom>
              <a:avLst/>
              <a:gdLst>
                <a:gd name="T0" fmla="*/ 14 w 14"/>
                <a:gd name="T1" fmla="*/ 14 h 14"/>
                <a:gd name="T2" fmla="*/ 7 w 14"/>
                <a:gd name="T3" fmla="*/ 14 h 14"/>
                <a:gd name="T4" fmla="*/ 4 w 14"/>
                <a:gd name="T5" fmla="*/ 10 h 14"/>
                <a:gd name="T6" fmla="*/ 2 w 14"/>
                <a:gd name="T7" fmla="*/ 7 h 14"/>
                <a:gd name="T8" fmla="*/ 0 w 14"/>
                <a:gd name="T9" fmla="*/ 7 h 14"/>
                <a:gd name="T10" fmla="*/ 0 w 14"/>
                <a:gd name="T11" fmla="*/ 0 h 14"/>
                <a:gd name="T12" fmla="*/ 9 w 14"/>
                <a:gd name="T13" fmla="*/ 5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lnTo>
                    <a:pt x="7" y="14"/>
                  </a:lnTo>
                  <a:lnTo>
                    <a:pt x="4" y="10"/>
                  </a:lnTo>
                  <a:lnTo>
                    <a:pt x="2" y="7"/>
                  </a:lnTo>
                  <a:lnTo>
                    <a:pt x="0" y="7"/>
                  </a:lnTo>
                  <a:lnTo>
                    <a:pt x="0" y="0"/>
                  </a:lnTo>
                  <a:lnTo>
                    <a:pt x="9" y="5"/>
                  </a:lnTo>
                  <a:lnTo>
                    <a:pt x="1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5" name="Freeform 423"/>
            <p:cNvSpPr>
              <a:spLocks/>
            </p:cNvSpPr>
            <p:nvPr/>
          </p:nvSpPr>
          <p:spPr bwMode="auto">
            <a:xfrm>
              <a:off x="4991" y="2065"/>
              <a:ext cx="20" cy="13"/>
            </a:xfrm>
            <a:custGeom>
              <a:avLst/>
              <a:gdLst>
                <a:gd name="T0" fmla="*/ 20 w 20"/>
                <a:gd name="T1" fmla="*/ 6 h 13"/>
                <a:gd name="T2" fmla="*/ 19 w 20"/>
                <a:gd name="T3" fmla="*/ 10 h 13"/>
                <a:gd name="T4" fmla="*/ 13 w 20"/>
                <a:gd name="T5" fmla="*/ 13 h 13"/>
                <a:gd name="T6" fmla="*/ 10 w 20"/>
                <a:gd name="T7" fmla="*/ 10 h 13"/>
                <a:gd name="T8" fmla="*/ 5 w 20"/>
                <a:gd name="T9" fmla="*/ 6 h 13"/>
                <a:gd name="T10" fmla="*/ 0 w 20"/>
                <a:gd name="T11" fmla="*/ 0 h 13"/>
                <a:gd name="T12" fmla="*/ 7 w 20"/>
                <a:gd name="T13" fmla="*/ 0 h 13"/>
                <a:gd name="T14" fmla="*/ 15 w 20"/>
                <a:gd name="T15" fmla="*/ 3 h 13"/>
                <a:gd name="T16" fmla="*/ 20 w 20"/>
                <a:gd name="T17" fmla="*/ 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3"/>
                <a:gd name="T29" fmla="*/ 20 w 2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3">
                  <a:moveTo>
                    <a:pt x="20" y="6"/>
                  </a:moveTo>
                  <a:lnTo>
                    <a:pt x="19" y="10"/>
                  </a:lnTo>
                  <a:lnTo>
                    <a:pt x="13" y="13"/>
                  </a:lnTo>
                  <a:lnTo>
                    <a:pt x="10" y="10"/>
                  </a:lnTo>
                  <a:lnTo>
                    <a:pt x="5" y="6"/>
                  </a:lnTo>
                  <a:lnTo>
                    <a:pt x="0" y="0"/>
                  </a:lnTo>
                  <a:lnTo>
                    <a:pt x="7" y="0"/>
                  </a:lnTo>
                  <a:lnTo>
                    <a:pt x="15" y="3"/>
                  </a:lnTo>
                  <a:lnTo>
                    <a:pt x="20"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6" name="Freeform 424"/>
            <p:cNvSpPr>
              <a:spLocks/>
            </p:cNvSpPr>
            <p:nvPr/>
          </p:nvSpPr>
          <p:spPr bwMode="auto">
            <a:xfrm>
              <a:off x="4957" y="2037"/>
              <a:ext cx="20" cy="21"/>
            </a:xfrm>
            <a:custGeom>
              <a:avLst/>
              <a:gdLst>
                <a:gd name="T0" fmla="*/ 7 w 20"/>
                <a:gd name="T1" fmla="*/ 0 h 21"/>
                <a:gd name="T2" fmla="*/ 8 w 20"/>
                <a:gd name="T3" fmla="*/ 7 h 21"/>
                <a:gd name="T4" fmla="*/ 12 w 20"/>
                <a:gd name="T5" fmla="*/ 11 h 21"/>
                <a:gd name="T6" fmla="*/ 19 w 20"/>
                <a:gd name="T7" fmla="*/ 12 h 21"/>
                <a:gd name="T8" fmla="*/ 20 w 20"/>
                <a:gd name="T9" fmla="*/ 14 h 21"/>
                <a:gd name="T10" fmla="*/ 19 w 20"/>
                <a:gd name="T11" fmla="*/ 19 h 21"/>
                <a:gd name="T12" fmla="*/ 13 w 20"/>
                <a:gd name="T13" fmla="*/ 21 h 21"/>
                <a:gd name="T14" fmla="*/ 13 w 20"/>
                <a:gd name="T15" fmla="*/ 19 h 21"/>
                <a:gd name="T16" fmla="*/ 13 w 20"/>
                <a:gd name="T17" fmla="*/ 14 h 21"/>
                <a:gd name="T18" fmla="*/ 8 w 20"/>
                <a:gd name="T19" fmla="*/ 14 h 21"/>
                <a:gd name="T20" fmla="*/ 7 w 20"/>
                <a:gd name="T21" fmla="*/ 14 h 21"/>
                <a:gd name="T22" fmla="*/ 5 w 20"/>
                <a:gd name="T23" fmla="*/ 11 h 21"/>
                <a:gd name="T24" fmla="*/ 7 w 20"/>
                <a:gd name="T25" fmla="*/ 7 h 21"/>
                <a:gd name="T26" fmla="*/ 2 w 20"/>
                <a:gd name="T27" fmla="*/ 7 h 21"/>
                <a:gd name="T28" fmla="*/ 0 w 20"/>
                <a:gd name="T29" fmla="*/ 7 h 21"/>
                <a:gd name="T30" fmla="*/ 0 w 20"/>
                <a:gd name="T31" fmla="*/ 4 h 21"/>
                <a:gd name="T32" fmla="*/ 0 w 20"/>
                <a:gd name="T33" fmla="*/ 0 h 21"/>
                <a:gd name="T34" fmla="*/ 7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7" y="0"/>
                  </a:moveTo>
                  <a:lnTo>
                    <a:pt x="8" y="7"/>
                  </a:lnTo>
                  <a:lnTo>
                    <a:pt x="12" y="11"/>
                  </a:lnTo>
                  <a:lnTo>
                    <a:pt x="19" y="12"/>
                  </a:lnTo>
                  <a:lnTo>
                    <a:pt x="20" y="14"/>
                  </a:lnTo>
                  <a:lnTo>
                    <a:pt x="19" y="19"/>
                  </a:lnTo>
                  <a:lnTo>
                    <a:pt x="13" y="21"/>
                  </a:lnTo>
                  <a:lnTo>
                    <a:pt x="13" y="19"/>
                  </a:lnTo>
                  <a:lnTo>
                    <a:pt x="13" y="14"/>
                  </a:lnTo>
                  <a:lnTo>
                    <a:pt x="8" y="14"/>
                  </a:lnTo>
                  <a:lnTo>
                    <a:pt x="7" y="14"/>
                  </a:lnTo>
                  <a:lnTo>
                    <a:pt x="5" y="11"/>
                  </a:lnTo>
                  <a:lnTo>
                    <a:pt x="7" y="7"/>
                  </a:lnTo>
                  <a:lnTo>
                    <a:pt x="2" y="7"/>
                  </a:lnTo>
                  <a:lnTo>
                    <a:pt x="0" y="7"/>
                  </a:lnTo>
                  <a:lnTo>
                    <a:pt x="0" y="4"/>
                  </a:lnTo>
                  <a:lnTo>
                    <a:pt x="0" y="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7" name="Freeform 425"/>
            <p:cNvSpPr>
              <a:spLocks/>
            </p:cNvSpPr>
            <p:nvPr/>
          </p:nvSpPr>
          <p:spPr bwMode="auto">
            <a:xfrm>
              <a:off x="5073" y="2146"/>
              <a:ext cx="8" cy="14"/>
            </a:xfrm>
            <a:custGeom>
              <a:avLst/>
              <a:gdLst>
                <a:gd name="T0" fmla="*/ 6 w 8"/>
                <a:gd name="T1" fmla="*/ 0 h 14"/>
                <a:gd name="T2" fmla="*/ 8 w 8"/>
                <a:gd name="T3" fmla="*/ 5 h 14"/>
                <a:gd name="T4" fmla="*/ 6 w 8"/>
                <a:gd name="T5" fmla="*/ 7 h 14"/>
                <a:gd name="T6" fmla="*/ 8 w 8"/>
                <a:gd name="T7" fmla="*/ 12 h 14"/>
                <a:gd name="T8" fmla="*/ 6 w 8"/>
                <a:gd name="T9" fmla="*/ 14 h 14"/>
                <a:gd name="T10" fmla="*/ 3 w 8"/>
                <a:gd name="T11" fmla="*/ 12 h 14"/>
                <a:gd name="T12" fmla="*/ 0 w 8"/>
                <a:gd name="T13" fmla="*/ 7 h 14"/>
                <a:gd name="T14" fmla="*/ 1 w 8"/>
                <a:gd name="T15" fmla="*/ 4 h 14"/>
                <a:gd name="T16" fmla="*/ 0 w 8"/>
                <a:gd name="T17" fmla="*/ 0 h 14"/>
                <a:gd name="T18" fmla="*/ 3 w 8"/>
                <a:gd name="T19" fmla="*/ 2 h 14"/>
                <a:gd name="T20" fmla="*/ 6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4"/>
                <a:gd name="T35" fmla="*/ 8 w 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4">
                  <a:moveTo>
                    <a:pt x="6" y="0"/>
                  </a:moveTo>
                  <a:lnTo>
                    <a:pt x="8" y="5"/>
                  </a:lnTo>
                  <a:lnTo>
                    <a:pt x="6" y="7"/>
                  </a:lnTo>
                  <a:lnTo>
                    <a:pt x="8" y="12"/>
                  </a:lnTo>
                  <a:lnTo>
                    <a:pt x="6" y="14"/>
                  </a:lnTo>
                  <a:lnTo>
                    <a:pt x="3" y="12"/>
                  </a:lnTo>
                  <a:lnTo>
                    <a:pt x="0" y="7"/>
                  </a:lnTo>
                  <a:lnTo>
                    <a:pt x="1" y="4"/>
                  </a:lnTo>
                  <a:lnTo>
                    <a:pt x="0" y="0"/>
                  </a:lnTo>
                  <a:lnTo>
                    <a:pt x="3" y="2"/>
                  </a:lnTo>
                  <a:lnTo>
                    <a:pt x="6"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8" name="Freeform 426"/>
            <p:cNvSpPr>
              <a:spLocks/>
            </p:cNvSpPr>
            <p:nvPr/>
          </p:nvSpPr>
          <p:spPr bwMode="auto">
            <a:xfrm>
              <a:off x="5079" y="2167"/>
              <a:ext cx="9" cy="8"/>
            </a:xfrm>
            <a:custGeom>
              <a:avLst/>
              <a:gdLst>
                <a:gd name="T0" fmla="*/ 7 w 9"/>
                <a:gd name="T1" fmla="*/ 7 h 8"/>
                <a:gd name="T2" fmla="*/ 9 w 9"/>
                <a:gd name="T3" fmla="*/ 8 h 8"/>
                <a:gd name="T4" fmla="*/ 7 w 9"/>
                <a:gd name="T5" fmla="*/ 7 h 8"/>
                <a:gd name="T6" fmla="*/ 4 w 9"/>
                <a:gd name="T7" fmla="*/ 7 h 8"/>
                <a:gd name="T8" fmla="*/ 0 w 9"/>
                <a:gd name="T9" fmla="*/ 3 h 8"/>
                <a:gd name="T10" fmla="*/ 0 w 9"/>
                <a:gd name="T11" fmla="*/ 0 h 8"/>
                <a:gd name="T12" fmla="*/ 4 w 9"/>
                <a:gd name="T13" fmla="*/ 0 h 8"/>
                <a:gd name="T14" fmla="*/ 7 w 9"/>
                <a:gd name="T15" fmla="*/ 3 h 8"/>
                <a:gd name="T16" fmla="*/ 7 w 9"/>
                <a:gd name="T17" fmla="*/ 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7" y="7"/>
                  </a:moveTo>
                  <a:lnTo>
                    <a:pt x="9" y="8"/>
                  </a:lnTo>
                  <a:lnTo>
                    <a:pt x="7" y="7"/>
                  </a:lnTo>
                  <a:lnTo>
                    <a:pt x="4" y="7"/>
                  </a:lnTo>
                  <a:lnTo>
                    <a:pt x="0" y="3"/>
                  </a:lnTo>
                  <a:lnTo>
                    <a:pt x="0" y="0"/>
                  </a:lnTo>
                  <a:lnTo>
                    <a:pt x="4" y="0"/>
                  </a:lnTo>
                  <a:lnTo>
                    <a:pt x="7" y="3"/>
                  </a:lnTo>
                  <a:lnTo>
                    <a:pt x="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79" name="Freeform 427"/>
            <p:cNvSpPr>
              <a:spLocks/>
            </p:cNvSpPr>
            <p:nvPr/>
          </p:nvSpPr>
          <p:spPr bwMode="auto">
            <a:xfrm>
              <a:off x="5209" y="2187"/>
              <a:ext cx="20" cy="14"/>
            </a:xfrm>
            <a:custGeom>
              <a:avLst/>
              <a:gdLst>
                <a:gd name="T0" fmla="*/ 20 w 20"/>
                <a:gd name="T1" fmla="*/ 7 h 14"/>
                <a:gd name="T2" fmla="*/ 15 w 20"/>
                <a:gd name="T3" fmla="*/ 12 h 14"/>
                <a:gd name="T4" fmla="*/ 7 w 20"/>
                <a:gd name="T5" fmla="*/ 14 h 14"/>
                <a:gd name="T6" fmla="*/ 3 w 20"/>
                <a:gd name="T7" fmla="*/ 14 h 14"/>
                <a:gd name="T8" fmla="*/ 0 w 20"/>
                <a:gd name="T9" fmla="*/ 12 h 14"/>
                <a:gd name="T10" fmla="*/ 0 w 20"/>
                <a:gd name="T11" fmla="*/ 7 h 14"/>
                <a:gd name="T12" fmla="*/ 1 w 20"/>
                <a:gd name="T13" fmla="*/ 4 h 14"/>
                <a:gd name="T14" fmla="*/ 8 w 20"/>
                <a:gd name="T15" fmla="*/ 0 h 14"/>
                <a:gd name="T16" fmla="*/ 15 w 20"/>
                <a:gd name="T17" fmla="*/ 2 h 14"/>
                <a:gd name="T18" fmla="*/ 20 w 20"/>
                <a:gd name="T19" fmla="*/ 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20" y="7"/>
                  </a:moveTo>
                  <a:lnTo>
                    <a:pt x="15" y="12"/>
                  </a:lnTo>
                  <a:lnTo>
                    <a:pt x="7" y="14"/>
                  </a:lnTo>
                  <a:lnTo>
                    <a:pt x="3" y="14"/>
                  </a:lnTo>
                  <a:lnTo>
                    <a:pt x="0" y="12"/>
                  </a:lnTo>
                  <a:lnTo>
                    <a:pt x="0" y="7"/>
                  </a:lnTo>
                  <a:lnTo>
                    <a:pt x="1" y="4"/>
                  </a:lnTo>
                  <a:lnTo>
                    <a:pt x="8" y="0"/>
                  </a:lnTo>
                  <a:lnTo>
                    <a:pt x="15" y="2"/>
                  </a:lnTo>
                  <a:lnTo>
                    <a:pt x="2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0" name="Freeform 428"/>
            <p:cNvSpPr>
              <a:spLocks/>
            </p:cNvSpPr>
            <p:nvPr/>
          </p:nvSpPr>
          <p:spPr bwMode="auto">
            <a:xfrm>
              <a:off x="5229" y="2172"/>
              <a:ext cx="21" cy="10"/>
            </a:xfrm>
            <a:custGeom>
              <a:avLst/>
              <a:gdLst>
                <a:gd name="T0" fmla="*/ 21 w 21"/>
                <a:gd name="T1" fmla="*/ 2 h 10"/>
                <a:gd name="T2" fmla="*/ 14 w 21"/>
                <a:gd name="T3" fmla="*/ 8 h 10"/>
                <a:gd name="T4" fmla="*/ 0 w 21"/>
                <a:gd name="T5" fmla="*/ 8 h 10"/>
                <a:gd name="T6" fmla="*/ 0 w 21"/>
                <a:gd name="T7" fmla="*/ 10 h 10"/>
                <a:gd name="T8" fmla="*/ 0 w 21"/>
                <a:gd name="T9" fmla="*/ 8 h 10"/>
                <a:gd name="T10" fmla="*/ 2 w 21"/>
                <a:gd name="T11" fmla="*/ 3 h 10"/>
                <a:gd name="T12" fmla="*/ 9 w 21"/>
                <a:gd name="T13" fmla="*/ 0 h 10"/>
                <a:gd name="T14" fmla="*/ 14 w 21"/>
                <a:gd name="T15" fmla="*/ 2 h 10"/>
                <a:gd name="T16" fmla="*/ 19 w 21"/>
                <a:gd name="T17" fmla="*/ 0 h 10"/>
                <a:gd name="T18" fmla="*/ 21 w 21"/>
                <a:gd name="T19" fmla="*/ 2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0"/>
                <a:gd name="T32" fmla="*/ 21 w 2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0">
                  <a:moveTo>
                    <a:pt x="21" y="2"/>
                  </a:moveTo>
                  <a:lnTo>
                    <a:pt x="14" y="8"/>
                  </a:lnTo>
                  <a:lnTo>
                    <a:pt x="0" y="8"/>
                  </a:lnTo>
                  <a:lnTo>
                    <a:pt x="0" y="10"/>
                  </a:lnTo>
                  <a:lnTo>
                    <a:pt x="0" y="8"/>
                  </a:lnTo>
                  <a:lnTo>
                    <a:pt x="2" y="3"/>
                  </a:lnTo>
                  <a:lnTo>
                    <a:pt x="9" y="0"/>
                  </a:lnTo>
                  <a:lnTo>
                    <a:pt x="14" y="2"/>
                  </a:lnTo>
                  <a:lnTo>
                    <a:pt x="19" y="0"/>
                  </a:lnTo>
                  <a:lnTo>
                    <a:pt x="21" y="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1" name="Freeform 429"/>
            <p:cNvSpPr>
              <a:spLocks/>
            </p:cNvSpPr>
            <p:nvPr/>
          </p:nvSpPr>
          <p:spPr bwMode="auto">
            <a:xfrm>
              <a:off x="1519" y="2868"/>
              <a:ext cx="2953" cy="286"/>
            </a:xfrm>
            <a:custGeom>
              <a:avLst/>
              <a:gdLst>
                <a:gd name="T0" fmla="*/ 2677 w 2954"/>
                <a:gd name="T1" fmla="*/ 233 h 286"/>
                <a:gd name="T2" fmla="*/ 2764 w 2954"/>
                <a:gd name="T3" fmla="*/ 191 h 286"/>
                <a:gd name="T4" fmla="*/ 2900 w 2954"/>
                <a:gd name="T5" fmla="*/ 131 h 286"/>
                <a:gd name="T6" fmla="*/ 2890 w 2954"/>
                <a:gd name="T7" fmla="*/ 85 h 286"/>
                <a:gd name="T8" fmla="*/ 2808 w 2954"/>
                <a:gd name="T9" fmla="*/ 68 h 286"/>
                <a:gd name="T10" fmla="*/ 2716 w 2954"/>
                <a:gd name="T11" fmla="*/ 34 h 286"/>
                <a:gd name="T12" fmla="*/ 2662 w 2954"/>
                <a:gd name="T13" fmla="*/ 41 h 286"/>
                <a:gd name="T14" fmla="*/ 2594 w 2954"/>
                <a:gd name="T15" fmla="*/ 48 h 286"/>
                <a:gd name="T16" fmla="*/ 2485 w 2954"/>
                <a:gd name="T17" fmla="*/ 34 h 286"/>
                <a:gd name="T18" fmla="*/ 2403 w 2954"/>
                <a:gd name="T19" fmla="*/ 34 h 286"/>
                <a:gd name="T20" fmla="*/ 2219 w 2954"/>
                <a:gd name="T21" fmla="*/ 49 h 286"/>
                <a:gd name="T22" fmla="*/ 2073 w 2954"/>
                <a:gd name="T23" fmla="*/ 87 h 286"/>
                <a:gd name="T24" fmla="*/ 1988 w 2954"/>
                <a:gd name="T25" fmla="*/ 123 h 286"/>
                <a:gd name="T26" fmla="*/ 2015 w 2954"/>
                <a:gd name="T27" fmla="*/ 61 h 286"/>
                <a:gd name="T28" fmla="*/ 1892 w 2954"/>
                <a:gd name="T29" fmla="*/ 41 h 286"/>
                <a:gd name="T30" fmla="*/ 1811 w 2954"/>
                <a:gd name="T31" fmla="*/ 54 h 286"/>
                <a:gd name="T32" fmla="*/ 1715 w 2954"/>
                <a:gd name="T33" fmla="*/ 90 h 286"/>
                <a:gd name="T34" fmla="*/ 1688 w 2954"/>
                <a:gd name="T35" fmla="*/ 75 h 286"/>
                <a:gd name="T36" fmla="*/ 1668 w 2954"/>
                <a:gd name="T37" fmla="*/ 82 h 286"/>
                <a:gd name="T38" fmla="*/ 1560 w 2954"/>
                <a:gd name="T39" fmla="*/ 102 h 286"/>
                <a:gd name="T40" fmla="*/ 1491 w 2954"/>
                <a:gd name="T41" fmla="*/ 95 h 286"/>
                <a:gd name="T42" fmla="*/ 1436 w 2954"/>
                <a:gd name="T43" fmla="*/ 102 h 286"/>
                <a:gd name="T44" fmla="*/ 1334 w 2954"/>
                <a:gd name="T45" fmla="*/ 102 h 286"/>
                <a:gd name="T46" fmla="*/ 1211 w 2954"/>
                <a:gd name="T47" fmla="*/ 143 h 286"/>
                <a:gd name="T48" fmla="*/ 1210 w 2954"/>
                <a:gd name="T49" fmla="*/ 155 h 286"/>
                <a:gd name="T50" fmla="*/ 1092 w 2954"/>
                <a:gd name="T51" fmla="*/ 196 h 286"/>
                <a:gd name="T52" fmla="*/ 1024 w 2954"/>
                <a:gd name="T53" fmla="*/ 233 h 286"/>
                <a:gd name="T54" fmla="*/ 868 w 2954"/>
                <a:gd name="T55" fmla="*/ 232 h 286"/>
                <a:gd name="T56" fmla="*/ 660 w 2954"/>
                <a:gd name="T57" fmla="*/ 191 h 286"/>
                <a:gd name="T58" fmla="*/ 694 w 2954"/>
                <a:gd name="T59" fmla="*/ 197 h 286"/>
                <a:gd name="T60" fmla="*/ 701 w 2954"/>
                <a:gd name="T61" fmla="*/ 179 h 286"/>
                <a:gd name="T62" fmla="*/ 789 w 2954"/>
                <a:gd name="T63" fmla="*/ 157 h 286"/>
                <a:gd name="T64" fmla="*/ 786 w 2954"/>
                <a:gd name="T65" fmla="*/ 119 h 286"/>
                <a:gd name="T66" fmla="*/ 764 w 2954"/>
                <a:gd name="T67" fmla="*/ 95 h 286"/>
                <a:gd name="T68" fmla="*/ 714 w 2954"/>
                <a:gd name="T69" fmla="*/ 61 h 286"/>
                <a:gd name="T70" fmla="*/ 733 w 2954"/>
                <a:gd name="T71" fmla="*/ 41 h 286"/>
                <a:gd name="T72" fmla="*/ 783 w 2954"/>
                <a:gd name="T73" fmla="*/ 0 h 286"/>
                <a:gd name="T74" fmla="*/ 730 w 2954"/>
                <a:gd name="T75" fmla="*/ 20 h 286"/>
                <a:gd name="T76" fmla="*/ 699 w 2954"/>
                <a:gd name="T77" fmla="*/ 73 h 286"/>
                <a:gd name="T78" fmla="*/ 714 w 2954"/>
                <a:gd name="T79" fmla="*/ 102 h 286"/>
                <a:gd name="T80" fmla="*/ 667 w 2954"/>
                <a:gd name="T81" fmla="*/ 136 h 286"/>
                <a:gd name="T82" fmla="*/ 633 w 2954"/>
                <a:gd name="T83" fmla="*/ 123 h 286"/>
                <a:gd name="T84" fmla="*/ 522 w 2954"/>
                <a:gd name="T85" fmla="*/ 134 h 286"/>
                <a:gd name="T86" fmla="*/ 456 w 2954"/>
                <a:gd name="T87" fmla="*/ 123 h 286"/>
                <a:gd name="T88" fmla="*/ 435 w 2954"/>
                <a:gd name="T89" fmla="*/ 136 h 286"/>
                <a:gd name="T90" fmla="*/ 447 w 2954"/>
                <a:gd name="T91" fmla="*/ 160 h 286"/>
                <a:gd name="T92" fmla="*/ 354 w 2954"/>
                <a:gd name="T93" fmla="*/ 150 h 286"/>
                <a:gd name="T94" fmla="*/ 306 w 2954"/>
                <a:gd name="T95" fmla="*/ 143 h 286"/>
                <a:gd name="T96" fmla="*/ 231 w 2954"/>
                <a:gd name="T97" fmla="*/ 143 h 286"/>
                <a:gd name="T98" fmla="*/ 81 w 2954"/>
                <a:gd name="T99" fmla="*/ 170 h 286"/>
                <a:gd name="T100" fmla="*/ 71 w 2954"/>
                <a:gd name="T101" fmla="*/ 192 h 286"/>
                <a:gd name="T102" fmla="*/ 18 w 2954"/>
                <a:gd name="T103" fmla="*/ 204 h 286"/>
                <a:gd name="T104" fmla="*/ 95 w 2954"/>
                <a:gd name="T105" fmla="*/ 209 h 286"/>
                <a:gd name="T106" fmla="*/ 88 w 2954"/>
                <a:gd name="T107" fmla="*/ 235 h 286"/>
                <a:gd name="T108" fmla="*/ 190 w 2954"/>
                <a:gd name="T109" fmla="*/ 252 h 286"/>
                <a:gd name="T110" fmla="*/ 137 w 2954"/>
                <a:gd name="T111" fmla="*/ 255 h 286"/>
                <a:gd name="T112" fmla="*/ 177 w 2954"/>
                <a:gd name="T113" fmla="*/ 286 h 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4"/>
                <a:gd name="T172" fmla="*/ 0 h 286"/>
                <a:gd name="T173" fmla="*/ 2954 w 2954"/>
                <a:gd name="T174" fmla="*/ 286 h 2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4" h="286">
                  <a:moveTo>
                    <a:pt x="2845" y="259"/>
                  </a:moveTo>
                  <a:lnTo>
                    <a:pt x="2774" y="249"/>
                  </a:lnTo>
                  <a:lnTo>
                    <a:pt x="2703" y="238"/>
                  </a:lnTo>
                  <a:lnTo>
                    <a:pt x="2677" y="233"/>
                  </a:lnTo>
                  <a:lnTo>
                    <a:pt x="2662" y="218"/>
                  </a:lnTo>
                  <a:lnTo>
                    <a:pt x="2684" y="203"/>
                  </a:lnTo>
                  <a:lnTo>
                    <a:pt x="2726" y="194"/>
                  </a:lnTo>
                  <a:lnTo>
                    <a:pt x="2764" y="191"/>
                  </a:lnTo>
                  <a:lnTo>
                    <a:pt x="2777" y="177"/>
                  </a:lnTo>
                  <a:lnTo>
                    <a:pt x="2798" y="170"/>
                  </a:lnTo>
                  <a:lnTo>
                    <a:pt x="2842" y="145"/>
                  </a:lnTo>
                  <a:lnTo>
                    <a:pt x="2900" y="131"/>
                  </a:lnTo>
                  <a:lnTo>
                    <a:pt x="2954" y="116"/>
                  </a:lnTo>
                  <a:lnTo>
                    <a:pt x="2939" y="102"/>
                  </a:lnTo>
                  <a:lnTo>
                    <a:pt x="2920" y="95"/>
                  </a:lnTo>
                  <a:lnTo>
                    <a:pt x="2890" y="85"/>
                  </a:lnTo>
                  <a:lnTo>
                    <a:pt x="2859" y="75"/>
                  </a:lnTo>
                  <a:lnTo>
                    <a:pt x="2844" y="77"/>
                  </a:lnTo>
                  <a:lnTo>
                    <a:pt x="2832" y="82"/>
                  </a:lnTo>
                  <a:lnTo>
                    <a:pt x="2808" y="68"/>
                  </a:lnTo>
                  <a:lnTo>
                    <a:pt x="2791" y="54"/>
                  </a:lnTo>
                  <a:lnTo>
                    <a:pt x="2754" y="43"/>
                  </a:lnTo>
                  <a:lnTo>
                    <a:pt x="2716" y="41"/>
                  </a:lnTo>
                  <a:lnTo>
                    <a:pt x="2716" y="34"/>
                  </a:lnTo>
                  <a:lnTo>
                    <a:pt x="2716" y="31"/>
                  </a:lnTo>
                  <a:lnTo>
                    <a:pt x="2716" y="27"/>
                  </a:lnTo>
                  <a:lnTo>
                    <a:pt x="2691" y="37"/>
                  </a:lnTo>
                  <a:lnTo>
                    <a:pt x="2662" y="41"/>
                  </a:lnTo>
                  <a:lnTo>
                    <a:pt x="2648" y="46"/>
                  </a:lnTo>
                  <a:lnTo>
                    <a:pt x="2634" y="54"/>
                  </a:lnTo>
                  <a:lnTo>
                    <a:pt x="2616" y="49"/>
                  </a:lnTo>
                  <a:lnTo>
                    <a:pt x="2594" y="48"/>
                  </a:lnTo>
                  <a:lnTo>
                    <a:pt x="2560" y="46"/>
                  </a:lnTo>
                  <a:lnTo>
                    <a:pt x="2532" y="48"/>
                  </a:lnTo>
                  <a:lnTo>
                    <a:pt x="2510" y="39"/>
                  </a:lnTo>
                  <a:lnTo>
                    <a:pt x="2485" y="34"/>
                  </a:lnTo>
                  <a:lnTo>
                    <a:pt x="2469" y="43"/>
                  </a:lnTo>
                  <a:lnTo>
                    <a:pt x="2457" y="54"/>
                  </a:lnTo>
                  <a:lnTo>
                    <a:pt x="2430" y="44"/>
                  </a:lnTo>
                  <a:lnTo>
                    <a:pt x="2403" y="34"/>
                  </a:lnTo>
                  <a:lnTo>
                    <a:pt x="2377" y="39"/>
                  </a:lnTo>
                  <a:lnTo>
                    <a:pt x="2355" y="48"/>
                  </a:lnTo>
                  <a:lnTo>
                    <a:pt x="2240" y="48"/>
                  </a:lnTo>
                  <a:lnTo>
                    <a:pt x="2219" y="49"/>
                  </a:lnTo>
                  <a:lnTo>
                    <a:pt x="2199" y="54"/>
                  </a:lnTo>
                  <a:lnTo>
                    <a:pt x="2146" y="66"/>
                  </a:lnTo>
                  <a:lnTo>
                    <a:pt x="2097" y="82"/>
                  </a:lnTo>
                  <a:lnTo>
                    <a:pt x="2073" y="87"/>
                  </a:lnTo>
                  <a:lnTo>
                    <a:pt x="2049" y="89"/>
                  </a:lnTo>
                  <a:lnTo>
                    <a:pt x="2027" y="106"/>
                  </a:lnTo>
                  <a:lnTo>
                    <a:pt x="2001" y="123"/>
                  </a:lnTo>
                  <a:lnTo>
                    <a:pt x="1988" y="123"/>
                  </a:lnTo>
                  <a:lnTo>
                    <a:pt x="2000" y="99"/>
                  </a:lnTo>
                  <a:lnTo>
                    <a:pt x="2018" y="80"/>
                  </a:lnTo>
                  <a:lnTo>
                    <a:pt x="2035" y="61"/>
                  </a:lnTo>
                  <a:lnTo>
                    <a:pt x="2015" y="61"/>
                  </a:lnTo>
                  <a:lnTo>
                    <a:pt x="1994" y="61"/>
                  </a:lnTo>
                  <a:lnTo>
                    <a:pt x="1957" y="56"/>
                  </a:lnTo>
                  <a:lnTo>
                    <a:pt x="1926" y="46"/>
                  </a:lnTo>
                  <a:lnTo>
                    <a:pt x="1892" y="41"/>
                  </a:lnTo>
                  <a:lnTo>
                    <a:pt x="1870" y="43"/>
                  </a:lnTo>
                  <a:lnTo>
                    <a:pt x="1858" y="54"/>
                  </a:lnTo>
                  <a:lnTo>
                    <a:pt x="1831" y="54"/>
                  </a:lnTo>
                  <a:lnTo>
                    <a:pt x="1811" y="54"/>
                  </a:lnTo>
                  <a:lnTo>
                    <a:pt x="1780" y="63"/>
                  </a:lnTo>
                  <a:lnTo>
                    <a:pt x="1749" y="80"/>
                  </a:lnTo>
                  <a:lnTo>
                    <a:pt x="1722" y="89"/>
                  </a:lnTo>
                  <a:lnTo>
                    <a:pt x="1715" y="90"/>
                  </a:lnTo>
                  <a:lnTo>
                    <a:pt x="1708" y="89"/>
                  </a:lnTo>
                  <a:lnTo>
                    <a:pt x="1703" y="78"/>
                  </a:lnTo>
                  <a:lnTo>
                    <a:pt x="1697" y="75"/>
                  </a:lnTo>
                  <a:lnTo>
                    <a:pt x="1688" y="75"/>
                  </a:lnTo>
                  <a:lnTo>
                    <a:pt x="1680" y="75"/>
                  </a:lnTo>
                  <a:lnTo>
                    <a:pt x="1674" y="77"/>
                  </a:lnTo>
                  <a:lnTo>
                    <a:pt x="1671" y="80"/>
                  </a:lnTo>
                  <a:lnTo>
                    <a:pt x="1668" y="82"/>
                  </a:lnTo>
                  <a:lnTo>
                    <a:pt x="1625" y="97"/>
                  </a:lnTo>
                  <a:lnTo>
                    <a:pt x="1579" y="102"/>
                  </a:lnTo>
                  <a:lnTo>
                    <a:pt x="1567" y="102"/>
                  </a:lnTo>
                  <a:lnTo>
                    <a:pt x="1560" y="102"/>
                  </a:lnTo>
                  <a:lnTo>
                    <a:pt x="1559" y="102"/>
                  </a:lnTo>
                  <a:lnTo>
                    <a:pt x="1543" y="97"/>
                  </a:lnTo>
                  <a:lnTo>
                    <a:pt x="1513" y="95"/>
                  </a:lnTo>
                  <a:lnTo>
                    <a:pt x="1491" y="95"/>
                  </a:lnTo>
                  <a:lnTo>
                    <a:pt x="1474" y="97"/>
                  </a:lnTo>
                  <a:lnTo>
                    <a:pt x="1457" y="102"/>
                  </a:lnTo>
                  <a:lnTo>
                    <a:pt x="1443" y="100"/>
                  </a:lnTo>
                  <a:lnTo>
                    <a:pt x="1436" y="102"/>
                  </a:lnTo>
                  <a:lnTo>
                    <a:pt x="1395" y="102"/>
                  </a:lnTo>
                  <a:lnTo>
                    <a:pt x="1354" y="109"/>
                  </a:lnTo>
                  <a:lnTo>
                    <a:pt x="1327" y="109"/>
                  </a:lnTo>
                  <a:lnTo>
                    <a:pt x="1334" y="102"/>
                  </a:lnTo>
                  <a:lnTo>
                    <a:pt x="1314" y="102"/>
                  </a:lnTo>
                  <a:lnTo>
                    <a:pt x="1276" y="111"/>
                  </a:lnTo>
                  <a:lnTo>
                    <a:pt x="1240" y="121"/>
                  </a:lnTo>
                  <a:lnTo>
                    <a:pt x="1211" y="143"/>
                  </a:lnTo>
                  <a:lnTo>
                    <a:pt x="1218" y="146"/>
                  </a:lnTo>
                  <a:lnTo>
                    <a:pt x="1223" y="146"/>
                  </a:lnTo>
                  <a:lnTo>
                    <a:pt x="1232" y="150"/>
                  </a:lnTo>
                  <a:lnTo>
                    <a:pt x="1210" y="155"/>
                  </a:lnTo>
                  <a:lnTo>
                    <a:pt x="1184" y="157"/>
                  </a:lnTo>
                  <a:lnTo>
                    <a:pt x="1062" y="170"/>
                  </a:lnTo>
                  <a:lnTo>
                    <a:pt x="1062" y="184"/>
                  </a:lnTo>
                  <a:lnTo>
                    <a:pt x="1092" y="196"/>
                  </a:lnTo>
                  <a:lnTo>
                    <a:pt x="1123" y="204"/>
                  </a:lnTo>
                  <a:lnTo>
                    <a:pt x="1097" y="216"/>
                  </a:lnTo>
                  <a:lnTo>
                    <a:pt x="1068" y="218"/>
                  </a:lnTo>
                  <a:lnTo>
                    <a:pt x="1024" y="233"/>
                  </a:lnTo>
                  <a:lnTo>
                    <a:pt x="980" y="238"/>
                  </a:lnTo>
                  <a:lnTo>
                    <a:pt x="934" y="237"/>
                  </a:lnTo>
                  <a:lnTo>
                    <a:pt x="898" y="238"/>
                  </a:lnTo>
                  <a:lnTo>
                    <a:pt x="868" y="232"/>
                  </a:lnTo>
                  <a:lnTo>
                    <a:pt x="837" y="218"/>
                  </a:lnTo>
                  <a:lnTo>
                    <a:pt x="714" y="218"/>
                  </a:lnTo>
                  <a:lnTo>
                    <a:pt x="686" y="206"/>
                  </a:lnTo>
                  <a:lnTo>
                    <a:pt x="660" y="191"/>
                  </a:lnTo>
                  <a:lnTo>
                    <a:pt x="667" y="191"/>
                  </a:lnTo>
                  <a:lnTo>
                    <a:pt x="679" y="196"/>
                  </a:lnTo>
                  <a:lnTo>
                    <a:pt x="687" y="197"/>
                  </a:lnTo>
                  <a:lnTo>
                    <a:pt x="694" y="197"/>
                  </a:lnTo>
                  <a:lnTo>
                    <a:pt x="680" y="191"/>
                  </a:lnTo>
                  <a:lnTo>
                    <a:pt x="667" y="184"/>
                  </a:lnTo>
                  <a:lnTo>
                    <a:pt x="708" y="184"/>
                  </a:lnTo>
                  <a:lnTo>
                    <a:pt x="701" y="179"/>
                  </a:lnTo>
                  <a:lnTo>
                    <a:pt x="694" y="177"/>
                  </a:lnTo>
                  <a:lnTo>
                    <a:pt x="742" y="177"/>
                  </a:lnTo>
                  <a:lnTo>
                    <a:pt x="766" y="165"/>
                  </a:lnTo>
                  <a:lnTo>
                    <a:pt x="789" y="157"/>
                  </a:lnTo>
                  <a:lnTo>
                    <a:pt x="798" y="146"/>
                  </a:lnTo>
                  <a:lnTo>
                    <a:pt x="796" y="129"/>
                  </a:lnTo>
                  <a:lnTo>
                    <a:pt x="791" y="124"/>
                  </a:lnTo>
                  <a:lnTo>
                    <a:pt x="786" y="119"/>
                  </a:lnTo>
                  <a:lnTo>
                    <a:pt x="783" y="109"/>
                  </a:lnTo>
                  <a:lnTo>
                    <a:pt x="776" y="106"/>
                  </a:lnTo>
                  <a:lnTo>
                    <a:pt x="769" y="102"/>
                  </a:lnTo>
                  <a:lnTo>
                    <a:pt x="764" y="95"/>
                  </a:lnTo>
                  <a:lnTo>
                    <a:pt x="759" y="89"/>
                  </a:lnTo>
                  <a:lnTo>
                    <a:pt x="748" y="82"/>
                  </a:lnTo>
                  <a:lnTo>
                    <a:pt x="730" y="75"/>
                  </a:lnTo>
                  <a:lnTo>
                    <a:pt x="714" y="61"/>
                  </a:lnTo>
                  <a:lnTo>
                    <a:pt x="718" y="54"/>
                  </a:lnTo>
                  <a:lnTo>
                    <a:pt x="725" y="49"/>
                  </a:lnTo>
                  <a:lnTo>
                    <a:pt x="728" y="48"/>
                  </a:lnTo>
                  <a:lnTo>
                    <a:pt x="733" y="41"/>
                  </a:lnTo>
                  <a:lnTo>
                    <a:pt x="733" y="34"/>
                  </a:lnTo>
                  <a:lnTo>
                    <a:pt x="735" y="27"/>
                  </a:lnTo>
                  <a:lnTo>
                    <a:pt x="760" y="15"/>
                  </a:lnTo>
                  <a:lnTo>
                    <a:pt x="783" y="0"/>
                  </a:lnTo>
                  <a:lnTo>
                    <a:pt x="769" y="0"/>
                  </a:lnTo>
                  <a:lnTo>
                    <a:pt x="755" y="10"/>
                  </a:lnTo>
                  <a:lnTo>
                    <a:pt x="742" y="14"/>
                  </a:lnTo>
                  <a:lnTo>
                    <a:pt x="730" y="20"/>
                  </a:lnTo>
                  <a:lnTo>
                    <a:pt x="714" y="27"/>
                  </a:lnTo>
                  <a:lnTo>
                    <a:pt x="703" y="44"/>
                  </a:lnTo>
                  <a:lnTo>
                    <a:pt x="694" y="54"/>
                  </a:lnTo>
                  <a:lnTo>
                    <a:pt x="699" y="73"/>
                  </a:lnTo>
                  <a:lnTo>
                    <a:pt x="708" y="89"/>
                  </a:lnTo>
                  <a:lnTo>
                    <a:pt x="704" y="87"/>
                  </a:lnTo>
                  <a:lnTo>
                    <a:pt x="701" y="89"/>
                  </a:lnTo>
                  <a:lnTo>
                    <a:pt x="714" y="102"/>
                  </a:lnTo>
                  <a:lnTo>
                    <a:pt x="721" y="116"/>
                  </a:lnTo>
                  <a:lnTo>
                    <a:pt x="711" y="128"/>
                  </a:lnTo>
                  <a:lnTo>
                    <a:pt x="687" y="133"/>
                  </a:lnTo>
                  <a:lnTo>
                    <a:pt x="667" y="136"/>
                  </a:lnTo>
                  <a:lnTo>
                    <a:pt x="667" y="138"/>
                  </a:lnTo>
                  <a:lnTo>
                    <a:pt x="667" y="136"/>
                  </a:lnTo>
                  <a:lnTo>
                    <a:pt x="648" y="133"/>
                  </a:lnTo>
                  <a:lnTo>
                    <a:pt x="633" y="123"/>
                  </a:lnTo>
                  <a:lnTo>
                    <a:pt x="616" y="140"/>
                  </a:lnTo>
                  <a:lnTo>
                    <a:pt x="592" y="143"/>
                  </a:lnTo>
                  <a:lnTo>
                    <a:pt x="560" y="140"/>
                  </a:lnTo>
                  <a:lnTo>
                    <a:pt x="522" y="134"/>
                  </a:lnTo>
                  <a:lnTo>
                    <a:pt x="503" y="129"/>
                  </a:lnTo>
                  <a:lnTo>
                    <a:pt x="491" y="128"/>
                  </a:lnTo>
                  <a:lnTo>
                    <a:pt x="469" y="124"/>
                  </a:lnTo>
                  <a:lnTo>
                    <a:pt x="456" y="123"/>
                  </a:lnTo>
                  <a:lnTo>
                    <a:pt x="439" y="124"/>
                  </a:lnTo>
                  <a:lnTo>
                    <a:pt x="422" y="129"/>
                  </a:lnTo>
                  <a:lnTo>
                    <a:pt x="430" y="133"/>
                  </a:lnTo>
                  <a:lnTo>
                    <a:pt x="435" y="136"/>
                  </a:lnTo>
                  <a:lnTo>
                    <a:pt x="408" y="136"/>
                  </a:lnTo>
                  <a:lnTo>
                    <a:pt x="435" y="145"/>
                  </a:lnTo>
                  <a:lnTo>
                    <a:pt x="456" y="157"/>
                  </a:lnTo>
                  <a:lnTo>
                    <a:pt x="447" y="160"/>
                  </a:lnTo>
                  <a:lnTo>
                    <a:pt x="440" y="158"/>
                  </a:lnTo>
                  <a:lnTo>
                    <a:pt x="435" y="157"/>
                  </a:lnTo>
                  <a:lnTo>
                    <a:pt x="391" y="155"/>
                  </a:lnTo>
                  <a:lnTo>
                    <a:pt x="354" y="150"/>
                  </a:lnTo>
                  <a:lnTo>
                    <a:pt x="349" y="153"/>
                  </a:lnTo>
                  <a:lnTo>
                    <a:pt x="340" y="157"/>
                  </a:lnTo>
                  <a:lnTo>
                    <a:pt x="323" y="150"/>
                  </a:lnTo>
                  <a:lnTo>
                    <a:pt x="306" y="143"/>
                  </a:lnTo>
                  <a:lnTo>
                    <a:pt x="292" y="145"/>
                  </a:lnTo>
                  <a:lnTo>
                    <a:pt x="272" y="150"/>
                  </a:lnTo>
                  <a:lnTo>
                    <a:pt x="251" y="145"/>
                  </a:lnTo>
                  <a:lnTo>
                    <a:pt x="231" y="143"/>
                  </a:lnTo>
                  <a:lnTo>
                    <a:pt x="224" y="145"/>
                  </a:lnTo>
                  <a:lnTo>
                    <a:pt x="217" y="150"/>
                  </a:lnTo>
                  <a:lnTo>
                    <a:pt x="154" y="163"/>
                  </a:lnTo>
                  <a:lnTo>
                    <a:pt x="81" y="170"/>
                  </a:lnTo>
                  <a:lnTo>
                    <a:pt x="63" y="170"/>
                  </a:lnTo>
                  <a:lnTo>
                    <a:pt x="47" y="177"/>
                  </a:lnTo>
                  <a:lnTo>
                    <a:pt x="81" y="177"/>
                  </a:lnTo>
                  <a:lnTo>
                    <a:pt x="71" y="192"/>
                  </a:lnTo>
                  <a:lnTo>
                    <a:pt x="47" y="197"/>
                  </a:lnTo>
                  <a:lnTo>
                    <a:pt x="22" y="192"/>
                  </a:lnTo>
                  <a:lnTo>
                    <a:pt x="0" y="191"/>
                  </a:lnTo>
                  <a:lnTo>
                    <a:pt x="18" y="204"/>
                  </a:lnTo>
                  <a:lnTo>
                    <a:pt x="47" y="211"/>
                  </a:lnTo>
                  <a:lnTo>
                    <a:pt x="64" y="209"/>
                  </a:lnTo>
                  <a:lnTo>
                    <a:pt x="74" y="211"/>
                  </a:lnTo>
                  <a:lnTo>
                    <a:pt x="95" y="209"/>
                  </a:lnTo>
                  <a:lnTo>
                    <a:pt x="114" y="214"/>
                  </a:lnTo>
                  <a:lnTo>
                    <a:pt x="122" y="232"/>
                  </a:lnTo>
                  <a:lnTo>
                    <a:pt x="68" y="232"/>
                  </a:lnTo>
                  <a:lnTo>
                    <a:pt x="88" y="235"/>
                  </a:lnTo>
                  <a:lnTo>
                    <a:pt x="102" y="242"/>
                  </a:lnTo>
                  <a:lnTo>
                    <a:pt x="115" y="245"/>
                  </a:lnTo>
                  <a:lnTo>
                    <a:pt x="154" y="252"/>
                  </a:lnTo>
                  <a:lnTo>
                    <a:pt x="190" y="252"/>
                  </a:lnTo>
                  <a:lnTo>
                    <a:pt x="207" y="250"/>
                  </a:lnTo>
                  <a:lnTo>
                    <a:pt x="217" y="252"/>
                  </a:lnTo>
                  <a:lnTo>
                    <a:pt x="177" y="259"/>
                  </a:lnTo>
                  <a:lnTo>
                    <a:pt x="137" y="255"/>
                  </a:lnTo>
                  <a:lnTo>
                    <a:pt x="95" y="252"/>
                  </a:lnTo>
                  <a:lnTo>
                    <a:pt x="143" y="272"/>
                  </a:lnTo>
                  <a:lnTo>
                    <a:pt x="168" y="283"/>
                  </a:lnTo>
                  <a:lnTo>
                    <a:pt x="177" y="286"/>
                  </a:lnTo>
                  <a:lnTo>
                    <a:pt x="2757" y="286"/>
                  </a:lnTo>
                  <a:lnTo>
                    <a:pt x="2779" y="279"/>
                  </a:lnTo>
                  <a:lnTo>
                    <a:pt x="2845" y="25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2" name="Freeform 430"/>
            <p:cNvSpPr>
              <a:spLocks/>
            </p:cNvSpPr>
            <p:nvPr/>
          </p:nvSpPr>
          <p:spPr bwMode="auto">
            <a:xfrm>
              <a:off x="3166" y="1384"/>
              <a:ext cx="34" cy="7"/>
            </a:xfrm>
            <a:custGeom>
              <a:avLst/>
              <a:gdLst>
                <a:gd name="T0" fmla="*/ 14 w 34"/>
                <a:gd name="T1" fmla="*/ 7 h 7"/>
                <a:gd name="T2" fmla="*/ 7 w 34"/>
                <a:gd name="T3" fmla="*/ 1 h 7"/>
                <a:gd name="T4" fmla="*/ 0 w 34"/>
                <a:gd name="T5" fmla="*/ 0 h 7"/>
                <a:gd name="T6" fmla="*/ 17 w 34"/>
                <a:gd name="T7" fmla="*/ 7 h 7"/>
                <a:gd name="T8" fmla="*/ 34 w 34"/>
                <a:gd name="T9" fmla="*/ 7 h 7"/>
                <a:gd name="T10" fmla="*/ 29 w 34"/>
                <a:gd name="T11" fmla="*/ 3 h 7"/>
                <a:gd name="T12" fmla="*/ 22 w 34"/>
                <a:gd name="T13" fmla="*/ 3 h 7"/>
                <a:gd name="T14" fmla="*/ 14 w 34"/>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
                <a:gd name="T26" fmla="*/ 34 w 3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
                  <a:moveTo>
                    <a:pt x="14" y="7"/>
                  </a:moveTo>
                  <a:lnTo>
                    <a:pt x="7" y="1"/>
                  </a:lnTo>
                  <a:lnTo>
                    <a:pt x="0" y="0"/>
                  </a:lnTo>
                  <a:lnTo>
                    <a:pt x="17" y="7"/>
                  </a:lnTo>
                  <a:lnTo>
                    <a:pt x="34" y="7"/>
                  </a:lnTo>
                  <a:lnTo>
                    <a:pt x="29" y="3"/>
                  </a:lnTo>
                  <a:lnTo>
                    <a:pt x="22" y="3"/>
                  </a:lnTo>
                  <a:lnTo>
                    <a:pt x="14"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3" name="Freeform 431"/>
            <p:cNvSpPr>
              <a:spLocks/>
            </p:cNvSpPr>
            <p:nvPr/>
          </p:nvSpPr>
          <p:spPr bwMode="auto">
            <a:xfrm>
              <a:off x="2901" y="1316"/>
              <a:ext cx="13" cy="6"/>
            </a:xfrm>
            <a:custGeom>
              <a:avLst/>
              <a:gdLst>
                <a:gd name="T0" fmla="*/ 13 w 13"/>
                <a:gd name="T1" fmla="*/ 6 h 6"/>
                <a:gd name="T2" fmla="*/ 8 w 13"/>
                <a:gd name="T3" fmla="*/ 1 h 6"/>
                <a:gd name="T4" fmla="*/ 6 w 13"/>
                <a:gd name="T5" fmla="*/ 0 h 6"/>
                <a:gd name="T6" fmla="*/ 1 w 13"/>
                <a:gd name="T7" fmla="*/ 3 h 6"/>
                <a:gd name="T8" fmla="*/ 0 w 13"/>
                <a:gd name="T9" fmla="*/ 6 h 6"/>
                <a:gd name="T10" fmla="*/ 13 w 13"/>
                <a:gd name="T11" fmla="*/ 6 h 6"/>
                <a:gd name="T12" fmla="*/ 10 w 13"/>
                <a:gd name="T13" fmla="*/ 3 h 6"/>
                <a:gd name="T14" fmla="*/ 6 w 13"/>
                <a:gd name="T15" fmla="*/ 0 h 6"/>
                <a:gd name="T16" fmla="*/ 13 w 1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3" y="6"/>
                  </a:moveTo>
                  <a:lnTo>
                    <a:pt x="8" y="1"/>
                  </a:lnTo>
                  <a:lnTo>
                    <a:pt x="6" y="0"/>
                  </a:lnTo>
                  <a:lnTo>
                    <a:pt x="1" y="3"/>
                  </a:lnTo>
                  <a:lnTo>
                    <a:pt x="0" y="6"/>
                  </a:lnTo>
                  <a:lnTo>
                    <a:pt x="13" y="6"/>
                  </a:lnTo>
                  <a:lnTo>
                    <a:pt x="10" y="3"/>
                  </a:lnTo>
                  <a:lnTo>
                    <a:pt x="6" y="0"/>
                  </a:lnTo>
                  <a:lnTo>
                    <a:pt x="13"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4" name="Freeform 432"/>
            <p:cNvSpPr>
              <a:spLocks/>
            </p:cNvSpPr>
            <p:nvPr/>
          </p:nvSpPr>
          <p:spPr bwMode="auto">
            <a:xfrm>
              <a:off x="2186" y="2703"/>
              <a:ext cx="34" cy="12"/>
            </a:xfrm>
            <a:custGeom>
              <a:avLst/>
              <a:gdLst>
                <a:gd name="T0" fmla="*/ 7 w 34"/>
                <a:gd name="T1" fmla="*/ 8 h 12"/>
                <a:gd name="T2" fmla="*/ 10 w 34"/>
                <a:gd name="T3" fmla="*/ 10 h 12"/>
                <a:gd name="T4" fmla="*/ 13 w 34"/>
                <a:gd name="T5" fmla="*/ 8 h 12"/>
                <a:gd name="T6" fmla="*/ 12 w 34"/>
                <a:gd name="T7" fmla="*/ 8 h 12"/>
                <a:gd name="T8" fmla="*/ 13 w 34"/>
                <a:gd name="T9" fmla="*/ 8 h 12"/>
                <a:gd name="T10" fmla="*/ 15 w 34"/>
                <a:gd name="T11" fmla="*/ 12 h 12"/>
                <a:gd name="T12" fmla="*/ 20 w 34"/>
                <a:gd name="T13" fmla="*/ 8 h 12"/>
                <a:gd name="T14" fmla="*/ 25 w 34"/>
                <a:gd name="T15" fmla="*/ 8 h 12"/>
                <a:gd name="T16" fmla="*/ 34 w 34"/>
                <a:gd name="T17" fmla="*/ 2 h 12"/>
                <a:gd name="T18" fmla="*/ 27 w 34"/>
                <a:gd name="T19" fmla="*/ 0 h 12"/>
                <a:gd name="T20" fmla="*/ 20 w 34"/>
                <a:gd name="T21" fmla="*/ 2 h 12"/>
                <a:gd name="T22" fmla="*/ 15 w 34"/>
                <a:gd name="T23" fmla="*/ 2 h 12"/>
                <a:gd name="T24" fmla="*/ 13 w 34"/>
                <a:gd name="T25" fmla="*/ 2 h 12"/>
                <a:gd name="T26" fmla="*/ 7 w 34"/>
                <a:gd name="T27" fmla="*/ 2 h 12"/>
                <a:gd name="T28" fmla="*/ 1 w 34"/>
                <a:gd name="T29" fmla="*/ 5 h 12"/>
                <a:gd name="T30" fmla="*/ 0 w 34"/>
                <a:gd name="T31" fmla="*/ 8 h 12"/>
                <a:gd name="T32" fmla="*/ 1 w 34"/>
                <a:gd name="T33" fmla="*/ 10 h 12"/>
                <a:gd name="T34" fmla="*/ 7 w 34"/>
                <a:gd name="T35" fmla="*/ 8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12"/>
                <a:gd name="T56" fmla="*/ 34 w 34"/>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12">
                  <a:moveTo>
                    <a:pt x="7" y="8"/>
                  </a:moveTo>
                  <a:lnTo>
                    <a:pt x="10" y="10"/>
                  </a:lnTo>
                  <a:lnTo>
                    <a:pt x="13" y="8"/>
                  </a:lnTo>
                  <a:lnTo>
                    <a:pt x="12" y="8"/>
                  </a:lnTo>
                  <a:lnTo>
                    <a:pt x="13" y="8"/>
                  </a:lnTo>
                  <a:lnTo>
                    <a:pt x="15" y="12"/>
                  </a:lnTo>
                  <a:lnTo>
                    <a:pt x="20" y="8"/>
                  </a:lnTo>
                  <a:lnTo>
                    <a:pt x="25" y="8"/>
                  </a:lnTo>
                  <a:lnTo>
                    <a:pt x="34" y="2"/>
                  </a:lnTo>
                  <a:lnTo>
                    <a:pt x="27" y="0"/>
                  </a:lnTo>
                  <a:lnTo>
                    <a:pt x="20" y="2"/>
                  </a:lnTo>
                  <a:lnTo>
                    <a:pt x="15" y="2"/>
                  </a:lnTo>
                  <a:lnTo>
                    <a:pt x="13" y="2"/>
                  </a:lnTo>
                  <a:lnTo>
                    <a:pt x="7" y="2"/>
                  </a:lnTo>
                  <a:lnTo>
                    <a:pt x="1" y="5"/>
                  </a:lnTo>
                  <a:lnTo>
                    <a:pt x="0" y="8"/>
                  </a:lnTo>
                  <a:lnTo>
                    <a:pt x="1" y="10"/>
                  </a:lnTo>
                  <a:lnTo>
                    <a:pt x="7" y="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5" name="Freeform 433"/>
            <p:cNvSpPr>
              <a:spLocks/>
            </p:cNvSpPr>
            <p:nvPr/>
          </p:nvSpPr>
          <p:spPr bwMode="auto">
            <a:xfrm>
              <a:off x="2642" y="934"/>
              <a:ext cx="102" cy="45"/>
            </a:xfrm>
            <a:custGeom>
              <a:avLst/>
              <a:gdLst>
                <a:gd name="T0" fmla="*/ 0 w 102"/>
                <a:gd name="T1" fmla="*/ 14 h 45"/>
                <a:gd name="T2" fmla="*/ 5 w 102"/>
                <a:gd name="T3" fmla="*/ 9 h 45"/>
                <a:gd name="T4" fmla="*/ 8 w 102"/>
                <a:gd name="T5" fmla="*/ 2 h 45"/>
                <a:gd name="T6" fmla="*/ 14 w 102"/>
                <a:gd name="T7" fmla="*/ 0 h 45"/>
                <a:gd name="T8" fmla="*/ 20 w 102"/>
                <a:gd name="T9" fmla="*/ 2 h 45"/>
                <a:gd name="T10" fmla="*/ 27 w 102"/>
                <a:gd name="T11" fmla="*/ 7 h 45"/>
                <a:gd name="T12" fmla="*/ 25 w 102"/>
                <a:gd name="T13" fmla="*/ 11 h 45"/>
                <a:gd name="T14" fmla="*/ 20 w 102"/>
                <a:gd name="T15" fmla="*/ 14 h 45"/>
                <a:gd name="T16" fmla="*/ 29 w 102"/>
                <a:gd name="T17" fmla="*/ 12 h 45"/>
                <a:gd name="T18" fmla="*/ 36 w 102"/>
                <a:gd name="T19" fmla="*/ 9 h 45"/>
                <a:gd name="T20" fmla="*/ 41 w 102"/>
                <a:gd name="T21" fmla="*/ 7 h 45"/>
                <a:gd name="T22" fmla="*/ 41 w 102"/>
                <a:gd name="T23" fmla="*/ 7 h 45"/>
                <a:gd name="T24" fmla="*/ 41 w 102"/>
                <a:gd name="T25" fmla="*/ 7 h 45"/>
                <a:gd name="T26" fmla="*/ 63 w 102"/>
                <a:gd name="T27" fmla="*/ 4 h 45"/>
                <a:gd name="T28" fmla="*/ 82 w 102"/>
                <a:gd name="T29" fmla="*/ 0 h 45"/>
                <a:gd name="T30" fmla="*/ 90 w 102"/>
                <a:gd name="T31" fmla="*/ 2 h 45"/>
                <a:gd name="T32" fmla="*/ 97 w 102"/>
                <a:gd name="T33" fmla="*/ 9 h 45"/>
                <a:gd name="T34" fmla="*/ 102 w 102"/>
                <a:gd name="T35" fmla="*/ 14 h 45"/>
                <a:gd name="T36" fmla="*/ 102 w 102"/>
                <a:gd name="T37" fmla="*/ 21 h 45"/>
                <a:gd name="T38" fmla="*/ 83 w 102"/>
                <a:gd name="T39" fmla="*/ 29 h 45"/>
                <a:gd name="T40" fmla="*/ 61 w 102"/>
                <a:gd name="T41" fmla="*/ 34 h 45"/>
                <a:gd name="T42" fmla="*/ 58 w 102"/>
                <a:gd name="T43" fmla="*/ 36 h 45"/>
                <a:gd name="T44" fmla="*/ 54 w 102"/>
                <a:gd name="T45" fmla="*/ 34 h 45"/>
                <a:gd name="T46" fmla="*/ 58 w 102"/>
                <a:gd name="T47" fmla="*/ 38 h 45"/>
                <a:gd name="T48" fmla="*/ 61 w 102"/>
                <a:gd name="T49" fmla="*/ 41 h 45"/>
                <a:gd name="T50" fmla="*/ 36 w 102"/>
                <a:gd name="T51" fmla="*/ 45 h 45"/>
                <a:gd name="T52" fmla="*/ 7 w 102"/>
                <a:gd name="T53" fmla="*/ 41 h 45"/>
                <a:gd name="T54" fmla="*/ 14 w 102"/>
                <a:gd name="T55" fmla="*/ 34 h 45"/>
                <a:gd name="T56" fmla="*/ 20 w 102"/>
                <a:gd name="T57" fmla="*/ 34 h 45"/>
                <a:gd name="T58" fmla="*/ 12 w 102"/>
                <a:gd name="T59" fmla="*/ 28 h 45"/>
                <a:gd name="T60" fmla="*/ 5 w 102"/>
                <a:gd name="T61" fmla="*/ 24 h 45"/>
                <a:gd name="T62" fmla="*/ 0 w 102"/>
                <a:gd name="T63" fmla="*/ 21 h 45"/>
                <a:gd name="T64" fmla="*/ 3 w 102"/>
                <a:gd name="T65" fmla="*/ 19 h 45"/>
                <a:gd name="T66" fmla="*/ 7 w 102"/>
                <a:gd name="T67" fmla="*/ 14 h 45"/>
                <a:gd name="T68" fmla="*/ 3 w 102"/>
                <a:gd name="T69" fmla="*/ 14 h 45"/>
                <a:gd name="T70" fmla="*/ 0 w 102"/>
                <a:gd name="T71" fmla="*/ 14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45"/>
                <a:gd name="T110" fmla="*/ 102 w 102"/>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45">
                  <a:moveTo>
                    <a:pt x="0" y="14"/>
                  </a:moveTo>
                  <a:lnTo>
                    <a:pt x="5" y="9"/>
                  </a:lnTo>
                  <a:lnTo>
                    <a:pt x="8" y="2"/>
                  </a:lnTo>
                  <a:lnTo>
                    <a:pt x="14" y="0"/>
                  </a:lnTo>
                  <a:lnTo>
                    <a:pt x="20" y="2"/>
                  </a:lnTo>
                  <a:lnTo>
                    <a:pt x="27" y="7"/>
                  </a:lnTo>
                  <a:lnTo>
                    <a:pt x="25" y="11"/>
                  </a:lnTo>
                  <a:lnTo>
                    <a:pt x="20" y="14"/>
                  </a:lnTo>
                  <a:lnTo>
                    <a:pt x="29" y="12"/>
                  </a:lnTo>
                  <a:lnTo>
                    <a:pt x="36" y="9"/>
                  </a:lnTo>
                  <a:lnTo>
                    <a:pt x="41" y="7"/>
                  </a:lnTo>
                  <a:lnTo>
                    <a:pt x="63" y="4"/>
                  </a:lnTo>
                  <a:lnTo>
                    <a:pt x="82" y="0"/>
                  </a:lnTo>
                  <a:lnTo>
                    <a:pt x="90" y="2"/>
                  </a:lnTo>
                  <a:lnTo>
                    <a:pt x="97" y="9"/>
                  </a:lnTo>
                  <a:lnTo>
                    <a:pt x="102" y="14"/>
                  </a:lnTo>
                  <a:lnTo>
                    <a:pt x="102" y="21"/>
                  </a:lnTo>
                  <a:lnTo>
                    <a:pt x="83" y="29"/>
                  </a:lnTo>
                  <a:lnTo>
                    <a:pt x="61" y="34"/>
                  </a:lnTo>
                  <a:lnTo>
                    <a:pt x="58" y="36"/>
                  </a:lnTo>
                  <a:lnTo>
                    <a:pt x="54" y="34"/>
                  </a:lnTo>
                  <a:lnTo>
                    <a:pt x="58" y="38"/>
                  </a:lnTo>
                  <a:lnTo>
                    <a:pt x="61" y="41"/>
                  </a:lnTo>
                  <a:lnTo>
                    <a:pt x="36" y="45"/>
                  </a:lnTo>
                  <a:lnTo>
                    <a:pt x="7" y="41"/>
                  </a:lnTo>
                  <a:lnTo>
                    <a:pt x="14" y="34"/>
                  </a:lnTo>
                  <a:lnTo>
                    <a:pt x="20" y="34"/>
                  </a:lnTo>
                  <a:lnTo>
                    <a:pt x="12" y="28"/>
                  </a:lnTo>
                  <a:lnTo>
                    <a:pt x="5" y="24"/>
                  </a:lnTo>
                  <a:lnTo>
                    <a:pt x="0" y="21"/>
                  </a:lnTo>
                  <a:lnTo>
                    <a:pt x="3" y="19"/>
                  </a:lnTo>
                  <a:lnTo>
                    <a:pt x="7" y="14"/>
                  </a:lnTo>
                  <a:lnTo>
                    <a:pt x="3" y="14"/>
                  </a:lnTo>
                  <a:lnTo>
                    <a:pt x="0"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6" name="Freeform 434"/>
            <p:cNvSpPr>
              <a:spLocks/>
            </p:cNvSpPr>
            <p:nvPr/>
          </p:nvSpPr>
          <p:spPr bwMode="auto">
            <a:xfrm>
              <a:off x="2962" y="769"/>
              <a:ext cx="116" cy="43"/>
            </a:xfrm>
            <a:custGeom>
              <a:avLst/>
              <a:gdLst>
                <a:gd name="T0" fmla="*/ 7 w 116"/>
                <a:gd name="T1" fmla="*/ 16 h 43"/>
                <a:gd name="T2" fmla="*/ 3 w 116"/>
                <a:gd name="T3" fmla="*/ 14 h 43"/>
                <a:gd name="T4" fmla="*/ 2 w 116"/>
                <a:gd name="T5" fmla="*/ 10 h 43"/>
                <a:gd name="T6" fmla="*/ 0 w 116"/>
                <a:gd name="T7" fmla="*/ 9 h 43"/>
                <a:gd name="T8" fmla="*/ 2 w 116"/>
                <a:gd name="T9" fmla="*/ 4 h 43"/>
                <a:gd name="T10" fmla="*/ 7 w 116"/>
                <a:gd name="T11" fmla="*/ 0 h 43"/>
                <a:gd name="T12" fmla="*/ 14 w 116"/>
                <a:gd name="T13" fmla="*/ 2 h 43"/>
                <a:gd name="T14" fmla="*/ 32 w 116"/>
                <a:gd name="T15" fmla="*/ 4 h 43"/>
                <a:gd name="T16" fmla="*/ 48 w 116"/>
                <a:gd name="T17" fmla="*/ 9 h 43"/>
                <a:gd name="T18" fmla="*/ 44 w 116"/>
                <a:gd name="T19" fmla="*/ 5 h 43"/>
                <a:gd name="T20" fmla="*/ 41 w 116"/>
                <a:gd name="T21" fmla="*/ 2 h 43"/>
                <a:gd name="T22" fmla="*/ 46 w 116"/>
                <a:gd name="T23" fmla="*/ 0 h 43"/>
                <a:gd name="T24" fmla="*/ 48 w 116"/>
                <a:gd name="T25" fmla="*/ 2 h 43"/>
                <a:gd name="T26" fmla="*/ 56 w 116"/>
                <a:gd name="T27" fmla="*/ 2 h 43"/>
                <a:gd name="T28" fmla="*/ 61 w 116"/>
                <a:gd name="T29" fmla="*/ 2 h 43"/>
                <a:gd name="T30" fmla="*/ 65 w 116"/>
                <a:gd name="T31" fmla="*/ 9 h 43"/>
                <a:gd name="T32" fmla="*/ 70 w 116"/>
                <a:gd name="T33" fmla="*/ 9 h 43"/>
                <a:gd name="T34" fmla="*/ 75 w 116"/>
                <a:gd name="T35" fmla="*/ 9 h 43"/>
                <a:gd name="T36" fmla="*/ 99 w 116"/>
                <a:gd name="T37" fmla="*/ 16 h 43"/>
                <a:gd name="T38" fmla="*/ 116 w 116"/>
                <a:gd name="T39" fmla="*/ 22 h 43"/>
                <a:gd name="T40" fmla="*/ 112 w 116"/>
                <a:gd name="T41" fmla="*/ 29 h 43"/>
                <a:gd name="T42" fmla="*/ 109 w 116"/>
                <a:gd name="T43" fmla="*/ 29 h 43"/>
                <a:gd name="T44" fmla="*/ 88 w 116"/>
                <a:gd name="T45" fmla="*/ 22 h 43"/>
                <a:gd name="T46" fmla="*/ 75 w 116"/>
                <a:gd name="T47" fmla="*/ 16 h 43"/>
                <a:gd name="T48" fmla="*/ 68 w 116"/>
                <a:gd name="T49" fmla="*/ 16 h 43"/>
                <a:gd name="T50" fmla="*/ 66 w 116"/>
                <a:gd name="T51" fmla="*/ 21 h 43"/>
                <a:gd name="T52" fmla="*/ 68 w 116"/>
                <a:gd name="T53" fmla="*/ 29 h 43"/>
                <a:gd name="T54" fmla="*/ 61 w 116"/>
                <a:gd name="T55" fmla="*/ 33 h 43"/>
                <a:gd name="T56" fmla="*/ 58 w 116"/>
                <a:gd name="T57" fmla="*/ 38 h 43"/>
                <a:gd name="T58" fmla="*/ 54 w 116"/>
                <a:gd name="T59" fmla="*/ 43 h 43"/>
                <a:gd name="T60" fmla="*/ 31 w 116"/>
                <a:gd name="T61" fmla="*/ 29 h 43"/>
                <a:gd name="T62" fmla="*/ 7 w 116"/>
                <a:gd name="T63" fmla="*/ 16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43"/>
                <a:gd name="T98" fmla="*/ 116 w 116"/>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43">
                  <a:moveTo>
                    <a:pt x="7" y="16"/>
                  </a:moveTo>
                  <a:lnTo>
                    <a:pt x="3" y="14"/>
                  </a:lnTo>
                  <a:lnTo>
                    <a:pt x="2" y="10"/>
                  </a:lnTo>
                  <a:lnTo>
                    <a:pt x="0" y="9"/>
                  </a:lnTo>
                  <a:lnTo>
                    <a:pt x="2" y="4"/>
                  </a:lnTo>
                  <a:lnTo>
                    <a:pt x="7" y="0"/>
                  </a:lnTo>
                  <a:lnTo>
                    <a:pt x="14" y="2"/>
                  </a:lnTo>
                  <a:lnTo>
                    <a:pt x="32" y="4"/>
                  </a:lnTo>
                  <a:lnTo>
                    <a:pt x="48" y="9"/>
                  </a:lnTo>
                  <a:lnTo>
                    <a:pt x="44" y="5"/>
                  </a:lnTo>
                  <a:lnTo>
                    <a:pt x="41" y="2"/>
                  </a:lnTo>
                  <a:lnTo>
                    <a:pt x="46" y="0"/>
                  </a:lnTo>
                  <a:lnTo>
                    <a:pt x="48" y="2"/>
                  </a:lnTo>
                  <a:lnTo>
                    <a:pt x="56" y="2"/>
                  </a:lnTo>
                  <a:lnTo>
                    <a:pt x="61" y="2"/>
                  </a:lnTo>
                  <a:lnTo>
                    <a:pt x="65" y="9"/>
                  </a:lnTo>
                  <a:lnTo>
                    <a:pt x="70" y="9"/>
                  </a:lnTo>
                  <a:lnTo>
                    <a:pt x="75" y="9"/>
                  </a:lnTo>
                  <a:lnTo>
                    <a:pt x="99" y="16"/>
                  </a:lnTo>
                  <a:lnTo>
                    <a:pt x="116" y="22"/>
                  </a:lnTo>
                  <a:lnTo>
                    <a:pt x="112" y="29"/>
                  </a:lnTo>
                  <a:lnTo>
                    <a:pt x="109" y="29"/>
                  </a:lnTo>
                  <a:lnTo>
                    <a:pt x="88" y="22"/>
                  </a:lnTo>
                  <a:lnTo>
                    <a:pt x="75" y="16"/>
                  </a:lnTo>
                  <a:lnTo>
                    <a:pt x="68" y="16"/>
                  </a:lnTo>
                  <a:lnTo>
                    <a:pt x="66" y="21"/>
                  </a:lnTo>
                  <a:lnTo>
                    <a:pt x="68" y="29"/>
                  </a:lnTo>
                  <a:lnTo>
                    <a:pt x="61" y="33"/>
                  </a:lnTo>
                  <a:lnTo>
                    <a:pt x="58" y="38"/>
                  </a:lnTo>
                  <a:lnTo>
                    <a:pt x="54" y="43"/>
                  </a:lnTo>
                  <a:lnTo>
                    <a:pt x="31" y="29"/>
                  </a:lnTo>
                  <a:lnTo>
                    <a:pt x="7" y="1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7" name="Freeform 435"/>
            <p:cNvSpPr>
              <a:spLocks/>
            </p:cNvSpPr>
            <p:nvPr/>
          </p:nvSpPr>
          <p:spPr bwMode="auto">
            <a:xfrm>
              <a:off x="3023" y="762"/>
              <a:ext cx="75" cy="16"/>
            </a:xfrm>
            <a:custGeom>
              <a:avLst/>
              <a:gdLst>
                <a:gd name="T0" fmla="*/ 27 w 75"/>
                <a:gd name="T1" fmla="*/ 16 h 16"/>
                <a:gd name="T2" fmla="*/ 14 w 75"/>
                <a:gd name="T3" fmla="*/ 11 h 16"/>
                <a:gd name="T4" fmla="*/ 0 w 75"/>
                <a:gd name="T5" fmla="*/ 2 h 16"/>
                <a:gd name="T6" fmla="*/ 12 w 75"/>
                <a:gd name="T7" fmla="*/ 0 h 16"/>
                <a:gd name="T8" fmla="*/ 27 w 75"/>
                <a:gd name="T9" fmla="*/ 2 h 16"/>
                <a:gd name="T10" fmla="*/ 48 w 75"/>
                <a:gd name="T11" fmla="*/ 4 h 16"/>
                <a:gd name="T12" fmla="*/ 75 w 75"/>
                <a:gd name="T13" fmla="*/ 9 h 16"/>
                <a:gd name="T14" fmla="*/ 53 w 75"/>
                <a:gd name="T15" fmla="*/ 16 h 16"/>
                <a:gd name="T16" fmla="*/ 27 w 75"/>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6"/>
                <a:gd name="T29" fmla="*/ 75 w 7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6">
                  <a:moveTo>
                    <a:pt x="27" y="16"/>
                  </a:moveTo>
                  <a:lnTo>
                    <a:pt x="14" y="11"/>
                  </a:lnTo>
                  <a:lnTo>
                    <a:pt x="0" y="2"/>
                  </a:lnTo>
                  <a:lnTo>
                    <a:pt x="12" y="0"/>
                  </a:lnTo>
                  <a:lnTo>
                    <a:pt x="27" y="2"/>
                  </a:lnTo>
                  <a:lnTo>
                    <a:pt x="48" y="4"/>
                  </a:lnTo>
                  <a:lnTo>
                    <a:pt x="75" y="9"/>
                  </a:lnTo>
                  <a:lnTo>
                    <a:pt x="53" y="16"/>
                  </a:lnTo>
                  <a:lnTo>
                    <a:pt x="27" y="1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8" name="Freeform 436"/>
            <p:cNvSpPr>
              <a:spLocks/>
            </p:cNvSpPr>
            <p:nvPr/>
          </p:nvSpPr>
          <p:spPr bwMode="auto">
            <a:xfrm>
              <a:off x="2799" y="1036"/>
              <a:ext cx="90" cy="130"/>
            </a:xfrm>
            <a:custGeom>
              <a:avLst/>
              <a:gdLst>
                <a:gd name="T0" fmla="*/ 66 w 90"/>
                <a:gd name="T1" fmla="*/ 69 h 130"/>
                <a:gd name="T2" fmla="*/ 74 w 90"/>
                <a:gd name="T3" fmla="*/ 82 h 130"/>
                <a:gd name="T4" fmla="*/ 74 w 90"/>
                <a:gd name="T5" fmla="*/ 89 h 130"/>
                <a:gd name="T6" fmla="*/ 88 w 90"/>
                <a:gd name="T7" fmla="*/ 89 h 130"/>
                <a:gd name="T8" fmla="*/ 88 w 90"/>
                <a:gd name="T9" fmla="*/ 96 h 130"/>
                <a:gd name="T10" fmla="*/ 83 w 90"/>
                <a:gd name="T11" fmla="*/ 103 h 130"/>
                <a:gd name="T12" fmla="*/ 81 w 90"/>
                <a:gd name="T13" fmla="*/ 108 h 130"/>
                <a:gd name="T14" fmla="*/ 78 w 90"/>
                <a:gd name="T15" fmla="*/ 120 h 130"/>
                <a:gd name="T16" fmla="*/ 40 w 90"/>
                <a:gd name="T17" fmla="*/ 123 h 130"/>
                <a:gd name="T18" fmla="*/ 34 w 90"/>
                <a:gd name="T19" fmla="*/ 123 h 130"/>
                <a:gd name="T20" fmla="*/ 34 w 90"/>
                <a:gd name="T21" fmla="*/ 130 h 130"/>
                <a:gd name="T22" fmla="*/ 18 w 90"/>
                <a:gd name="T23" fmla="*/ 128 h 130"/>
                <a:gd name="T24" fmla="*/ 25 w 90"/>
                <a:gd name="T25" fmla="*/ 116 h 130"/>
                <a:gd name="T26" fmla="*/ 27 w 90"/>
                <a:gd name="T27" fmla="*/ 106 h 130"/>
                <a:gd name="T28" fmla="*/ 20 w 90"/>
                <a:gd name="T29" fmla="*/ 94 h 130"/>
                <a:gd name="T30" fmla="*/ 28 w 90"/>
                <a:gd name="T31" fmla="*/ 86 h 130"/>
                <a:gd name="T32" fmla="*/ 32 w 90"/>
                <a:gd name="T33" fmla="*/ 79 h 130"/>
                <a:gd name="T34" fmla="*/ 35 w 90"/>
                <a:gd name="T35" fmla="*/ 69 h 130"/>
                <a:gd name="T36" fmla="*/ 34 w 90"/>
                <a:gd name="T37" fmla="*/ 58 h 130"/>
                <a:gd name="T38" fmla="*/ 32 w 90"/>
                <a:gd name="T39" fmla="*/ 52 h 130"/>
                <a:gd name="T40" fmla="*/ 20 w 90"/>
                <a:gd name="T41" fmla="*/ 46 h 130"/>
                <a:gd name="T42" fmla="*/ 8 w 90"/>
                <a:gd name="T43" fmla="*/ 46 h 130"/>
                <a:gd name="T44" fmla="*/ 6 w 90"/>
                <a:gd name="T45" fmla="*/ 38 h 130"/>
                <a:gd name="T46" fmla="*/ 6 w 90"/>
                <a:gd name="T47" fmla="*/ 33 h 130"/>
                <a:gd name="T48" fmla="*/ 3 w 90"/>
                <a:gd name="T49" fmla="*/ 26 h 130"/>
                <a:gd name="T50" fmla="*/ 18 w 90"/>
                <a:gd name="T51" fmla="*/ 9 h 130"/>
                <a:gd name="T52" fmla="*/ 39 w 90"/>
                <a:gd name="T53" fmla="*/ 9 h 130"/>
                <a:gd name="T54" fmla="*/ 40 w 90"/>
                <a:gd name="T55" fmla="*/ 18 h 130"/>
                <a:gd name="T56" fmla="*/ 54 w 90"/>
                <a:gd name="T57" fmla="*/ 21 h 130"/>
                <a:gd name="T58" fmla="*/ 47 w 90"/>
                <a:gd name="T59" fmla="*/ 33 h 130"/>
                <a:gd name="T60" fmla="*/ 51 w 90"/>
                <a:gd name="T61" fmla="*/ 53 h 130"/>
                <a:gd name="T62" fmla="*/ 61 w 90"/>
                <a:gd name="T63" fmla="*/ 62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30"/>
                <a:gd name="T98" fmla="*/ 90 w 9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30">
                  <a:moveTo>
                    <a:pt x="61" y="62"/>
                  </a:moveTo>
                  <a:lnTo>
                    <a:pt x="66" y="69"/>
                  </a:lnTo>
                  <a:lnTo>
                    <a:pt x="71" y="74"/>
                  </a:lnTo>
                  <a:lnTo>
                    <a:pt x="74" y="82"/>
                  </a:lnTo>
                  <a:lnTo>
                    <a:pt x="74" y="86"/>
                  </a:lnTo>
                  <a:lnTo>
                    <a:pt x="74" y="89"/>
                  </a:lnTo>
                  <a:lnTo>
                    <a:pt x="80" y="89"/>
                  </a:lnTo>
                  <a:lnTo>
                    <a:pt x="88" y="89"/>
                  </a:lnTo>
                  <a:lnTo>
                    <a:pt x="90" y="91"/>
                  </a:lnTo>
                  <a:lnTo>
                    <a:pt x="88" y="96"/>
                  </a:lnTo>
                  <a:lnTo>
                    <a:pt x="88" y="101"/>
                  </a:lnTo>
                  <a:lnTo>
                    <a:pt x="83" y="103"/>
                  </a:lnTo>
                  <a:lnTo>
                    <a:pt x="74" y="103"/>
                  </a:lnTo>
                  <a:lnTo>
                    <a:pt x="81" y="108"/>
                  </a:lnTo>
                  <a:lnTo>
                    <a:pt x="88" y="109"/>
                  </a:lnTo>
                  <a:lnTo>
                    <a:pt x="78" y="120"/>
                  </a:lnTo>
                  <a:lnTo>
                    <a:pt x="57" y="121"/>
                  </a:lnTo>
                  <a:lnTo>
                    <a:pt x="40" y="123"/>
                  </a:lnTo>
                  <a:lnTo>
                    <a:pt x="37" y="121"/>
                  </a:lnTo>
                  <a:lnTo>
                    <a:pt x="34" y="123"/>
                  </a:lnTo>
                  <a:lnTo>
                    <a:pt x="34" y="125"/>
                  </a:lnTo>
                  <a:lnTo>
                    <a:pt x="34" y="130"/>
                  </a:lnTo>
                  <a:lnTo>
                    <a:pt x="25" y="128"/>
                  </a:lnTo>
                  <a:lnTo>
                    <a:pt x="18" y="128"/>
                  </a:lnTo>
                  <a:lnTo>
                    <a:pt x="13" y="130"/>
                  </a:lnTo>
                  <a:lnTo>
                    <a:pt x="25" y="116"/>
                  </a:lnTo>
                  <a:lnTo>
                    <a:pt x="40" y="109"/>
                  </a:lnTo>
                  <a:lnTo>
                    <a:pt x="27" y="106"/>
                  </a:lnTo>
                  <a:lnTo>
                    <a:pt x="13" y="103"/>
                  </a:lnTo>
                  <a:lnTo>
                    <a:pt x="20" y="94"/>
                  </a:lnTo>
                  <a:lnTo>
                    <a:pt x="27" y="89"/>
                  </a:lnTo>
                  <a:lnTo>
                    <a:pt x="28" y="86"/>
                  </a:lnTo>
                  <a:lnTo>
                    <a:pt x="27" y="82"/>
                  </a:lnTo>
                  <a:lnTo>
                    <a:pt x="32" y="79"/>
                  </a:lnTo>
                  <a:lnTo>
                    <a:pt x="40" y="75"/>
                  </a:lnTo>
                  <a:lnTo>
                    <a:pt x="35" y="69"/>
                  </a:lnTo>
                  <a:lnTo>
                    <a:pt x="34" y="62"/>
                  </a:lnTo>
                  <a:lnTo>
                    <a:pt x="34" y="58"/>
                  </a:lnTo>
                  <a:lnTo>
                    <a:pt x="34" y="55"/>
                  </a:lnTo>
                  <a:lnTo>
                    <a:pt x="32" y="52"/>
                  </a:lnTo>
                  <a:lnTo>
                    <a:pt x="34" y="48"/>
                  </a:lnTo>
                  <a:lnTo>
                    <a:pt x="20" y="46"/>
                  </a:lnTo>
                  <a:lnTo>
                    <a:pt x="13" y="48"/>
                  </a:lnTo>
                  <a:lnTo>
                    <a:pt x="8" y="46"/>
                  </a:lnTo>
                  <a:lnTo>
                    <a:pt x="6" y="41"/>
                  </a:lnTo>
                  <a:lnTo>
                    <a:pt x="6" y="38"/>
                  </a:lnTo>
                  <a:lnTo>
                    <a:pt x="6" y="35"/>
                  </a:lnTo>
                  <a:lnTo>
                    <a:pt x="6" y="33"/>
                  </a:lnTo>
                  <a:lnTo>
                    <a:pt x="6" y="28"/>
                  </a:lnTo>
                  <a:lnTo>
                    <a:pt x="3" y="26"/>
                  </a:lnTo>
                  <a:lnTo>
                    <a:pt x="0" y="21"/>
                  </a:lnTo>
                  <a:lnTo>
                    <a:pt x="18" y="9"/>
                  </a:lnTo>
                  <a:lnTo>
                    <a:pt x="40" y="0"/>
                  </a:lnTo>
                  <a:lnTo>
                    <a:pt x="39" y="9"/>
                  </a:lnTo>
                  <a:lnTo>
                    <a:pt x="34" y="14"/>
                  </a:lnTo>
                  <a:lnTo>
                    <a:pt x="40" y="18"/>
                  </a:lnTo>
                  <a:lnTo>
                    <a:pt x="47" y="19"/>
                  </a:lnTo>
                  <a:lnTo>
                    <a:pt x="54" y="21"/>
                  </a:lnTo>
                  <a:lnTo>
                    <a:pt x="49" y="28"/>
                  </a:lnTo>
                  <a:lnTo>
                    <a:pt x="47" y="33"/>
                  </a:lnTo>
                  <a:lnTo>
                    <a:pt x="47" y="41"/>
                  </a:lnTo>
                  <a:lnTo>
                    <a:pt x="51" y="53"/>
                  </a:lnTo>
                  <a:lnTo>
                    <a:pt x="61" y="69"/>
                  </a:lnTo>
                  <a:lnTo>
                    <a:pt x="61" y="6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89" name="Freeform 437"/>
            <p:cNvSpPr>
              <a:spLocks/>
            </p:cNvSpPr>
            <p:nvPr/>
          </p:nvSpPr>
          <p:spPr bwMode="auto">
            <a:xfrm>
              <a:off x="2758" y="1091"/>
              <a:ext cx="47" cy="54"/>
            </a:xfrm>
            <a:custGeom>
              <a:avLst/>
              <a:gdLst>
                <a:gd name="T0" fmla="*/ 27 w 47"/>
                <a:gd name="T1" fmla="*/ 14 h 54"/>
                <a:gd name="T2" fmla="*/ 27 w 47"/>
                <a:gd name="T3" fmla="*/ 7 h 54"/>
                <a:gd name="T4" fmla="*/ 27 w 47"/>
                <a:gd name="T5" fmla="*/ 0 h 54"/>
                <a:gd name="T6" fmla="*/ 30 w 47"/>
                <a:gd name="T7" fmla="*/ 0 h 54"/>
                <a:gd name="T8" fmla="*/ 41 w 47"/>
                <a:gd name="T9" fmla="*/ 0 h 54"/>
                <a:gd name="T10" fmla="*/ 44 w 47"/>
                <a:gd name="T11" fmla="*/ 0 h 54"/>
                <a:gd name="T12" fmla="*/ 47 w 47"/>
                <a:gd name="T13" fmla="*/ 2 h 54"/>
                <a:gd name="T14" fmla="*/ 47 w 47"/>
                <a:gd name="T15" fmla="*/ 7 h 54"/>
                <a:gd name="T16" fmla="*/ 47 w 47"/>
                <a:gd name="T17" fmla="*/ 12 h 54"/>
                <a:gd name="T18" fmla="*/ 44 w 47"/>
                <a:gd name="T19" fmla="*/ 15 h 54"/>
                <a:gd name="T20" fmla="*/ 41 w 47"/>
                <a:gd name="T21" fmla="*/ 20 h 54"/>
                <a:gd name="T22" fmla="*/ 44 w 47"/>
                <a:gd name="T23" fmla="*/ 24 h 54"/>
                <a:gd name="T24" fmla="*/ 47 w 47"/>
                <a:gd name="T25" fmla="*/ 27 h 54"/>
                <a:gd name="T26" fmla="*/ 32 w 47"/>
                <a:gd name="T27" fmla="*/ 44 h 54"/>
                <a:gd name="T28" fmla="*/ 7 w 47"/>
                <a:gd name="T29" fmla="*/ 54 h 54"/>
                <a:gd name="T30" fmla="*/ 3 w 47"/>
                <a:gd name="T31" fmla="*/ 51 h 54"/>
                <a:gd name="T32" fmla="*/ 0 w 47"/>
                <a:gd name="T33" fmla="*/ 48 h 54"/>
                <a:gd name="T34" fmla="*/ 5 w 47"/>
                <a:gd name="T35" fmla="*/ 39 h 54"/>
                <a:gd name="T36" fmla="*/ 13 w 47"/>
                <a:gd name="T37" fmla="*/ 34 h 54"/>
                <a:gd name="T38" fmla="*/ 7 w 47"/>
                <a:gd name="T39" fmla="*/ 29 h 54"/>
                <a:gd name="T40" fmla="*/ 0 w 47"/>
                <a:gd name="T41" fmla="*/ 27 h 54"/>
                <a:gd name="T42" fmla="*/ 5 w 47"/>
                <a:gd name="T43" fmla="*/ 22 h 54"/>
                <a:gd name="T44" fmla="*/ 7 w 47"/>
                <a:gd name="T45" fmla="*/ 14 h 54"/>
                <a:gd name="T46" fmla="*/ 17 w 47"/>
                <a:gd name="T47" fmla="*/ 12 h 54"/>
                <a:gd name="T48" fmla="*/ 27 w 47"/>
                <a:gd name="T49" fmla="*/ 14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54"/>
                <a:gd name="T77" fmla="*/ 47 w 47"/>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54">
                  <a:moveTo>
                    <a:pt x="27" y="14"/>
                  </a:moveTo>
                  <a:lnTo>
                    <a:pt x="27" y="7"/>
                  </a:lnTo>
                  <a:lnTo>
                    <a:pt x="27" y="0"/>
                  </a:lnTo>
                  <a:lnTo>
                    <a:pt x="30" y="0"/>
                  </a:lnTo>
                  <a:lnTo>
                    <a:pt x="41" y="0"/>
                  </a:lnTo>
                  <a:lnTo>
                    <a:pt x="44" y="0"/>
                  </a:lnTo>
                  <a:lnTo>
                    <a:pt x="47" y="2"/>
                  </a:lnTo>
                  <a:lnTo>
                    <a:pt x="47" y="7"/>
                  </a:lnTo>
                  <a:lnTo>
                    <a:pt x="47" y="12"/>
                  </a:lnTo>
                  <a:lnTo>
                    <a:pt x="44" y="15"/>
                  </a:lnTo>
                  <a:lnTo>
                    <a:pt x="41" y="20"/>
                  </a:lnTo>
                  <a:lnTo>
                    <a:pt x="44" y="24"/>
                  </a:lnTo>
                  <a:lnTo>
                    <a:pt x="47" y="27"/>
                  </a:lnTo>
                  <a:lnTo>
                    <a:pt x="32" y="44"/>
                  </a:lnTo>
                  <a:lnTo>
                    <a:pt x="7" y="54"/>
                  </a:lnTo>
                  <a:lnTo>
                    <a:pt x="3" y="51"/>
                  </a:lnTo>
                  <a:lnTo>
                    <a:pt x="0" y="48"/>
                  </a:lnTo>
                  <a:lnTo>
                    <a:pt x="5" y="39"/>
                  </a:lnTo>
                  <a:lnTo>
                    <a:pt x="13" y="34"/>
                  </a:lnTo>
                  <a:lnTo>
                    <a:pt x="7" y="29"/>
                  </a:lnTo>
                  <a:lnTo>
                    <a:pt x="0" y="27"/>
                  </a:lnTo>
                  <a:lnTo>
                    <a:pt x="5" y="22"/>
                  </a:lnTo>
                  <a:lnTo>
                    <a:pt x="7" y="14"/>
                  </a:lnTo>
                  <a:lnTo>
                    <a:pt x="17" y="12"/>
                  </a:lnTo>
                  <a:lnTo>
                    <a:pt x="27"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0" name="Freeform 438"/>
            <p:cNvSpPr>
              <a:spLocks/>
            </p:cNvSpPr>
            <p:nvPr/>
          </p:nvSpPr>
          <p:spPr bwMode="auto">
            <a:xfrm>
              <a:off x="2981" y="1275"/>
              <a:ext cx="8" cy="20"/>
            </a:xfrm>
            <a:custGeom>
              <a:avLst/>
              <a:gdLst>
                <a:gd name="T0" fmla="*/ 1 w 8"/>
                <a:gd name="T1" fmla="*/ 20 h 20"/>
                <a:gd name="T2" fmla="*/ 0 w 8"/>
                <a:gd name="T3" fmla="*/ 12 h 20"/>
                <a:gd name="T4" fmla="*/ 1 w 8"/>
                <a:gd name="T5" fmla="*/ 7 h 20"/>
                <a:gd name="T6" fmla="*/ 0 w 8"/>
                <a:gd name="T7" fmla="*/ 1 h 20"/>
                <a:gd name="T8" fmla="*/ 1 w 8"/>
                <a:gd name="T9" fmla="*/ 0 h 20"/>
                <a:gd name="T10" fmla="*/ 5 w 8"/>
                <a:gd name="T11" fmla="*/ 1 h 20"/>
                <a:gd name="T12" fmla="*/ 8 w 8"/>
                <a:gd name="T13" fmla="*/ 7 h 20"/>
                <a:gd name="T14" fmla="*/ 8 w 8"/>
                <a:gd name="T15" fmla="*/ 20 h 20"/>
                <a:gd name="T16" fmla="*/ 1 w 8"/>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0"/>
                <a:gd name="T29" fmla="*/ 8 w 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0">
                  <a:moveTo>
                    <a:pt x="1" y="20"/>
                  </a:moveTo>
                  <a:lnTo>
                    <a:pt x="0" y="12"/>
                  </a:lnTo>
                  <a:lnTo>
                    <a:pt x="1" y="7"/>
                  </a:lnTo>
                  <a:lnTo>
                    <a:pt x="0" y="1"/>
                  </a:lnTo>
                  <a:lnTo>
                    <a:pt x="1" y="0"/>
                  </a:lnTo>
                  <a:lnTo>
                    <a:pt x="5" y="1"/>
                  </a:lnTo>
                  <a:lnTo>
                    <a:pt x="8" y="7"/>
                  </a:lnTo>
                  <a:lnTo>
                    <a:pt x="8" y="20"/>
                  </a:lnTo>
                  <a:lnTo>
                    <a:pt x="1"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1" name="Freeform 439"/>
            <p:cNvSpPr>
              <a:spLocks/>
            </p:cNvSpPr>
            <p:nvPr/>
          </p:nvSpPr>
          <p:spPr bwMode="auto">
            <a:xfrm>
              <a:off x="2969" y="1295"/>
              <a:ext cx="20" cy="34"/>
            </a:xfrm>
            <a:custGeom>
              <a:avLst/>
              <a:gdLst>
                <a:gd name="T0" fmla="*/ 7 w 20"/>
                <a:gd name="T1" fmla="*/ 7 h 34"/>
                <a:gd name="T2" fmla="*/ 12 w 20"/>
                <a:gd name="T3" fmla="*/ 5 h 34"/>
                <a:gd name="T4" fmla="*/ 13 w 20"/>
                <a:gd name="T5" fmla="*/ 0 h 34"/>
                <a:gd name="T6" fmla="*/ 18 w 20"/>
                <a:gd name="T7" fmla="*/ 5 h 34"/>
                <a:gd name="T8" fmla="*/ 20 w 20"/>
                <a:gd name="T9" fmla="*/ 7 h 34"/>
                <a:gd name="T10" fmla="*/ 20 w 20"/>
                <a:gd name="T11" fmla="*/ 34 h 34"/>
                <a:gd name="T12" fmla="*/ 17 w 20"/>
                <a:gd name="T13" fmla="*/ 33 h 34"/>
                <a:gd name="T14" fmla="*/ 13 w 20"/>
                <a:gd name="T15" fmla="*/ 34 h 34"/>
                <a:gd name="T16" fmla="*/ 13 w 20"/>
                <a:gd name="T17" fmla="*/ 34 h 34"/>
                <a:gd name="T18" fmla="*/ 13 w 20"/>
                <a:gd name="T19" fmla="*/ 34 h 34"/>
                <a:gd name="T20" fmla="*/ 8 w 20"/>
                <a:gd name="T21" fmla="*/ 33 h 34"/>
                <a:gd name="T22" fmla="*/ 7 w 20"/>
                <a:gd name="T23" fmla="*/ 27 h 34"/>
                <a:gd name="T24" fmla="*/ 7 w 20"/>
                <a:gd name="T25" fmla="*/ 14 h 34"/>
                <a:gd name="T26" fmla="*/ 3 w 20"/>
                <a:gd name="T27" fmla="*/ 12 h 34"/>
                <a:gd name="T28" fmla="*/ 0 w 20"/>
                <a:gd name="T29" fmla="*/ 7 h 34"/>
                <a:gd name="T30" fmla="*/ 5 w 20"/>
                <a:gd name="T31" fmla="*/ 7 h 34"/>
                <a:gd name="T32" fmla="*/ 7 w 20"/>
                <a:gd name="T33" fmla="*/ 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4"/>
                <a:gd name="T53" fmla="*/ 20 w 20"/>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4">
                  <a:moveTo>
                    <a:pt x="7" y="7"/>
                  </a:moveTo>
                  <a:lnTo>
                    <a:pt x="12" y="5"/>
                  </a:lnTo>
                  <a:lnTo>
                    <a:pt x="13" y="0"/>
                  </a:lnTo>
                  <a:lnTo>
                    <a:pt x="18" y="5"/>
                  </a:lnTo>
                  <a:lnTo>
                    <a:pt x="20" y="7"/>
                  </a:lnTo>
                  <a:lnTo>
                    <a:pt x="20" y="34"/>
                  </a:lnTo>
                  <a:lnTo>
                    <a:pt x="17" y="33"/>
                  </a:lnTo>
                  <a:lnTo>
                    <a:pt x="13" y="34"/>
                  </a:lnTo>
                  <a:lnTo>
                    <a:pt x="8" y="33"/>
                  </a:lnTo>
                  <a:lnTo>
                    <a:pt x="7" y="27"/>
                  </a:lnTo>
                  <a:lnTo>
                    <a:pt x="7" y="14"/>
                  </a:lnTo>
                  <a:lnTo>
                    <a:pt x="3" y="12"/>
                  </a:lnTo>
                  <a:lnTo>
                    <a:pt x="0" y="7"/>
                  </a:lnTo>
                  <a:lnTo>
                    <a:pt x="5" y="7"/>
                  </a:lnTo>
                  <a:lnTo>
                    <a:pt x="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2" name="Freeform 440"/>
            <p:cNvSpPr>
              <a:spLocks/>
            </p:cNvSpPr>
            <p:nvPr/>
          </p:nvSpPr>
          <p:spPr bwMode="auto">
            <a:xfrm>
              <a:off x="3030" y="1343"/>
              <a:ext cx="34" cy="20"/>
            </a:xfrm>
            <a:custGeom>
              <a:avLst/>
              <a:gdLst>
                <a:gd name="T0" fmla="*/ 34 w 34"/>
                <a:gd name="T1" fmla="*/ 13 h 20"/>
                <a:gd name="T2" fmla="*/ 31 w 34"/>
                <a:gd name="T3" fmla="*/ 15 h 20"/>
                <a:gd name="T4" fmla="*/ 27 w 34"/>
                <a:gd name="T5" fmla="*/ 20 h 20"/>
                <a:gd name="T6" fmla="*/ 29 w 34"/>
                <a:gd name="T7" fmla="*/ 20 h 20"/>
                <a:gd name="T8" fmla="*/ 27 w 34"/>
                <a:gd name="T9" fmla="*/ 20 h 20"/>
                <a:gd name="T10" fmla="*/ 12 w 34"/>
                <a:gd name="T11" fmla="*/ 15 h 20"/>
                <a:gd name="T12" fmla="*/ 0 w 34"/>
                <a:gd name="T13" fmla="*/ 7 h 20"/>
                <a:gd name="T14" fmla="*/ 0 w 34"/>
                <a:gd name="T15" fmla="*/ 3 h 20"/>
                <a:gd name="T16" fmla="*/ 7 w 34"/>
                <a:gd name="T17" fmla="*/ 0 h 20"/>
                <a:gd name="T18" fmla="*/ 12 w 34"/>
                <a:gd name="T19" fmla="*/ 2 h 20"/>
                <a:gd name="T20" fmla="*/ 17 w 34"/>
                <a:gd name="T21" fmla="*/ 5 h 20"/>
                <a:gd name="T22" fmla="*/ 20 w 34"/>
                <a:gd name="T23" fmla="*/ 7 h 20"/>
                <a:gd name="T24" fmla="*/ 26 w 34"/>
                <a:gd name="T25" fmla="*/ 3 h 20"/>
                <a:gd name="T26" fmla="*/ 34 w 34"/>
                <a:gd name="T27" fmla="*/ 0 h 20"/>
                <a:gd name="T28" fmla="*/ 31 w 34"/>
                <a:gd name="T29" fmla="*/ 7 h 20"/>
                <a:gd name="T30" fmla="*/ 34 w 34"/>
                <a:gd name="T31" fmla="*/ 13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0"/>
                <a:gd name="T50" fmla="*/ 34 w 3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0">
                  <a:moveTo>
                    <a:pt x="34" y="13"/>
                  </a:moveTo>
                  <a:lnTo>
                    <a:pt x="31" y="15"/>
                  </a:lnTo>
                  <a:lnTo>
                    <a:pt x="27" y="20"/>
                  </a:lnTo>
                  <a:lnTo>
                    <a:pt x="29" y="20"/>
                  </a:lnTo>
                  <a:lnTo>
                    <a:pt x="27" y="20"/>
                  </a:lnTo>
                  <a:lnTo>
                    <a:pt x="12" y="15"/>
                  </a:lnTo>
                  <a:lnTo>
                    <a:pt x="0" y="7"/>
                  </a:lnTo>
                  <a:lnTo>
                    <a:pt x="0" y="3"/>
                  </a:lnTo>
                  <a:lnTo>
                    <a:pt x="7" y="0"/>
                  </a:lnTo>
                  <a:lnTo>
                    <a:pt x="12" y="2"/>
                  </a:lnTo>
                  <a:lnTo>
                    <a:pt x="17" y="5"/>
                  </a:lnTo>
                  <a:lnTo>
                    <a:pt x="20" y="7"/>
                  </a:lnTo>
                  <a:lnTo>
                    <a:pt x="26" y="3"/>
                  </a:lnTo>
                  <a:lnTo>
                    <a:pt x="34" y="0"/>
                  </a:lnTo>
                  <a:lnTo>
                    <a:pt x="31" y="7"/>
                  </a:lnTo>
                  <a:lnTo>
                    <a:pt x="34"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3" name="Freeform 441"/>
            <p:cNvSpPr>
              <a:spLocks/>
            </p:cNvSpPr>
            <p:nvPr/>
          </p:nvSpPr>
          <p:spPr bwMode="auto">
            <a:xfrm>
              <a:off x="2989" y="1071"/>
              <a:ext cx="20" cy="27"/>
            </a:xfrm>
            <a:custGeom>
              <a:avLst/>
              <a:gdLst>
                <a:gd name="T0" fmla="*/ 7 w 21"/>
                <a:gd name="T1" fmla="*/ 6 h 27"/>
                <a:gd name="T2" fmla="*/ 7 w 21"/>
                <a:gd name="T3" fmla="*/ 13 h 27"/>
                <a:gd name="T4" fmla="*/ 14 w 21"/>
                <a:gd name="T5" fmla="*/ 10 h 27"/>
                <a:gd name="T6" fmla="*/ 21 w 21"/>
                <a:gd name="T7" fmla="*/ 6 h 27"/>
                <a:gd name="T8" fmla="*/ 19 w 21"/>
                <a:gd name="T9" fmla="*/ 11 h 27"/>
                <a:gd name="T10" fmla="*/ 21 w 21"/>
                <a:gd name="T11" fmla="*/ 13 h 27"/>
                <a:gd name="T12" fmla="*/ 17 w 21"/>
                <a:gd name="T13" fmla="*/ 22 h 27"/>
                <a:gd name="T14" fmla="*/ 12 w 21"/>
                <a:gd name="T15" fmla="*/ 27 h 27"/>
                <a:gd name="T16" fmla="*/ 7 w 21"/>
                <a:gd name="T17" fmla="*/ 27 h 27"/>
                <a:gd name="T18" fmla="*/ 5 w 21"/>
                <a:gd name="T19" fmla="*/ 17 h 27"/>
                <a:gd name="T20" fmla="*/ 2 w 21"/>
                <a:gd name="T21" fmla="*/ 11 h 27"/>
                <a:gd name="T22" fmla="*/ 0 w 21"/>
                <a:gd name="T23" fmla="*/ 6 h 27"/>
                <a:gd name="T24" fmla="*/ 0 w 21"/>
                <a:gd name="T25" fmla="*/ 3 h 27"/>
                <a:gd name="T26" fmla="*/ 0 w 21"/>
                <a:gd name="T27" fmla="*/ 0 h 27"/>
                <a:gd name="T28" fmla="*/ 5 w 21"/>
                <a:gd name="T29" fmla="*/ 3 h 27"/>
                <a:gd name="T30" fmla="*/ 7 w 21"/>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27"/>
                <a:gd name="T50" fmla="*/ 21 w 21"/>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27">
                  <a:moveTo>
                    <a:pt x="7" y="6"/>
                  </a:moveTo>
                  <a:lnTo>
                    <a:pt x="7" y="13"/>
                  </a:lnTo>
                  <a:lnTo>
                    <a:pt x="14" y="10"/>
                  </a:lnTo>
                  <a:lnTo>
                    <a:pt x="21" y="6"/>
                  </a:lnTo>
                  <a:lnTo>
                    <a:pt x="19" y="11"/>
                  </a:lnTo>
                  <a:lnTo>
                    <a:pt x="21" y="13"/>
                  </a:lnTo>
                  <a:lnTo>
                    <a:pt x="17" y="22"/>
                  </a:lnTo>
                  <a:lnTo>
                    <a:pt x="12" y="27"/>
                  </a:lnTo>
                  <a:lnTo>
                    <a:pt x="7" y="27"/>
                  </a:lnTo>
                  <a:lnTo>
                    <a:pt x="5" y="17"/>
                  </a:lnTo>
                  <a:lnTo>
                    <a:pt x="2" y="11"/>
                  </a:lnTo>
                  <a:lnTo>
                    <a:pt x="0" y="6"/>
                  </a:lnTo>
                  <a:lnTo>
                    <a:pt x="0" y="3"/>
                  </a:lnTo>
                  <a:lnTo>
                    <a:pt x="0" y="0"/>
                  </a:lnTo>
                  <a:lnTo>
                    <a:pt x="5" y="3"/>
                  </a:lnTo>
                  <a:lnTo>
                    <a:pt x="7"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4" name="Freeform 442"/>
            <p:cNvSpPr>
              <a:spLocks/>
            </p:cNvSpPr>
            <p:nvPr/>
          </p:nvSpPr>
          <p:spPr bwMode="auto">
            <a:xfrm>
              <a:off x="2982" y="1091"/>
              <a:ext cx="14" cy="3"/>
            </a:xfrm>
            <a:custGeom>
              <a:avLst/>
              <a:gdLst>
                <a:gd name="T0" fmla="*/ 0 w 14"/>
                <a:gd name="T1" fmla="*/ 0 h 3"/>
                <a:gd name="T2" fmla="*/ 7 w 14"/>
                <a:gd name="T3" fmla="*/ 3 h 3"/>
                <a:gd name="T4" fmla="*/ 11 w 14"/>
                <a:gd name="T5" fmla="*/ 3 h 3"/>
                <a:gd name="T6" fmla="*/ 14 w 14"/>
                <a:gd name="T7" fmla="*/ 0 h 3"/>
                <a:gd name="T8" fmla="*/ 7 w 14"/>
                <a:gd name="T9" fmla="*/ 2 h 3"/>
                <a:gd name="T10" fmla="*/ 0 w 14"/>
                <a:gd name="T11" fmla="*/ 0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0" y="0"/>
                  </a:moveTo>
                  <a:lnTo>
                    <a:pt x="7" y="3"/>
                  </a:lnTo>
                  <a:lnTo>
                    <a:pt x="11" y="3"/>
                  </a:lnTo>
                  <a:lnTo>
                    <a:pt x="14" y="0"/>
                  </a:lnTo>
                  <a:lnTo>
                    <a:pt x="7" y="2"/>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5" name="Freeform 443"/>
            <p:cNvSpPr>
              <a:spLocks/>
            </p:cNvSpPr>
            <p:nvPr/>
          </p:nvSpPr>
          <p:spPr bwMode="auto">
            <a:xfrm>
              <a:off x="3192" y="1282"/>
              <a:ext cx="29" cy="20"/>
            </a:xfrm>
            <a:custGeom>
              <a:avLst/>
              <a:gdLst>
                <a:gd name="T0" fmla="*/ 22 w 29"/>
                <a:gd name="T1" fmla="*/ 0 h 20"/>
                <a:gd name="T2" fmla="*/ 15 w 29"/>
                <a:gd name="T3" fmla="*/ 1 h 20"/>
                <a:gd name="T4" fmla="*/ 8 w 29"/>
                <a:gd name="T5" fmla="*/ 3 h 20"/>
                <a:gd name="T6" fmla="*/ 1 w 29"/>
                <a:gd name="T7" fmla="*/ 5 h 20"/>
                <a:gd name="T8" fmla="*/ 1 w 29"/>
                <a:gd name="T9" fmla="*/ 6 h 20"/>
                <a:gd name="T10" fmla="*/ 0 w 29"/>
                <a:gd name="T11" fmla="*/ 12 h 20"/>
                <a:gd name="T12" fmla="*/ 0 w 29"/>
                <a:gd name="T13" fmla="*/ 13 h 20"/>
                <a:gd name="T14" fmla="*/ 1 w 29"/>
                <a:gd name="T15" fmla="*/ 13 h 20"/>
                <a:gd name="T16" fmla="*/ 1 w 29"/>
                <a:gd name="T17" fmla="*/ 20 h 20"/>
                <a:gd name="T18" fmla="*/ 15 w 29"/>
                <a:gd name="T19" fmla="*/ 17 h 20"/>
                <a:gd name="T20" fmla="*/ 29 w 29"/>
                <a:gd name="T21" fmla="*/ 6 h 20"/>
                <a:gd name="T22" fmla="*/ 24 w 29"/>
                <a:gd name="T23" fmla="*/ 6 h 20"/>
                <a:gd name="T24" fmla="*/ 22 w 29"/>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22" y="0"/>
                  </a:moveTo>
                  <a:lnTo>
                    <a:pt x="15" y="1"/>
                  </a:lnTo>
                  <a:lnTo>
                    <a:pt x="8" y="3"/>
                  </a:lnTo>
                  <a:lnTo>
                    <a:pt x="1" y="5"/>
                  </a:lnTo>
                  <a:lnTo>
                    <a:pt x="1" y="6"/>
                  </a:lnTo>
                  <a:lnTo>
                    <a:pt x="0" y="12"/>
                  </a:lnTo>
                  <a:lnTo>
                    <a:pt x="0" y="13"/>
                  </a:lnTo>
                  <a:lnTo>
                    <a:pt x="1" y="13"/>
                  </a:lnTo>
                  <a:lnTo>
                    <a:pt x="1" y="20"/>
                  </a:lnTo>
                  <a:lnTo>
                    <a:pt x="15" y="17"/>
                  </a:lnTo>
                  <a:lnTo>
                    <a:pt x="29" y="6"/>
                  </a:lnTo>
                  <a:lnTo>
                    <a:pt x="24" y="6"/>
                  </a:lnTo>
                  <a:lnTo>
                    <a:pt x="2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6" name="Freeform 444"/>
            <p:cNvSpPr>
              <a:spLocks/>
            </p:cNvSpPr>
            <p:nvPr/>
          </p:nvSpPr>
          <p:spPr bwMode="auto">
            <a:xfrm>
              <a:off x="3936" y="1772"/>
              <a:ext cx="25" cy="61"/>
            </a:xfrm>
            <a:custGeom>
              <a:avLst/>
              <a:gdLst>
                <a:gd name="T0" fmla="*/ 27 w 27"/>
                <a:gd name="T1" fmla="*/ 47 h 61"/>
                <a:gd name="T2" fmla="*/ 22 w 27"/>
                <a:gd name="T3" fmla="*/ 56 h 61"/>
                <a:gd name="T4" fmla="*/ 13 w 27"/>
                <a:gd name="T5" fmla="*/ 61 h 61"/>
                <a:gd name="T6" fmla="*/ 0 w 27"/>
                <a:gd name="T7" fmla="*/ 49 h 61"/>
                <a:gd name="T8" fmla="*/ 0 w 27"/>
                <a:gd name="T9" fmla="*/ 34 h 61"/>
                <a:gd name="T10" fmla="*/ 0 w 27"/>
                <a:gd name="T11" fmla="*/ 17 h 61"/>
                <a:gd name="T12" fmla="*/ 0 w 27"/>
                <a:gd name="T13" fmla="*/ 0 h 61"/>
                <a:gd name="T14" fmla="*/ 18 w 27"/>
                <a:gd name="T15" fmla="*/ 20 h 61"/>
                <a:gd name="T16" fmla="*/ 27 w 27"/>
                <a:gd name="T17" fmla="*/ 47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61"/>
                <a:gd name="T29" fmla="*/ 27 w 27"/>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61">
                  <a:moveTo>
                    <a:pt x="27" y="47"/>
                  </a:moveTo>
                  <a:lnTo>
                    <a:pt x="22" y="56"/>
                  </a:lnTo>
                  <a:lnTo>
                    <a:pt x="13" y="61"/>
                  </a:lnTo>
                  <a:lnTo>
                    <a:pt x="0" y="49"/>
                  </a:lnTo>
                  <a:lnTo>
                    <a:pt x="0" y="34"/>
                  </a:lnTo>
                  <a:lnTo>
                    <a:pt x="0" y="17"/>
                  </a:lnTo>
                  <a:lnTo>
                    <a:pt x="0" y="0"/>
                  </a:lnTo>
                  <a:lnTo>
                    <a:pt x="18" y="20"/>
                  </a:lnTo>
                  <a:lnTo>
                    <a:pt x="27" y="4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7" name="Freeform 445"/>
            <p:cNvSpPr>
              <a:spLocks/>
            </p:cNvSpPr>
            <p:nvPr/>
          </p:nvSpPr>
          <p:spPr bwMode="auto">
            <a:xfrm>
              <a:off x="2445" y="3045"/>
              <a:ext cx="95" cy="36"/>
            </a:xfrm>
            <a:custGeom>
              <a:avLst/>
              <a:gdLst>
                <a:gd name="T0" fmla="*/ 40 w 95"/>
                <a:gd name="T1" fmla="*/ 34 h 37"/>
                <a:gd name="T2" fmla="*/ 59 w 95"/>
                <a:gd name="T3" fmla="*/ 37 h 37"/>
                <a:gd name="T4" fmla="*/ 83 w 95"/>
                <a:gd name="T5" fmla="*/ 36 h 37"/>
                <a:gd name="T6" fmla="*/ 95 w 95"/>
                <a:gd name="T7" fmla="*/ 20 h 37"/>
                <a:gd name="T8" fmla="*/ 91 w 95"/>
                <a:gd name="T9" fmla="*/ 15 h 37"/>
                <a:gd name="T10" fmla="*/ 83 w 95"/>
                <a:gd name="T11" fmla="*/ 14 h 37"/>
                <a:gd name="T12" fmla="*/ 74 w 95"/>
                <a:gd name="T13" fmla="*/ 14 h 37"/>
                <a:gd name="T14" fmla="*/ 81 w 95"/>
                <a:gd name="T15" fmla="*/ 9 h 37"/>
                <a:gd name="T16" fmla="*/ 88 w 95"/>
                <a:gd name="T17" fmla="*/ 7 h 37"/>
                <a:gd name="T18" fmla="*/ 76 w 95"/>
                <a:gd name="T19" fmla="*/ 0 h 37"/>
                <a:gd name="T20" fmla="*/ 61 w 95"/>
                <a:gd name="T21" fmla="*/ 0 h 37"/>
                <a:gd name="T22" fmla="*/ 47 w 95"/>
                <a:gd name="T23" fmla="*/ 2 h 37"/>
                <a:gd name="T24" fmla="*/ 34 w 95"/>
                <a:gd name="T25" fmla="*/ 7 h 37"/>
                <a:gd name="T26" fmla="*/ 34 w 95"/>
                <a:gd name="T27" fmla="*/ 27 h 37"/>
                <a:gd name="T28" fmla="*/ 30 w 95"/>
                <a:gd name="T29" fmla="*/ 32 h 37"/>
                <a:gd name="T30" fmla="*/ 15 w 95"/>
                <a:gd name="T31" fmla="*/ 31 h 37"/>
                <a:gd name="T32" fmla="*/ 0 w 95"/>
                <a:gd name="T33" fmla="*/ 34 h 37"/>
                <a:gd name="T34" fmla="*/ 20 w 95"/>
                <a:gd name="T35" fmla="*/ 37 h 37"/>
                <a:gd name="T36" fmla="*/ 40 w 95"/>
                <a:gd name="T37" fmla="*/ 3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37"/>
                <a:gd name="T59" fmla="*/ 95 w 95"/>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37">
                  <a:moveTo>
                    <a:pt x="40" y="34"/>
                  </a:moveTo>
                  <a:lnTo>
                    <a:pt x="59" y="37"/>
                  </a:lnTo>
                  <a:lnTo>
                    <a:pt x="83" y="36"/>
                  </a:lnTo>
                  <a:lnTo>
                    <a:pt x="95" y="20"/>
                  </a:lnTo>
                  <a:lnTo>
                    <a:pt x="91" y="15"/>
                  </a:lnTo>
                  <a:lnTo>
                    <a:pt x="83" y="14"/>
                  </a:lnTo>
                  <a:lnTo>
                    <a:pt x="74" y="14"/>
                  </a:lnTo>
                  <a:lnTo>
                    <a:pt x="81" y="9"/>
                  </a:lnTo>
                  <a:lnTo>
                    <a:pt x="88" y="7"/>
                  </a:lnTo>
                  <a:lnTo>
                    <a:pt x="76" y="0"/>
                  </a:lnTo>
                  <a:lnTo>
                    <a:pt x="61" y="0"/>
                  </a:lnTo>
                  <a:lnTo>
                    <a:pt x="47" y="2"/>
                  </a:lnTo>
                  <a:lnTo>
                    <a:pt x="34" y="7"/>
                  </a:lnTo>
                  <a:lnTo>
                    <a:pt x="34" y="27"/>
                  </a:lnTo>
                  <a:lnTo>
                    <a:pt x="30" y="32"/>
                  </a:lnTo>
                  <a:lnTo>
                    <a:pt x="15" y="31"/>
                  </a:lnTo>
                  <a:lnTo>
                    <a:pt x="0" y="34"/>
                  </a:lnTo>
                  <a:lnTo>
                    <a:pt x="20" y="37"/>
                  </a:lnTo>
                  <a:lnTo>
                    <a:pt x="40"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8" name="Freeform 446"/>
            <p:cNvSpPr>
              <a:spLocks/>
            </p:cNvSpPr>
            <p:nvPr/>
          </p:nvSpPr>
          <p:spPr bwMode="auto">
            <a:xfrm>
              <a:off x="2172" y="2948"/>
              <a:ext cx="61" cy="44"/>
            </a:xfrm>
            <a:custGeom>
              <a:avLst/>
              <a:gdLst>
                <a:gd name="T0" fmla="*/ 0 w 61"/>
                <a:gd name="T1" fmla="*/ 43 h 44"/>
                <a:gd name="T2" fmla="*/ 0 w 61"/>
                <a:gd name="T3" fmla="*/ 36 h 44"/>
                <a:gd name="T4" fmla="*/ 19 w 61"/>
                <a:gd name="T5" fmla="*/ 32 h 44"/>
                <a:gd name="T6" fmla="*/ 34 w 61"/>
                <a:gd name="T7" fmla="*/ 29 h 44"/>
                <a:gd name="T8" fmla="*/ 26 w 61"/>
                <a:gd name="T9" fmla="*/ 22 h 44"/>
                <a:gd name="T10" fmla="*/ 21 w 61"/>
                <a:gd name="T11" fmla="*/ 22 h 44"/>
                <a:gd name="T12" fmla="*/ 19 w 61"/>
                <a:gd name="T13" fmla="*/ 19 h 44"/>
                <a:gd name="T14" fmla="*/ 21 w 61"/>
                <a:gd name="T15" fmla="*/ 15 h 44"/>
                <a:gd name="T16" fmla="*/ 14 w 61"/>
                <a:gd name="T17" fmla="*/ 10 h 44"/>
                <a:gd name="T18" fmla="*/ 7 w 61"/>
                <a:gd name="T19" fmla="*/ 2 h 44"/>
                <a:gd name="T20" fmla="*/ 14 w 61"/>
                <a:gd name="T21" fmla="*/ 0 h 44"/>
                <a:gd name="T22" fmla="*/ 21 w 61"/>
                <a:gd name="T23" fmla="*/ 2 h 44"/>
                <a:gd name="T24" fmla="*/ 44 w 61"/>
                <a:gd name="T25" fmla="*/ 12 h 44"/>
                <a:gd name="T26" fmla="*/ 61 w 61"/>
                <a:gd name="T27" fmla="*/ 36 h 44"/>
                <a:gd name="T28" fmla="*/ 58 w 61"/>
                <a:gd name="T29" fmla="*/ 43 h 44"/>
                <a:gd name="T30" fmla="*/ 50 w 61"/>
                <a:gd name="T31" fmla="*/ 44 h 44"/>
                <a:gd name="T32" fmla="*/ 41 w 61"/>
                <a:gd name="T33" fmla="*/ 43 h 44"/>
                <a:gd name="T34" fmla="*/ 33 w 61"/>
                <a:gd name="T35" fmla="*/ 44 h 44"/>
                <a:gd name="T36" fmla="*/ 27 w 61"/>
                <a:gd name="T37" fmla="*/ 43 h 44"/>
                <a:gd name="T38" fmla="*/ 34 w 61"/>
                <a:gd name="T39" fmla="*/ 41 h 44"/>
                <a:gd name="T40" fmla="*/ 41 w 61"/>
                <a:gd name="T41" fmla="*/ 43 h 44"/>
                <a:gd name="T42" fmla="*/ 17 w 61"/>
                <a:gd name="T43" fmla="*/ 37 h 44"/>
                <a:gd name="T44" fmla="*/ 0 w 61"/>
                <a:gd name="T45" fmla="*/ 43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44"/>
                <a:gd name="T71" fmla="*/ 61 w 61"/>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44">
                  <a:moveTo>
                    <a:pt x="0" y="43"/>
                  </a:moveTo>
                  <a:lnTo>
                    <a:pt x="0" y="36"/>
                  </a:lnTo>
                  <a:lnTo>
                    <a:pt x="19" y="32"/>
                  </a:lnTo>
                  <a:lnTo>
                    <a:pt x="34" y="29"/>
                  </a:lnTo>
                  <a:lnTo>
                    <a:pt x="26" y="22"/>
                  </a:lnTo>
                  <a:lnTo>
                    <a:pt x="21" y="22"/>
                  </a:lnTo>
                  <a:lnTo>
                    <a:pt x="19" y="19"/>
                  </a:lnTo>
                  <a:lnTo>
                    <a:pt x="21" y="15"/>
                  </a:lnTo>
                  <a:lnTo>
                    <a:pt x="14" y="10"/>
                  </a:lnTo>
                  <a:lnTo>
                    <a:pt x="7" y="2"/>
                  </a:lnTo>
                  <a:lnTo>
                    <a:pt x="14" y="0"/>
                  </a:lnTo>
                  <a:lnTo>
                    <a:pt x="21" y="2"/>
                  </a:lnTo>
                  <a:lnTo>
                    <a:pt x="44" y="12"/>
                  </a:lnTo>
                  <a:lnTo>
                    <a:pt x="61" y="36"/>
                  </a:lnTo>
                  <a:lnTo>
                    <a:pt x="58" y="43"/>
                  </a:lnTo>
                  <a:lnTo>
                    <a:pt x="50" y="44"/>
                  </a:lnTo>
                  <a:lnTo>
                    <a:pt x="41" y="43"/>
                  </a:lnTo>
                  <a:lnTo>
                    <a:pt x="33" y="44"/>
                  </a:lnTo>
                  <a:lnTo>
                    <a:pt x="27" y="43"/>
                  </a:lnTo>
                  <a:lnTo>
                    <a:pt x="34" y="41"/>
                  </a:lnTo>
                  <a:lnTo>
                    <a:pt x="41" y="43"/>
                  </a:lnTo>
                  <a:lnTo>
                    <a:pt x="17" y="37"/>
                  </a:lnTo>
                  <a:lnTo>
                    <a:pt x="0" y="4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399" name="Freeform 447"/>
            <p:cNvSpPr>
              <a:spLocks/>
            </p:cNvSpPr>
            <p:nvPr/>
          </p:nvSpPr>
          <p:spPr bwMode="auto">
            <a:xfrm>
              <a:off x="2193" y="2916"/>
              <a:ext cx="13" cy="20"/>
            </a:xfrm>
            <a:custGeom>
              <a:avLst/>
              <a:gdLst>
                <a:gd name="T0" fmla="*/ 6 w 13"/>
                <a:gd name="T1" fmla="*/ 0 h 20"/>
                <a:gd name="T2" fmla="*/ 10 w 13"/>
                <a:gd name="T3" fmla="*/ 8 h 20"/>
                <a:gd name="T4" fmla="*/ 13 w 13"/>
                <a:gd name="T5" fmla="*/ 13 h 20"/>
                <a:gd name="T6" fmla="*/ 10 w 13"/>
                <a:gd name="T7" fmla="*/ 17 h 20"/>
                <a:gd name="T8" fmla="*/ 6 w 13"/>
                <a:gd name="T9" fmla="*/ 20 h 20"/>
                <a:gd name="T10" fmla="*/ 3 w 13"/>
                <a:gd name="T11" fmla="*/ 17 h 20"/>
                <a:gd name="T12" fmla="*/ 0 w 13"/>
                <a:gd name="T13" fmla="*/ 13 h 20"/>
                <a:gd name="T14" fmla="*/ 5 w 13"/>
                <a:gd name="T15" fmla="*/ 8 h 20"/>
                <a:gd name="T16" fmla="*/ 6 w 13"/>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0"/>
                <a:gd name="T29" fmla="*/ 13 w 13"/>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0">
                  <a:moveTo>
                    <a:pt x="6" y="0"/>
                  </a:moveTo>
                  <a:lnTo>
                    <a:pt x="10" y="8"/>
                  </a:lnTo>
                  <a:lnTo>
                    <a:pt x="13" y="13"/>
                  </a:lnTo>
                  <a:lnTo>
                    <a:pt x="10" y="17"/>
                  </a:lnTo>
                  <a:lnTo>
                    <a:pt x="6" y="20"/>
                  </a:lnTo>
                  <a:lnTo>
                    <a:pt x="3" y="17"/>
                  </a:lnTo>
                  <a:lnTo>
                    <a:pt x="0" y="13"/>
                  </a:lnTo>
                  <a:lnTo>
                    <a:pt x="5" y="8"/>
                  </a:lnTo>
                  <a:lnTo>
                    <a:pt x="6"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0" name="Freeform 448"/>
            <p:cNvSpPr>
              <a:spLocks/>
            </p:cNvSpPr>
            <p:nvPr/>
          </p:nvSpPr>
          <p:spPr bwMode="auto">
            <a:xfrm>
              <a:off x="2172" y="2991"/>
              <a:ext cx="15" cy="13"/>
            </a:xfrm>
            <a:custGeom>
              <a:avLst/>
              <a:gdLst>
                <a:gd name="T0" fmla="*/ 14 w 15"/>
                <a:gd name="T1" fmla="*/ 0 h 13"/>
                <a:gd name="T2" fmla="*/ 15 w 15"/>
                <a:gd name="T3" fmla="*/ 8 h 13"/>
                <a:gd name="T4" fmla="*/ 14 w 15"/>
                <a:gd name="T5" fmla="*/ 13 h 13"/>
                <a:gd name="T6" fmla="*/ 7 w 15"/>
                <a:gd name="T7" fmla="*/ 13 h 13"/>
                <a:gd name="T8" fmla="*/ 4 w 15"/>
                <a:gd name="T9" fmla="*/ 10 h 13"/>
                <a:gd name="T10" fmla="*/ 0 w 15"/>
                <a:gd name="T11" fmla="*/ 6 h 13"/>
                <a:gd name="T12" fmla="*/ 14 w 15"/>
                <a:gd name="T13" fmla="*/ 0 h 13"/>
                <a:gd name="T14" fmla="*/ 0 60000 65536"/>
                <a:gd name="T15" fmla="*/ 0 60000 65536"/>
                <a:gd name="T16" fmla="*/ 0 60000 65536"/>
                <a:gd name="T17" fmla="*/ 0 60000 65536"/>
                <a:gd name="T18" fmla="*/ 0 60000 65536"/>
                <a:gd name="T19" fmla="*/ 0 60000 65536"/>
                <a:gd name="T20" fmla="*/ 0 60000 65536"/>
                <a:gd name="T21" fmla="*/ 0 w 15"/>
                <a:gd name="T22" fmla="*/ 0 h 13"/>
                <a:gd name="T23" fmla="*/ 15 w 1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3">
                  <a:moveTo>
                    <a:pt x="14" y="0"/>
                  </a:moveTo>
                  <a:lnTo>
                    <a:pt x="15" y="8"/>
                  </a:lnTo>
                  <a:lnTo>
                    <a:pt x="14" y="13"/>
                  </a:lnTo>
                  <a:lnTo>
                    <a:pt x="7" y="13"/>
                  </a:lnTo>
                  <a:lnTo>
                    <a:pt x="4" y="10"/>
                  </a:lnTo>
                  <a:lnTo>
                    <a:pt x="0" y="6"/>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1" name="Freeform 449"/>
            <p:cNvSpPr>
              <a:spLocks/>
            </p:cNvSpPr>
            <p:nvPr/>
          </p:nvSpPr>
          <p:spPr bwMode="auto">
            <a:xfrm>
              <a:off x="1927" y="2977"/>
              <a:ext cx="61" cy="8"/>
            </a:xfrm>
            <a:custGeom>
              <a:avLst/>
              <a:gdLst>
                <a:gd name="T0" fmla="*/ 61 w 61"/>
                <a:gd name="T1" fmla="*/ 7 h 8"/>
                <a:gd name="T2" fmla="*/ 60 w 61"/>
                <a:gd name="T3" fmla="*/ 3 h 8"/>
                <a:gd name="T4" fmla="*/ 61 w 61"/>
                <a:gd name="T5" fmla="*/ 0 h 8"/>
                <a:gd name="T6" fmla="*/ 49 w 61"/>
                <a:gd name="T7" fmla="*/ 0 h 8"/>
                <a:gd name="T8" fmla="*/ 41 w 61"/>
                <a:gd name="T9" fmla="*/ 0 h 8"/>
                <a:gd name="T10" fmla="*/ 38 w 61"/>
                <a:gd name="T11" fmla="*/ 0 h 8"/>
                <a:gd name="T12" fmla="*/ 34 w 61"/>
                <a:gd name="T13" fmla="*/ 0 h 8"/>
                <a:gd name="T14" fmla="*/ 31 w 61"/>
                <a:gd name="T15" fmla="*/ 0 h 8"/>
                <a:gd name="T16" fmla="*/ 27 w 61"/>
                <a:gd name="T17" fmla="*/ 0 h 8"/>
                <a:gd name="T18" fmla="*/ 15 w 61"/>
                <a:gd name="T19" fmla="*/ 3 h 8"/>
                <a:gd name="T20" fmla="*/ 0 w 61"/>
                <a:gd name="T21" fmla="*/ 7 h 8"/>
                <a:gd name="T22" fmla="*/ 29 w 61"/>
                <a:gd name="T23" fmla="*/ 8 h 8"/>
                <a:gd name="T24" fmla="*/ 61 w 61"/>
                <a:gd name="T25" fmla="*/ 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8"/>
                <a:gd name="T41" fmla="*/ 61 w 6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8">
                  <a:moveTo>
                    <a:pt x="61" y="7"/>
                  </a:moveTo>
                  <a:lnTo>
                    <a:pt x="60" y="3"/>
                  </a:lnTo>
                  <a:lnTo>
                    <a:pt x="61" y="0"/>
                  </a:lnTo>
                  <a:lnTo>
                    <a:pt x="49" y="0"/>
                  </a:lnTo>
                  <a:lnTo>
                    <a:pt x="41" y="0"/>
                  </a:lnTo>
                  <a:lnTo>
                    <a:pt x="38" y="0"/>
                  </a:lnTo>
                  <a:lnTo>
                    <a:pt x="34" y="0"/>
                  </a:lnTo>
                  <a:lnTo>
                    <a:pt x="31" y="0"/>
                  </a:lnTo>
                  <a:lnTo>
                    <a:pt x="27" y="0"/>
                  </a:lnTo>
                  <a:lnTo>
                    <a:pt x="15" y="3"/>
                  </a:lnTo>
                  <a:lnTo>
                    <a:pt x="0" y="7"/>
                  </a:lnTo>
                  <a:lnTo>
                    <a:pt x="29" y="8"/>
                  </a:lnTo>
                  <a:lnTo>
                    <a:pt x="61"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2" name="Freeform 450"/>
            <p:cNvSpPr>
              <a:spLocks/>
            </p:cNvSpPr>
            <p:nvPr/>
          </p:nvSpPr>
          <p:spPr bwMode="auto">
            <a:xfrm>
              <a:off x="1864" y="1547"/>
              <a:ext cx="9" cy="14"/>
            </a:xfrm>
            <a:custGeom>
              <a:avLst/>
              <a:gdLst>
                <a:gd name="T0" fmla="*/ 9 w 9"/>
                <a:gd name="T1" fmla="*/ 7 h 14"/>
                <a:gd name="T2" fmla="*/ 7 w 9"/>
                <a:gd name="T3" fmla="*/ 10 h 14"/>
                <a:gd name="T4" fmla="*/ 2 w 9"/>
                <a:gd name="T5" fmla="*/ 14 h 14"/>
                <a:gd name="T6" fmla="*/ 0 w 9"/>
                <a:gd name="T7" fmla="*/ 10 h 14"/>
                <a:gd name="T8" fmla="*/ 2 w 9"/>
                <a:gd name="T9" fmla="*/ 7 h 14"/>
                <a:gd name="T10" fmla="*/ 2 w 9"/>
                <a:gd name="T11" fmla="*/ 4 h 14"/>
                <a:gd name="T12" fmla="*/ 2 w 9"/>
                <a:gd name="T13" fmla="*/ 0 h 14"/>
                <a:gd name="T14" fmla="*/ 5 w 9"/>
                <a:gd name="T15" fmla="*/ 4 h 14"/>
                <a:gd name="T16" fmla="*/ 9 w 9"/>
                <a:gd name="T17" fmla="*/ 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4"/>
                <a:gd name="T29" fmla="*/ 9 w 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4">
                  <a:moveTo>
                    <a:pt x="9" y="7"/>
                  </a:moveTo>
                  <a:lnTo>
                    <a:pt x="7" y="10"/>
                  </a:lnTo>
                  <a:lnTo>
                    <a:pt x="2" y="14"/>
                  </a:lnTo>
                  <a:lnTo>
                    <a:pt x="0" y="10"/>
                  </a:lnTo>
                  <a:lnTo>
                    <a:pt x="2" y="7"/>
                  </a:lnTo>
                  <a:lnTo>
                    <a:pt x="2" y="4"/>
                  </a:lnTo>
                  <a:lnTo>
                    <a:pt x="2" y="0"/>
                  </a:lnTo>
                  <a:lnTo>
                    <a:pt x="5" y="4"/>
                  </a:lnTo>
                  <a:lnTo>
                    <a:pt x="9"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3" name="Freeform 451"/>
            <p:cNvSpPr>
              <a:spLocks/>
            </p:cNvSpPr>
            <p:nvPr/>
          </p:nvSpPr>
          <p:spPr bwMode="auto">
            <a:xfrm>
              <a:off x="4848" y="2630"/>
              <a:ext cx="14" cy="12"/>
            </a:xfrm>
            <a:custGeom>
              <a:avLst/>
              <a:gdLst>
                <a:gd name="T0" fmla="*/ 14 w 14"/>
                <a:gd name="T1" fmla="*/ 0 h 13"/>
                <a:gd name="T2" fmla="*/ 12 w 14"/>
                <a:gd name="T3" fmla="*/ 3 h 13"/>
                <a:gd name="T4" fmla="*/ 14 w 14"/>
                <a:gd name="T5" fmla="*/ 7 h 13"/>
                <a:gd name="T6" fmla="*/ 7 w 14"/>
                <a:gd name="T7" fmla="*/ 8 h 13"/>
                <a:gd name="T8" fmla="*/ 0 w 14"/>
                <a:gd name="T9" fmla="*/ 13 h 13"/>
                <a:gd name="T10" fmla="*/ 0 w 14"/>
                <a:gd name="T11" fmla="*/ 7 h 13"/>
                <a:gd name="T12" fmla="*/ 5 w 14"/>
                <a:gd name="T13" fmla="*/ 3 h 13"/>
                <a:gd name="T14" fmla="*/ 14 w 14"/>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3"/>
                <a:gd name="T26" fmla="*/ 14 w 1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3">
                  <a:moveTo>
                    <a:pt x="14" y="0"/>
                  </a:moveTo>
                  <a:lnTo>
                    <a:pt x="12" y="3"/>
                  </a:lnTo>
                  <a:lnTo>
                    <a:pt x="14" y="7"/>
                  </a:lnTo>
                  <a:lnTo>
                    <a:pt x="7" y="8"/>
                  </a:lnTo>
                  <a:lnTo>
                    <a:pt x="0" y="13"/>
                  </a:lnTo>
                  <a:lnTo>
                    <a:pt x="0" y="7"/>
                  </a:lnTo>
                  <a:lnTo>
                    <a:pt x="5" y="3"/>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4" name="Freeform 452"/>
            <p:cNvSpPr>
              <a:spLocks/>
            </p:cNvSpPr>
            <p:nvPr/>
          </p:nvSpPr>
          <p:spPr bwMode="auto">
            <a:xfrm>
              <a:off x="4460" y="1894"/>
              <a:ext cx="82" cy="116"/>
            </a:xfrm>
            <a:custGeom>
              <a:avLst/>
              <a:gdLst>
                <a:gd name="T0" fmla="*/ 13 w 82"/>
                <a:gd name="T1" fmla="*/ 28 h 116"/>
                <a:gd name="T2" fmla="*/ 22 w 82"/>
                <a:gd name="T3" fmla="*/ 11 h 116"/>
                <a:gd name="T4" fmla="*/ 32 w 82"/>
                <a:gd name="T5" fmla="*/ 7 h 116"/>
                <a:gd name="T6" fmla="*/ 51 w 82"/>
                <a:gd name="T7" fmla="*/ 12 h 116"/>
                <a:gd name="T8" fmla="*/ 75 w 82"/>
                <a:gd name="T9" fmla="*/ 11 h 116"/>
                <a:gd name="T10" fmla="*/ 82 w 82"/>
                <a:gd name="T11" fmla="*/ 0 h 116"/>
                <a:gd name="T12" fmla="*/ 78 w 82"/>
                <a:gd name="T13" fmla="*/ 12 h 116"/>
                <a:gd name="T14" fmla="*/ 61 w 82"/>
                <a:gd name="T15" fmla="*/ 21 h 116"/>
                <a:gd name="T16" fmla="*/ 54 w 82"/>
                <a:gd name="T17" fmla="*/ 21 h 116"/>
                <a:gd name="T18" fmla="*/ 19 w 82"/>
                <a:gd name="T19" fmla="*/ 24 h 116"/>
                <a:gd name="T20" fmla="*/ 20 w 82"/>
                <a:gd name="T21" fmla="*/ 36 h 116"/>
                <a:gd name="T22" fmla="*/ 27 w 82"/>
                <a:gd name="T23" fmla="*/ 48 h 116"/>
                <a:gd name="T24" fmla="*/ 34 w 82"/>
                <a:gd name="T25" fmla="*/ 41 h 116"/>
                <a:gd name="T26" fmla="*/ 49 w 82"/>
                <a:gd name="T27" fmla="*/ 38 h 116"/>
                <a:gd name="T28" fmla="*/ 61 w 82"/>
                <a:gd name="T29" fmla="*/ 34 h 116"/>
                <a:gd name="T30" fmla="*/ 54 w 82"/>
                <a:gd name="T31" fmla="*/ 41 h 116"/>
                <a:gd name="T32" fmla="*/ 39 w 82"/>
                <a:gd name="T33" fmla="*/ 51 h 116"/>
                <a:gd name="T34" fmla="*/ 36 w 82"/>
                <a:gd name="T35" fmla="*/ 55 h 116"/>
                <a:gd name="T36" fmla="*/ 42 w 82"/>
                <a:gd name="T37" fmla="*/ 65 h 116"/>
                <a:gd name="T38" fmla="*/ 47 w 82"/>
                <a:gd name="T39" fmla="*/ 82 h 116"/>
                <a:gd name="T40" fmla="*/ 51 w 82"/>
                <a:gd name="T41" fmla="*/ 89 h 116"/>
                <a:gd name="T42" fmla="*/ 47 w 82"/>
                <a:gd name="T43" fmla="*/ 94 h 116"/>
                <a:gd name="T44" fmla="*/ 34 w 82"/>
                <a:gd name="T45" fmla="*/ 103 h 116"/>
                <a:gd name="T46" fmla="*/ 27 w 82"/>
                <a:gd name="T47" fmla="*/ 74 h 116"/>
                <a:gd name="T48" fmla="*/ 29 w 82"/>
                <a:gd name="T49" fmla="*/ 68 h 116"/>
                <a:gd name="T50" fmla="*/ 24 w 82"/>
                <a:gd name="T51" fmla="*/ 68 h 116"/>
                <a:gd name="T52" fmla="*/ 20 w 82"/>
                <a:gd name="T53" fmla="*/ 89 h 116"/>
                <a:gd name="T54" fmla="*/ 15 w 82"/>
                <a:gd name="T55" fmla="*/ 111 h 116"/>
                <a:gd name="T56" fmla="*/ 5 w 82"/>
                <a:gd name="T57" fmla="*/ 113 h 116"/>
                <a:gd name="T58" fmla="*/ 7 w 82"/>
                <a:gd name="T59" fmla="*/ 101 h 116"/>
                <a:gd name="T60" fmla="*/ 7 w 82"/>
                <a:gd name="T61" fmla="*/ 89 h 116"/>
                <a:gd name="T62" fmla="*/ 7 w 82"/>
                <a:gd name="T63" fmla="*/ 82 h 116"/>
                <a:gd name="T64" fmla="*/ 0 w 82"/>
                <a:gd name="T65" fmla="*/ 75 h 116"/>
                <a:gd name="T66" fmla="*/ 13 w 82"/>
                <a:gd name="T67" fmla="*/ 4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16"/>
                <a:gd name="T104" fmla="*/ 82 w 82"/>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16">
                  <a:moveTo>
                    <a:pt x="13" y="41"/>
                  </a:moveTo>
                  <a:lnTo>
                    <a:pt x="13" y="28"/>
                  </a:lnTo>
                  <a:lnTo>
                    <a:pt x="19" y="19"/>
                  </a:lnTo>
                  <a:lnTo>
                    <a:pt x="22" y="11"/>
                  </a:lnTo>
                  <a:lnTo>
                    <a:pt x="27" y="7"/>
                  </a:lnTo>
                  <a:lnTo>
                    <a:pt x="32" y="7"/>
                  </a:lnTo>
                  <a:lnTo>
                    <a:pt x="34" y="7"/>
                  </a:lnTo>
                  <a:lnTo>
                    <a:pt x="51" y="12"/>
                  </a:lnTo>
                  <a:lnTo>
                    <a:pt x="68" y="14"/>
                  </a:lnTo>
                  <a:lnTo>
                    <a:pt x="75" y="11"/>
                  </a:lnTo>
                  <a:lnTo>
                    <a:pt x="78" y="5"/>
                  </a:lnTo>
                  <a:lnTo>
                    <a:pt x="82" y="0"/>
                  </a:lnTo>
                  <a:lnTo>
                    <a:pt x="82" y="7"/>
                  </a:lnTo>
                  <a:lnTo>
                    <a:pt x="78" y="12"/>
                  </a:lnTo>
                  <a:lnTo>
                    <a:pt x="73" y="19"/>
                  </a:lnTo>
                  <a:lnTo>
                    <a:pt x="61" y="21"/>
                  </a:lnTo>
                  <a:lnTo>
                    <a:pt x="58" y="21"/>
                  </a:lnTo>
                  <a:lnTo>
                    <a:pt x="54" y="21"/>
                  </a:lnTo>
                  <a:lnTo>
                    <a:pt x="20" y="21"/>
                  </a:lnTo>
                  <a:lnTo>
                    <a:pt x="19" y="24"/>
                  </a:lnTo>
                  <a:lnTo>
                    <a:pt x="20" y="28"/>
                  </a:lnTo>
                  <a:lnTo>
                    <a:pt x="20" y="36"/>
                  </a:lnTo>
                  <a:lnTo>
                    <a:pt x="24" y="45"/>
                  </a:lnTo>
                  <a:lnTo>
                    <a:pt x="27" y="48"/>
                  </a:lnTo>
                  <a:lnTo>
                    <a:pt x="32" y="46"/>
                  </a:lnTo>
                  <a:lnTo>
                    <a:pt x="34" y="41"/>
                  </a:lnTo>
                  <a:lnTo>
                    <a:pt x="41" y="40"/>
                  </a:lnTo>
                  <a:lnTo>
                    <a:pt x="49" y="38"/>
                  </a:lnTo>
                  <a:lnTo>
                    <a:pt x="54" y="34"/>
                  </a:lnTo>
                  <a:lnTo>
                    <a:pt x="61" y="34"/>
                  </a:lnTo>
                  <a:lnTo>
                    <a:pt x="58" y="40"/>
                  </a:lnTo>
                  <a:lnTo>
                    <a:pt x="54" y="41"/>
                  </a:lnTo>
                  <a:lnTo>
                    <a:pt x="46" y="45"/>
                  </a:lnTo>
                  <a:lnTo>
                    <a:pt x="39" y="51"/>
                  </a:lnTo>
                  <a:lnTo>
                    <a:pt x="34" y="55"/>
                  </a:lnTo>
                  <a:lnTo>
                    <a:pt x="36" y="55"/>
                  </a:lnTo>
                  <a:lnTo>
                    <a:pt x="41" y="55"/>
                  </a:lnTo>
                  <a:lnTo>
                    <a:pt x="42" y="65"/>
                  </a:lnTo>
                  <a:lnTo>
                    <a:pt x="47" y="75"/>
                  </a:lnTo>
                  <a:lnTo>
                    <a:pt x="47" y="82"/>
                  </a:lnTo>
                  <a:lnTo>
                    <a:pt x="49" y="87"/>
                  </a:lnTo>
                  <a:lnTo>
                    <a:pt x="51" y="89"/>
                  </a:lnTo>
                  <a:lnTo>
                    <a:pt x="54" y="89"/>
                  </a:lnTo>
                  <a:lnTo>
                    <a:pt x="47" y="94"/>
                  </a:lnTo>
                  <a:lnTo>
                    <a:pt x="42" y="99"/>
                  </a:lnTo>
                  <a:lnTo>
                    <a:pt x="34" y="103"/>
                  </a:lnTo>
                  <a:lnTo>
                    <a:pt x="27" y="75"/>
                  </a:lnTo>
                  <a:lnTo>
                    <a:pt x="27" y="74"/>
                  </a:lnTo>
                  <a:lnTo>
                    <a:pt x="27" y="68"/>
                  </a:lnTo>
                  <a:lnTo>
                    <a:pt x="29" y="68"/>
                  </a:lnTo>
                  <a:lnTo>
                    <a:pt x="27" y="68"/>
                  </a:lnTo>
                  <a:lnTo>
                    <a:pt x="24" y="68"/>
                  </a:lnTo>
                  <a:lnTo>
                    <a:pt x="20" y="68"/>
                  </a:lnTo>
                  <a:lnTo>
                    <a:pt x="20" y="89"/>
                  </a:lnTo>
                  <a:lnTo>
                    <a:pt x="20" y="103"/>
                  </a:lnTo>
                  <a:lnTo>
                    <a:pt x="15" y="111"/>
                  </a:lnTo>
                  <a:lnTo>
                    <a:pt x="7" y="116"/>
                  </a:lnTo>
                  <a:lnTo>
                    <a:pt x="5" y="113"/>
                  </a:lnTo>
                  <a:lnTo>
                    <a:pt x="7" y="109"/>
                  </a:lnTo>
                  <a:lnTo>
                    <a:pt x="7" y="101"/>
                  </a:lnTo>
                  <a:lnTo>
                    <a:pt x="7" y="96"/>
                  </a:lnTo>
                  <a:lnTo>
                    <a:pt x="7" y="89"/>
                  </a:lnTo>
                  <a:lnTo>
                    <a:pt x="8" y="84"/>
                  </a:lnTo>
                  <a:lnTo>
                    <a:pt x="7" y="82"/>
                  </a:lnTo>
                  <a:lnTo>
                    <a:pt x="3" y="80"/>
                  </a:lnTo>
                  <a:lnTo>
                    <a:pt x="0" y="75"/>
                  </a:lnTo>
                  <a:lnTo>
                    <a:pt x="3" y="57"/>
                  </a:lnTo>
                  <a:lnTo>
                    <a:pt x="13"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5" name="Freeform 453"/>
            <p:cNvSpPr>
              <a:spLocks/>
            </p:cNvSpPr>
            <p:nvPr/>
          </p:nvSpPr>
          <p:spPr bwMode="auto">
            <a:xfrm>
              <a:off x="3192" y="1282"/>
              <a:ext cx="29" cy="20"/>
            </a:xfrm>
            <a:custGeom>
              <a:avLst/>
              <a:gdLst>
                <a:gd name="T0" fmla="*/ 22 w 29"/>
                <a:gd name="T1" fmla="*/ 0 h 20"/>
                <a:gd name="T2" fmla="*/ 15 w 29"/>
                <a:gd name="T3" fmla="*/ 1 h 20"/>
                <a:gd name="T4" fmla="*/ 8 w 29"/>
                <a:gd name="T5" fmla="*/ 3 h 20"/>
                <a:gd name="T6" fmla="*/ 1 w 29"/>
                <a:gd name="T7" fmla="*/ 5 h 20"/>
                <a:gd name="T8" fmla="*/ 1 w 29"/>
                <a:gd name="T9" fmla="*/ 6 h 20"/>
                <a:gd name="T10" fmla="*/ 0 w 29"/>
                <a:gd name="T11" fmla="*/ 12 h 20"/>
                <a:gd name="T12" fmla="*/ 0 w 29"/>
                <a:gd name="T13" fmla="*/ 13 h 20"/>
                <a:gd name="T14" fmla="*/ 1 w 29"/>
                <a:gd name="T15" fmla="*/ 13 h 20"/>
                <a:gd name="T16" fmla="*/ 1 w 29"/>
                <a:gd name="T17" fmla="*/ 20 h 20"/>
                <a:gd name="T18" fmla="*/ 15 w 29"/>
                <a:gd name="T19" fmla="*/ 17 h 20"/>
                <a:gd name="T20" fmla="*/ 29 w 29"/>
                <a:gd name="T21" fmla="*/ 6 h 20"/>
                <a:gd name="T22" fmla="*/ 24 w 29"/>
                <a:gd name="T23" fmla="*/ 6 h 20"/>
                <a:gd name="T24" fmla="*/ 22 w 29"/>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22" y="0"/>
                  </a:moveTo>
                  <a:lnTo>
                    <a:pt x="15" y="1"/>
                  </a:lnTo>
                  <a:lnTo>
                    <a:pt x="8" y="3"/>
                  </a:lnTo>
                  <a:lnTo>
                    <a:pt x="1" y="5"/>
                  </a:lnTo>
                  <a:lnTo>
                    <a:pt x="1" y="6"/>
                  </a:lnTo>
                  <a:lnTo>
                    <a:pt x="0" y="12"/>
                  </a:lnTo>
                  <a:lnTo>
                    <a:pt x="0" y="13"/>
                  </a:lnTo>
                  <a:lnTo>
                    <a:pt x="1" y="13"/>
                  </a:lnTo>
                  <a:lnTo>
                    <a:pt x="1" y="20"/>
                  </a:lnTo>
                  <a:lnTo>
                    <a:pt x="15" y="17"/>
                  </a:lnTo>
                  <a:lnTo>
                    <a:pt x="29" y="6"/>
                  </a:lnTo>
                  <a:lnTo>
                    <a:pt x="24" y="6"/>
                  </a:lnTo>
                  <a:lnTo>
                    <a:pt x="2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6" name="Freeform 454"/>
            <p:cNvSpPr>
              <a:spLocks/>
            </p:cNvSpPr>
            <p:nvPr/>
          </p:nvSpPr>
          <p:spPr bwMode="auto">
            <a:xfrm>
              <a:off x="4201" y="1568"/>
              <a:ext cx="123" cy="224"/>
            </a:xfrm>
            <a:custGeom>
              <a:avLst/>
              <a:gdLst>
                <a:gd name="T0" fmla="*/ 68 w 123"/>
                <a:gd name="T1" fmla="*/ 187 h 224"/>
                <a:gd name="T2" fmla="*/ 82 w 123"/>
                <a:gd name="T3" fmla="*/ 177 h 224"/>
                <a:gd name="T4" fmla="*/ 75 w 123"/>
                <a:gd name="T5" fmla="*/ 177 h 224"/>
                <a:gd name="T6" fmla="*/ 97 w 123"/>
                <a:gd name="T7" fmla="*/ 163 h 224"/>
                <a:gd name="T8" fmla="*/ 97 w 123"/>
                <a:gd name="T9" fmla="*/ 153 h 224"/>
                <a:gd name="T10" fmla="*/ 95 w 123"/>
                <a:gd name="T11" fmla="*/ 129 h 224"/>
                <a:gd name="T12" fmla="*/ 75 w 123"/>
                <a:gd name="T13" fmla="*/ 95 h 224"/>
                <a:gd name="T14" fmla="*/ 68 w 123"/>
                <a:gd name="T15" fmla="*/ 88 h 224"/>
                <a:gd name="T16" fmla="*/ 58 w 123"/>
                <a:gd name="T17" fmla="*/ 80 h 224"/>
                <a:gd name="T18" fmla="*/ 38 w 123"/>
                <a:gd name="T19" fmla="*/ 64 h 224"/>
                <a:gd name="T20" fmla="*/ 32 w 123"/>
                <a:gd name="T21" fmla="*/ 49 h 224"/>
                <a:gd name="T22" fmla="*/ 36 w 123"/>
                <a:gd name="T23" fmla="*/ 44 h 224"/>
                <a:gd name="T24" fmla="*/ 14 w 123"/>
                <a:gd name="T25" fmla="*/ 32 h 224"/>
                <a:gd name="T26" fmla="*/ 2 w 123"/>
                <a:gd name="T27" fmla="*/ 13 h 224"/>
                <a:gd name="T28" fmla="*/ 5 w 123"/>
                <a:gd name="T29" fmla="*/ 11 h 224"/>
                <a:gd name="T30" fmla="*/ 10 w 123"/>
                <a:gd name="T31" fmla="*/ 11 h 224"/>
                <a:gd name="T32" fmla="*/ 31 w 123"/>
                <a:gd name="T33" fmla="*/ 5 h 224"/>
                <a:gd name="T34" fmla="*/ 51 w 123"/>
                <a:gd name="T35" fmla="*/ 1 h 224"/>
                <a:gd name="T36" fmla="*/ 61 w 123"/>
                <a:gd name="T37" fmla="*/ 6 h 224"/>
                <a:gd name="T38" fmla="*/ 73 w 123"/>
                <a:gd name="T39" fmla="*/ 22 h 224"/>
                <a:gd name="T40" fmla="*/ 80 w 123"/>
                <a:gd name="T41" fmla="*/ 34 h 224"/>
                <a:gd name="T42" fmla="*/ 68 w 123"/>
                <a:gd name="T43" fmla="*/ 34 h 224"/>
                <a:gd name="T44" fmla="*/ 68 w 123"/>
                <a:gd name="T45" fmla="*/ 40 h 224"/>
                <a:gd name="T46" fmla="*/ 65 w 123"/>
                <a:gd name="T47" fmla="*/ 51 h 224"/>
                <a:gd name="T48" fmla="*/ 61 w 123"/>
                <a:gd name="T49" fmla="*/ 64 h 224"/>
                <a:gd name="T50" fmla="*/ 68 w 123"/>
                <a:gd name="T51" fmla="*/ 74 h 224"/>
                <a:gd name="T52" fmla="*/ 94 w 123"/>
                <a:gd name="T53" fmla="*/ 102 h 224"/>
                <a:gd name="T54" fmla="*/ 119 w 123"/>
                <a:gd name="T55" fmla="*/ 139 h 224"/>
                <a:gd name="T56" fmla="*/ 123 w 123"/>
                <a:gd name="T57" fmla="*/ 168 h 224"/>
                <a:gd name="T58" fmla="*/ 109 w 123"/>
                <a:gd name="T59" fmla="*/ 187 h 224"/>
                <a:gd name="T60" fmla="*/ 84 w 123"/>
                <a:gd name="T61" fmla="*/ 209 h 224"/>
                <a:gd name="T62" fmla="*/ 65 w 123"/>
                <a:gd name="T63" fmla="*/ 221 h 224"/>
                <a:gd name="T64" fmla="*/ 65 w 123"/>
                <a:gd name="T65" fmla="*/ 207 h 224"/>
                <a:gd name="T66" fmla="*/ 61 w 123"/>
                <a:gd name="T67" fmla="*/ 197 h 224"/>
                <a:gd name="T68" fmla="*/ 55 w 123"/>
                <a:gd name="T69" fmla="*/ 190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224"/>
                <a:gd name="T107" fmla="*/ 123 w 123"/>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224">
                  <a:moveTo>
                    <a:pt x="55" y="190"/>
                  </a:moveTo>
                  <a:lnTo>
                    <a:pt x="68" y="187"/>
                  </a:lnTo>
                  <a:lnTo>
                    <a:pt x="82" y="183"/>
                  </a:lnTo>
                  <a:lnTo>
                    <a:pt x="82" y="177"/>
                  </a:lnTo>
                  <a:lnTo>
                    <a:pt x="77" y="178"/>
                  </a:lnTo>
                  <a:lnTo>
                    <a:pt x="75" y="177"/>
                  </a:lnTo>
                  <a:lnTo>
                    <a:pt x="95" y="163"/>
                  </a:lnTo>
                  <a:lnTo>
                    <a:pt x="97" y="163"/>
                  </a:lnTo>
                  <a:lnTo>
                    <a:pt x="95" y="163"/>
                  </a:lnTo>
                  <a:lnTo>
                    <a:pt x="97" y="153"/>
                  </a:lnTo>
                  <a:lnTo>
                    <a:pt x="95" y="143"/>
                  </a:lnTo>
                  <a:lnTo>
                    <a:pt x="95" y="129"/>
                  </a:lnTo>
                  <a:lnTo>
                    <a:pt x="87" y="112"/>
                  </a:lnTo>
                  <a:lnTo>
                    <a:pt x="75" y="95"/>
                  </a:lnTo>
                  <a:lnTo>
                    <a:pt x="72" y="91"/>
                  </a:lnTo>
                  <a:lnTo>
                    <a:pt x="68" y="88"/>
                  </a:lnTo>
                  <a:lnTo>
                    <a:pt x="61" y="85"/>
                  </a:lnTo>
                  <a:lnTo>
                    <a:pt x="58" y="80"/>
                  </a:lnTo>
                  <a:lnTo>
                    <a:pt x="55" y="74"/>
                  </a:lnTo>
                  <a:lnTo>
                    <a:pt x="38" y="64"/>
                  </a:lnTo>
                  <a:lnTo>
                    <a:pt x="27" y="47"/>
                  </a:lnTo>
                  <a:lnTo>
                    <a:pt x="32" y="49"/>
                  </a:lnTo>
                  <a:lnTo>
                    <a:pt x="34" y="47"/>
                  </a:lnTo>
                  <a:lnTo>
                    <a:pt x="36" y="44"/>
                  </a:lnTo>
                  <a:lnTo>
                    <a:pt x="34" y="40"/>
                  </a:lnTo>
                  <a:lnTo>
                    <a:pt x="14" y="32"/>
                  </a:lnTo>
                  <a:lnTo>
                    <a:pt x="0" y="13"/>
                  </a:lnTo>
                  <a:lnTo>
                    <a:pt x="2" y="13"/>
                  </a:lnTo>
                  <a:lnTo>
                    <a:pt x="0" y="13"/>
                  </a:lnTo>
                  <a:lnTo>
                    <a:pt x="5" y="11"/>
                  </a:lnTo>
                  <a:lnTo>
                    <a:pt x="7" y="13"/>
                  </a:lnTo>
                  <a:lnTo>
                    <a:pt x="10" y="11"/>
                  </a:lnTo>
                  <a:lnTo>
                    <a:pt x="14" y="13"/>
                  </a:lnTo>
                  <a:lnTo>
                    <a:pt x="31" y="5"/>
                  </a:lnTo>
                  <a:lnTo>
                    <a:pt x="48" y="0"/>
                  </a:lnTo>
                  <a:lnTo>
                    <a:pt x="51" y="1"/>
                  </a:lnTo>
                  <a:lnTo>
                    <a:pt x="55" y="5"/>
                  </a:lnTo>
                  <a:lnTo>
                    <a:pt x="61" y="6"/>
                  </a:lnTo>
                  <a:lnTo>
                    <a:pt x="66" y="15"/>
                  </a:lnTo>
                  <a:lnTo>
                    <a:pt x="73" y="22"/>
                  </a:lnTo>
                  <a:lnTo>
                    <a:pt x="82" y="27"/>
                  </a:lnTo>
                  <a:lnTo>
                    <a:pt x="80" y="34"/>
                  </a:lnTo>
                  <a:lnTo>
                    <a:pt x="75" y="34"/>
                  </a:lnTo>
                  <a:lnTo>
                    <a:pt x="68" y="34"/>
                  </a:lnTo>
                  <a:lnTo>
                    <a:pt x="70" y="35"/>
                  </a:lnTo>
                  <a:lnTo>
                    <a:pt x="68" y="40"/>
                  </a:lnTo>
                  <a:lnTo>
                    <a:pt x="68" y="44"/>
                  </a:lnTo>
                  <a:lnTo>
                    <a:pt x="65" y="51"/>
                  </a:lnTo>
                  <a:lnTo>
                    <a:pt x="61" y="61"/>
                  </a:lnTo>
                  <a:lnTo>
                    <a:pt x="61" y="64"/>
                  </a:lnTo>
                  <a:lnTo>
                    <a:pt x="61" y="68"/>
                  </a:lnTo>
                  <a:lnTo>
                    <a:pt x="68" y="74"/>
                  </a:lnTo>
                  <a:lnTo>
                    <a:pt x="75" y="81"/>
                  </a:lnTo>
                  <a:lnTo>
                    <a:pt x="94" y="102"/>
                  </a:lnTo>
                  <a:lnTo>
                    <a:pt x="116" y="122"/>
                  </a:lnTo>
                  <a:lnTo>
                    <a:pt x="119" y="139"/>
                  </a:lnTo>
                  <a:lnTo>
                    <a:pt x="123" y="156"/>
                  </a:lnTo>
                  <a:lnTo>
                    <a:pt x="123" y="168"/>
                  </a:lnTo>
                  <a:lnTo>
                    <a:pt x="123" y="177"/>
                  </a:lnTo>
                  <a:lnTo>
                    <a:pt x="109" y="187"/>
                  </a:lnTo>
                  <a:lnTo>
                    <a:pt x="95" y="190"/>
                  </a:lnTo>
                  <a:lnTo>
                    <a:pt x="84" y="209"/>
                  </a:lnTo>
                  <a:lnTo>
                    <a:pt x="68" y="224"/>
                  </a:lnTo>
                  <a:lnTo>
                    <a:pt x="65" y="221"/>
                  </a:lnTo>
                  <a:lnTo>
                    <a:pt x="61" y="217"/>
                  </a:lnTo>
                  <a:lnTo>
                    <a:pt x="65" y="207"/>
                  </a:lnTo>
                  <a:lnTo>
                    <a:pt x="65" y="202"/>
                  </a:lnTo>
                  <a:lnTo>
                    <a:pt x="61" y="197"/>
                  </a:lnTo>
                  <a:lnTo>
                    <a:pt x="56" y="194"/>
                  </a:lnTo>
                  <a:lnTo>
                    <a:pt x="55" y="19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7" name="Freeform 455"/>
            <p:cNvSpPr>
              <a:spLocks/>
            </p:cNvSpPr>
            <p:nvPr/>
          </p:nvSpPr>
          <p:spPr bwMode="auto">
            <a:xfrm>
              <a:off x="4228" y="1697"/>
              <a:ext cx="70" cy="68"/>
            </a:xfrm>
            <a:custGeom>
              <a:avLst/>
              <a:gdLst>
                <a:gd name="T0" fmla="*/ 68 w 70"/>
                <a:gd name="T1" fmla="*/ 0 h 68"/>
                <a:gd name="T2" fmla="*/ 65 w 70"/>
                <a:gd name="T3" fmla="*/ 3 h 68"/>
                <a:gd name="T4" fmla="*/ 62 w 70"/>
                <a:gd name="T5" fmla="*/ 7 h 68"/>
                <a:gd name="T6" fmla="*/ 58 w 70"/>
                <a:gd name="T7" fmla="*/ 3 h 68"/>
                <a:gd name="T8" fmla="*/ 55 w 70"/>
                <a:gd name="T9" fmla="*/ 0 h 68"/>
                <a:gd name="T10" fmla="*/ 50 w 70"/>
                <a:gd name="T11" fmla="*/ 7 h 68"/>
                <a:gd name="T12" fmla="*/ 48 w 70"/>
                <a:gd name="T13" fmla="*/ 14 h 68"/>
                <a:gd name="T14" fmla="*/ 39 w 70"/>
                <a:gd name="T15" fmla="*/ 7 h 68"/>
                <a:gd name="T16" fmla="*/ 28 w 70"/>
                <a:gd name="T17" fmla="*/ 7 h 68"/>
                <a:gd name="T18" fmla="*/ 7 w 70"/>
                <a:gd name="T19" fmla="*/ 10 h 68"/>
                <a:gd name="T20" fmla="*/ 0 w 70"/>
                <a:gd name="T21" fmla="*/ 27 h 68"/>
                <a:gd name="T22" fmla="*/ 4 w 70"/>
                <a:gd name="T23" fmla="*/ 32 h 68"/>
                <a:gd name="T24" fmla="*/ 7 w 70"/>
                <a:gd name="T25" fmla="*/ 41 h 68"/>
                <a:gd name="T26" fmla="*/ 7 w 70"/>
                <a:gd name="T27" fmla="*/ 46 h 68"/>
                <a:gd name="T28" fmla="*/ 7 w 70"/>
                <a:gd name="T29" fmla="*/ 48 h 68"/>
                <a:gd name="T30" fmla="*/ 12 w 70"/>
                <a:gd name="T31" fmla="*/ 53 h 68"/>
                <a:gd name="T32" fmla="*/ 16 w 70"/>
                <a:gd name="T33" fmla="*/ 58 h 68"/>
                <a:gd name="T34" fmla="*/ 21 w 70"/>
                <a:gd name="T35" fmla="*/ 61 h 68"/>
                <a:gd name="T36" fmla="*/ 21 w 70"/>
                <a:gd name="T37" fmla="*/ 63 h 68"/>
                <a:gd name="T38" fmla="*/ 21 w 70"/>
                <a:gd name="T39" fmla="*/ 68 h 68"/>
                <a:gd name="T40" fmla="*/ 22 w 70"/>
                <a:gd name="T41" fmla="*/ 65 h 68"/>
                <a:gd name="T42" fmla="*/ 28 w 70"/>
                <a:gd name="T43" fmla="*/ 61 h 68"/>
                <a:gd name="T44" fmla="*/ 41 w 70"/>
                <a:gd name="T45" fmla="*/ 58 h 68"/>
                <a:gd name="T46" fmla="*/ 55 w 70"/>
                <a:gd name="T47" fmla="*/ 54 h 68"/>
                <a:gd name="T48" fmla="*/ 55 w 70"/>
                <a:gd name="T49" fmla="*/ 48 h 68"/>
                <a:gd name="T50" fmla="*/ 50 w 70"/>
                <a:gd name="T51" fmla="*/ 49 h 68"/>
                <a:gd name="T52" fmla="*/ 48 w 70"/>
                <a:gd name="T53" fmla="*/ 48 h 68"/>
                <a:gd name="T54" fmla="*/ 68 w 70"/>
                <a:gd name="T55" fmla="*/ 34 h 68"/>
                <a:gd name="T56" fmla="*/ 70 w 70"/>
                <a:gd name="T57" fmla="*/ 34 h 68"/>
                <a:gd name="T58" fmla="*/ 68 w 70"/>
                <a:gd name="T59" fmla="*/ 34 h 68"/>
                <a:gd name="T60" fmla="*/ 70 w 70"/>
                <a:gd name="T61" fmla="*/ 24 h 68"/>
                <a:gd name="T62" fmla="*/ 68 w 70"/>
                <a:gd name="T63" fmla="*/ 14 h 68"/>
                <a:gd name="T64" fmla="*/ 68 w 70"/>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68"/>
                <a:gd name="T101" fmla="*/ 70 w 70"/>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68">
                  <a:moveTo>
                    <a:pt x="68" y="0"/>
                  </a:moveTo>
                  <a:lnTo>
                    <a:pt x="65" y="3"/>
                  </a:lnTo>
                  <a:lnTo>
                    <a:pt x="62" y="7"/>
                  </a:lnTo>
                  <a:lnTo>
                    <a:pt x="58" y="3"/>
                  </a:lnTo>
                  <a:lnTo>
                    <a:pt x="55" y="0"/>
                  </a:lnTo>
                  <a:lnTo>
                    <a:pt x="50" y="7"/>
                  </a:lnTo>
                  <a:lnTo>
                    <a:pt x="48" y="14"/>
                  </a:lnTo>
                  <a:lnTo>
                    <a:pt x="39" y="7"/>
                  </a:lnTo>
                  <a:lnTo>
                    <a:pt x="28" y="7"/>
                  </a:lnTo>
                  <a:lnTo>
                    <a:pt x="7" y="10"/>
                  </a:lnTo>
                  <a:lnTo>
                    <a:pt x="0" y="27"/>
                  </a:lnTo>
                  <a:lnTo>
                    <a:pt x="4" y="32"/>
                  </a:lnTo>
                  <a:lnTo>
                    <a:pt x="7" y="41"/>
                  </a:lnTo>
                  <a:lnTo>
                    <a:pt x="7" y="46"/>
                  </a:lnTo>
                  <a:lnTo>
                    <a:pt x="7" y="48"/>
                  </a:lnTo>
                  <a:lnTo>
                    <a:pt x="12" y="53"/>
                  </a:lnTo>
                  <a:lnTo>
                    <a:pt x="16" y="58"/>
                  </a:lnTo>
                  <a:lnTo>
                    <a:pt x="21" y="61"/>
                  </a:lnTo>
                  <a:lnTo>
                    <a:pt x="21" y="63"/>
                  </a:lnTo>
                  <a:lnTo>
                    <a:pt x="21" y="68"/>
                  </a:lnTo>
                  <a:lnTo>
                    <a:pt x="22" y="65"/>
                  </a:lnTo>
                  <a:lnTo>
                    <a:pt x="28" y="61"/>
                  </a:lnTo>
                  <a:lnTo>
                    <a:pt x="41" y="58"/>
                  </a:lnTo>
                  <a:lnTo>
                    <a:pt x="55" y="54"/>
                  </a:lnTo>
                  <a:lnTo>
                    <a:pt x="55" y="48"/>
                  </a:lnTo>
                  <a:lnTo>
                    <a:pt x="50" y="49"/>
                  </a:lnTo>
                  <a:lnTo>
                    <a:pt x="48" y="48"/>
                  </a:lnTo>
                  <a:lnTo>
                    <a:pt x="68" y="34"/>
                  </a:lnTo>
                  <a:lnTo>
                    <a:pt x="70" y="34"/>
                  </a:lnTo>
                  <a:lnTo>
                    <a:pt x="68" y="34"/>
                  </a:lnTo>
                  <a:lnTo>
                    <a:pt x="70" y="24"/>
                  </a:lnTo>
                  <a:lnTo>
                    <a:pt x="68" y="14"/>
                  </a:lnTo>
                  <a:lnTo>
                    <a:pt x="68"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8" name="Freeform 456"/>
            <p:cNvSpPr>
              <a:spLocks/>
            </p:cNvSpPr>
            <p:nvPr/>
          </p:nvSpPr>
          <p:spPr bwMode="auto">
            <a:xfrm>
              <a:off x="4181" y="1581"/>
              <a:ext cx="115" cy="130"/>
            </a:xfrm>
            <a:custGeom>
              <a:avLst/>
              <a:gdLst>
                <a:gd name="T0" fmla="*/ 88 w 115"/>
                <a:gd name="T1" fmla="*/ 123 h 130"/>
                <a:gd name="T2" fmla="*/ 85 w 115"/>
                <a:gd name="T3" fmla="*/ 113 h 130"/>
                <a:gd name="T4" fmla="*/ 81 w 115"/>
                <a:gd name="T5" fmla="*/ 102 h 130"/>
                <a:gd name="T6" fmla="*/ 78 w 115"/>
                <a:gd name="T7" fmla="*/ 97 h 130"/>
                <a:gd name="T8" fmla="*/ 75 w 115"/>
                <a:gd name="T9" fmla="*/ 89 h 130"/>
                <a:gd name="T10" fmla="*/ 75 w 115"/>
                <a:gd name="T11" fmla="*/ 82 h 130"/>
                <a:gd name="T12" fmla="*/ 69 w 115"/>
                <a:gd name="T13" fmla="*/ 75 h 130"/>
                <a:gd name="T14" fmla="*/ 63 w 115"/>
                <a:gd name="T15" fmla="*/ 68 h 130"/>
                <a:gd name="T16" fmla="*/ 61 w 115"/>
                <a:gd name="T17" fmla="*/ 61 h 130"/>
                <a:gd name="T18" fmla="*/ 56 w 115"/>
                <a:gd name="T19" fmla="*/ 61 h 130"/>
                <a:gd name="T20" fmla="*/ 54 w 115"/>
                <a:gd name="T21" fmla="*/ 61 h 130"/>
                <a:gd name="T22" fmla="*/ 49 w 115"/>
                <a:gd name="T23" fmla="*/ 63 h 130"/>
                <a:gd name="T24" fmla="*/ 46 w 115"/>
                <a:gd name="T25" fmla="*/ 67 h 130"/>
                <a:gd name="T26" fmla="*/ 41 w 115"/>
                <a:gd name="T27" fmla="*/ 68 h 130"/>
                <a:gd name="T28" fmla="*/ 39 w 115"/>
                <a:gd name="T29" fmla="*/ 67 h 130"/>
                <a:gd name="T30" fmla="*/ 34 w 115"/>
                <a:gd name="T31" fmla="*/ 61 h 130"/>
                <a:gd name="T32" fmla="*/ 27 w 115"/>
                <a:gd name="T33" fmla="*/ 67 h 130"/>
                <a:gd name="T34" fmla="*/ 20 w 115"/>
                <a:gd name="T35" fmla="*/ 75 h 130"/>
                <a:gd name="T36" fmla="*/ 22 w 115"/>
                <a:gd name="T37" fmla="*/ 67 h 130"/>
                <a:gd name="T38" fmla="*/ 20 w 115"/>
                <a:gd name="T39" fmla="*/ 55 h 130"/>
                <a:gd name="T40" fmla="*/ 22 w 115"/>
                <a:gd name="T41" fmla="*/ 50 h 130"/>
                <a:gd name="T42" fmla="*/ 20 w 115"/>
                <a:gd name="T43" fmla="*/ 41 h 130"/>
                <a:gd name="T44" fmla="*/ 13 w 115"/>
                <a:gd name="T45" fmla="*/ 43 h 130"/>
                <a:gd name="T46" fmla="*/ 8 w 115"/>
                <a:gd name="T47" fmla="*/ 44 h 130"/>
                <a:gd name="T48" fmla="*/ 6 w 115"/>
                <a:gd name="T49" fmla="*/ 41 h 130"/>
                <a:gd name="T50" fmla="*/ 5 w 115"/>
                <a:gd name="T51" fmla="*/ 34 h 130"/>
                <a:gd name="T52" fmla="*/ 0 w 115"/>
                <a:gd name="T53" fmla="*/ 27 h 130"/>
                <a:gd name="T54" fmla="*/ 3 w 115"/>
                <a:gd name="T55" fmla="*/ 26 h 130"/>
                <a:gd name="T56" fmla="*/ 6 w 115"/>
                <a:gd name="T57" fmla="*/ 21 h 130"/>
                <a:gd name="T58" fmla="*/ 8 w 115"/>
                <a:gd name="T59" fmla="*/ 19 h 130"/>
                <a:gd name="T60" fmla="*/ 8 w 115"/>
                <a:gd name="T61" fmla="*/ 15 h 130"/>
                <a:gd name="T62" fmla="*/ 13 w 115"/>
                <a:gd name="T63" fmla="*/ 14 h 130"/>
                <a:gd name="T64" fmla="*/ 15 w 115"/>
                <a:gd name="T65" fmla="*/ 15 h 130"/>
                <a:gd name="T66" fmla="*/ 20 w 115"/>
                <a:gd name="T67" fmla="*/ 14 h 130"/>
                <a:gd name="T68" fmla="*/ 18 w 115"/>
                <a:gd name="T69" fmla="*/ 10 h 130"/>
                <a:gd name="T70" fmla="*/ 13 w 115"/>
                <a:gd name="T71" fmla="*/ 7 h 130"/>
                <a:gd name="T72" fmla="*/ 17 w 115"/>
                <a:gd name="T73" fmla="*/ 0 h 130"/>
                <a:gd name="T74" fmla="*/ 20 w 115"/>
                <a:gd name="T75" fmla="*/ 0 h 130"/>
                <a:gd name="T76" fmla="*/ 22 w 115"/>
                <a:gd name="T77" fmla="*/ 0 h 130"/>
                <a:gd name="T78" fmla="*/ 20 w 115"/>
                <a:gd name="T79" fmla="*/ 0 h 130"/>
                <a:gd name="T80" fmla="*/ 34 w 115"/>
                <a:gd name="T81" fmla="*/ 19 h 130"/>
                <a:gd name="T82" fmla="*/ 54 w 115"/>
                <a:gd name="T83" fmla="*/ 27 h 130"/>
                <a:gd name="T84" fmla="*/ 56 w 115"/>
                <a:gd name="T85" fmla="*/ 31 h 130"/>
                <a:gd name="T86" fmla="*/ 54 w 115"/>
                <a:gd name="T87" fmla="*/ 34 h 130"/>
                <a:gd name="T88" fmla="*/ 52 w 115"/>
                <a:gd name="T89" fmla="*/ 36 h 130"/>
                <a:gd name="T90" fmla="*/ 47 w 115"/>
                <a:gd name="T91" fmla="*/ 34 h 130"/>
                <a:gd name="T92" fmla="*/ 58 w 115"/>
                <a:gd name="T93" fmla="*/ 51 h 130"/>
                <a:gd name="T94" fmla="*/ 75 w 115"/>
                <a:gd name="T95" fmla="*/ 61 h 130"/>
                <a:gd name="T96" fmla="*/ 78 w 115"/>
                <a:gd name="T97" fmla="*/ 67 h 130"/>
                <a:gd name="T98" fmla="*/ 81 w 115"/>
                <a:gd name="T99" fmla="*/ 72 h 130"/>
                <a:gd name="T100" fmla="*/ 88 w 115"/>
                <a:gd name="T101" fmla="*/ 75 h 130"/>
                <a:gd name="T102" fmla="*/ 92 w 115"/>
                <a:gd name="T103" fmla="*/ 78 h 130"/>
                <a:gd name="T104" fmla="*/ 95 w 115"/>
                <a:gd name="T105" fmla="*/ 82 h 130"/>
                <a:gd name="T106" fmla="*/ 107 w 115"/>
                <a:gd name="T107" fmla="*/ 99 h 130"/>
                <a:gd name="T108" fmla="*/ 115 w 115"/>
                <a:gd name="T109" fmla="*/ 116 h 130"/>
                <a:gd name="T110" fmla="*/ 112 w 115"/>
                <a:gd name="T111" fmla="*/ 119 h 130"/>
                <a:gd name="T112" fmla="*/ 109 w 115"/>
                <a:gd name="T113" fmla="*/ 123 h 130"/>
                <a:gd name="T114" fmla="*/ 105 w 115"/>
                <a:gd name="T115" fmla="*/ 119 h 130"/>
                <a:gd name="T116" fmla="*/ 102 w 115"/>
                <a:gd name="T117" fmla="*/ 116 h 130"/>
                <a:gd name="T118" fmla="*/ 97 w 115"/>
                <a:gd name="T119" fmla="*/ 123 h 130"/>
                <a:gd name="T120" fmla="*/ 95 w 115"/>
                <a:gd name="T121" fmla="*/ 130 h 130"/>
                <a:gd name="T122" fmla="*/ 92 w 115"/>
                <a:gd name="T123" fmla="*/ 126 h 130"/>
                <a:gd name="T124" fmla="*/ 88 w 115"/>
                <a:gd name="T125" fmla="*/ 123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
                <a:gd name="T190" fmla="*/ 0 h 130"/>
                <a:gd name="T191" fmla="*/ 115 w 11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 h="130">
                  <a:moveTo>
                    <a:pt x="88" y="123"/>
                  </a:moveTo>
                  <a:lnTo>
                    <a:pt x="85" y="113"/>
                  </a:lnTo>
                  <a:lnTo>
                    <a:pt x="81" y="102"/>
                  </a:lnTo>
                  <a:lnTo>
                    <a:pt x="78" y="97"/>
                  </a:lnTo>
                  <a:lnTo>
                    <a:pt x="75" y="89"/>
                  </a:lnTo>
                  <a:lnTo>
                    <a:pt x="75" y="82"/>
                  </a:lnTo>
                  <a:lnTo>
                    <a:pt x="69" y="75"/>
                  </a:lnTo>
                  <a:lnTo>
                    <a:pt x="63" y="68"/>
                  </a:lnTo>
                  <a:lnTo>
                    <a:pt x="61" y="61"/>
                  </a:lnTo>
                  <a:lnTo>
                    <a:pt x="56" y="61"/>
                  </a:lnTo>
                  <a:lnTo>
                    <a:pt x="54" y="61"/>
                  </a:lnTo>
                  <a:lnTo>
                    <a:pt x="49" y="63"/>
                  </a:lnTo>
                  <a:lnTo>
                    <a:pt x="46" y="67"/>
                  </a:lnTo>
                  <a:lnTo>
                    <a:pt x="41" y="68"/>
                  </a:lnTo>
                  <a:lnTo>
                    <a:pt x="39" y="67"/>
                  </a:lnTo>
                  <a:lnTo>
                    <a:pt x="34" y="61"/>
                  </a:lnTo>
                  <a:lnTo>
                    <a:pt x="27" y="67"/>
                  </a:lnTo>
                  <a:lnTo>
                    <a:pt x="20" y="75"/>
                  </a:lnTo>
                  <a:lnTo>
                    <a:pt x="22" y="67"/>
                  </a:lnTo>
                  <a:lnTo>
                    <a:pt x="20" y="55"/>
                  </a:lnTo>
                  <a:lnTo>
                    <a:pt x="22" y="50"/>
                  </a:lnTo>
                  <a:lnTo>
                    <a:pt x="20" y="41"/>
                  </a:lnTo>
                  <a:lnTo>
                    <a:pt x="13" y="43"/>
                  </a:lnTo>
                  <a:lnTo>
                    <a:pt x="8" y="44"/>
                  </a:lnTo>
                  <a:lnTo>
                    <a:pt x="6" y="41"/>
                  </a:lnTo>
                  <a:lnTo>
                    <a:pt x="5" y="34"/>
                  </a:lnTo>
                  <a:lnTo>
                    <a:pt x="0" y="27"/>
                  </a:lnTo>
                  <a:lnTo>
                    <a:pt x="3" y="26"/>
                  </a:lnTo>
                  <a:lnTo>
                    <a:pt x="6" y="21"/>
                  </a:lnTo>
                  <a:lnTo>
                    <a:pt x="8" y="19"/>
                  </a:lnTo>
                  <a:lnTo>
                    <a:pt x="8" y="15"/>
                  </a:lnTo>
                  <a:lnTo>
                    <a:pt x="13" y="14"/>
                  </a:lnTo>
                  <a:lnTo>
                    <a:pt x="15" y="15"/>
                  </a:lnTo>
                  <a:lnTo>
                    <a:pt x="20" y="14"/>
                  </a:lnTo>
                  <a:lnTo>
                    <a:pt x="18" y="10"/>
                  </a:lnTo>
                  <a:lnTo>
                    <a:pt x="13" y="7"/>
                  </a:lnTo>
                  <a:lnTo>
                    <a:pt x="17" y="0"/>
                  </a:lnTo>
                  <a:lnTo>
                    <a:pt x="20" y="0"/>
                  </a:lnTo>
                  <a:lnTo>
                    <a:pt x="22" y="0"/>
                  </a:lnTo>
                  <a:lnTo>
                    <a:pt x="20" y="0"/>
                  </a:lnTo>
                  <a:lnTo>
                    <a:pt x="34" y="19"/>
                  </a:lnTo>
                  <a:lnTo>
                    <a:pt x="54" y="27"/>
                  </a:lnTo>
                  <a:lnTo>
                    <a:pt x="56" y="31"/>
                  </a:lnTo>
                  <a:lnTo>
                    <a:pt x="54" y="34"/>
                  </a:lnTo>
                  <a:lnTo>
                    <a:pt x="52" y="36"/>
                  </a:lnTo>
                  <a:lnTo>
                    <a:pt x="47" y="34"/>
                  </a:lnTo>
                  <a:lnTo>
                    <a:pt x="58" y="51"/>
                  </a:lnTo>
                  <a:lnTo>
                    <a:pt x="75" y="61"/>
                  </a:lnTo>
                  <a:lnTo>
                    <a:pt x="78" y="67"/>
                  </a:lnTo>
                  <a:lnTo>
                    <a:pt x="81" y="72"/>
                  </a:lnTo>
                  <a:lnTo>
                    <a:pt x="88" y="75"/>
                  </a:lnTo>
                  <a:lnTo>
                    <a:pt x="92" y="78"/>
                  </a:lnTo>
                  <a:lnTo>
                    <a:pt x="95" y="82"/>
                  </a:lnTo>
                  <a:lnTo>
                    <a:pt x="107" y="99"/>
                  </a:lnTo>
                  <a:lnTo>
                    <a:pt x="115" y="116"/>
                  </a:lnTo>
                  <a:lnTo>
                    <a:pt x="112" y="119"/>
                  </a:lnTo>
                  <a:lnTo>
                    <a:pt x="109" y="123"/>
                  </a:lnTo>
                  <a:lnTo>
                    <a:pt x="105" y="119"/>
                  </a:lnTo>
                  <a:lnTo>
                    <a:pt x="102" y="116"/>
                  </a:lnTo>
                  <a:lnTo>
                    <a:pt x="97" y="123"/>
                  </a:lnTo>
                  <a:lnTo>
                    <a:pt x="95" y="130"/>
                  </a:lnTo>
                  <a:lnTo>
                    <a:pt x="92" y="126"/>
                  </a:lnTo>
                  <a:lnTo>
                    <a:pt x="88" y="12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09" name="Freeform 457"/>
            <p:cNvSpPr>
              <a:spLocks/>
            </p:cNvSpPr>
            <p:nvPr/>
          </p:nvSpPr>
          <p:spPr bwMode="auto">
            <a:xfrm>
              <a:off x="4153" y="1608"/>
              <a:ext cx="116" cy="232"/>
            </a:xfrm>
            <a:custGeom>
              <a:avLst/>
              <a:gdLst>
                <a:gd name="T0" fmla="*/ 82 w 116"/>
                <a:gd name="T1" fmla="*/ 225 h 232"/>
                <a:gd name="T2" fmla="*/ 75 w 116"/>
                <a:gd name="T3" fmla="*/ 232 h 232"/>
                <a:gd name="T4" fmla="*/ 62 w 116"/>
                <a:gd name="T5" fmla="*/ 217 h 232"/>
                <a:gd name="T6" fmla="*/ 46 w 116"/>
                <a:gd name="T7" fmla="*/ 203 h 232"/>
                <a:gd name="T8" fmla="*/ 34 w 116"/>
                <a:gd name="T9" fmla="*/ 191 h 232"/>
                <a:gd name="T10" fmla="*/ 28 w 116"/>
                <a:gd name="T11" fmla="*/ 198 h 232"/>
                <a:gd name="T12" fmla="*/ 28 w 116"/>
                <a:gd name="T13" fmla="*/ 143 h 232"/>
                <a:gd name="T14" fmla="*/ 36 w 116"/>
                <a:gd name="T15" fmla="*/ 138 h 232"/>
                <a:gd name="T16" fmla="*/ 33 w 116"/>
                <a:gd name="T17" fmla="*/ 113 h 232"/>
                <a:gd name="T18" fmla="*/ 14 w 116"/>
                <a:gd name="T19" fmla="*/ 89 h 232"/>
                <a:gd name="T20" fmla="*/ 21 w 116"/>
                <a:gd name="T21" fmla="*/ 68 h 232"/>
                <a:gd name="T22" fmla="*/ 0 w 116"/>
                <a:gd name="T23" fmla="*/ 34 h 232"/>
                <a:gd name="T24" fmla="*/ 28 w 116"/>
                <a:gd name="T25" fmla="*/ 0 h 232"/>
                <a:gd name="T26" fmla="*/ 34 w 116"/>
                <a:gd name="T27" fmla="*/ 14 h 232"/>
                <a:gd name="T28" fmla="*/ 41 w 116"/>
                <a:gd name="T29" fmla="*/ 16 h 232"/>
                <a:gd name="T30" fmla="*/ 50 w 116"/>
                <a:gd name="T31" fmla="*/ 23 h 232"/>
                <a:gd name="T32" fmla="*/ 50 w 116"/>
                <a:gd name="T33" fmla="*/ 40 h 232"/>
                <a:gd name="T34" fmla="*/ 55 w 116"/>
                <a:gd name="T35" fmla="*/ 40 h 232"/>
                <a:gd name="T36" fmla="*/ 67 w 116"/>
                <a:gd name="T37" fmla="*/ 40 h 232"/>
                <a:gd name="T38" fmla="*/ 74 w 116"/>
                <a:gd name="T39" fmla="*/ 40 h 232"/>
                <a:gd name="T40" fmla="*/ 82 w 116"/>
                <a:gd name="T41" fmla="*/ 34 h 232"/>
                <a:gd name="T42" fmla="*/ 89 w 116"/>
                <a:gd name="T43" fmla="*/ 34 h 232"/>
                <a:gd name="T44" fmla="*/ 97 w 116"/>
                <a:gd name="T45" fmla="*/ 48 h 232"/>
                <a:gd name="T46" fmla="*/ 103 w 116"/>
                <a:gd name="T47" fmla="*/ 62 h 232"/>
                <a:gd name="T48" fmla="*/ 109 w 116"/>
                <a:gd name="T49" fmla="*/ 75 h 232"/>
                <a:gd name="T50" fmla="*/ 116 w 116"/>
                <a:gd name="T51" fmla="*/ 96 h 232"/>
                <a:gd name="T52" fmla="*/ 103 w 116"/>
                <a:gd name="T53" fmla="*/ 96 h 232"/>
                <a:gd name="T54" fmla="*/ 75 w 116"/>
                <a:gd name="T55" fmla="*/ 116 h 232"/>
                <a:gd name="T56" fmla="*/ 82 w 116"/>
                <a:gd name="T57" fmla="*/ 130 h 232"/>
                <a:gd name="T58" fmla="*/ 48 w 116"/>
                <a:gd name="T59" fmla="*/ 109 h 232"/>
                <a:gd name="T60" fmla="*/ 43 w 116"/>
                <a:gd name="T61" fmla="*/ 120 h 232"/>
                <a:gd name="T62" fmla="*/ 41 w 116"/>
                <a:gd name="T63" fmla="*/ 142 h 232"/>
                <a:gd name="T64" fmla="*/ 40 w 116"/>
                <a:gd name="T65" fmla="*/ 164 h 232"/>
                <a:gd name="T66" fmla="*/ 48 w 116"/>
                <a:gd name="T67" fmla="*/ 171 h 232"/>
                <a:gd name="T68" fmla="*/ 55 w 116"/>
                <a:gd name="T69" fmla="*/ 198 h 232"/>
                <a:gd name="T70" fmla="*/ 63 w 116"/>
                <a:gd name="T71" fmla="*/ 206 h 232"/>
                <a:gd name="T72" fmla="*/ 79 w 116"/>
                <a:gd name="T73" fmla="*/ 215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232"/>
                <a:gd name="T113" fmla="*/ 116 w 116"/>
                <a:gd name="T114" fmla="*/ 232 h 2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232">
                  <a:moveTo>
                    <a:pt x="89" y="225"/>
                  </a:moveTo>
                  <a:lnTo>
                    <a:pt x="82" y="225"/>
                  </a:lnTo>
                  <a:lnTo>
                    <a:pt x="79" y="228"/>
                  </a:lnTo>
                  <a:lnTo>
                    <a:pt x="75" y="232"/>
                  </a:lnTo>
                  <a:lnTo>
                    <a:pt x="67" y="225"/>
                  </a:lnTo>
                  <a:lnTo>
                    <a:pt x="62" y="217"/>
                  </a:lnTo>
                  <a:lnTo>
                    <a:pt x="55" y="211"/>
                  </a:lnTo>
                  <a:lnTo>
                    <a:pt x="46" y="203"/>
                  </a:lnTo>
                  <a:lnTo>
                    <a:pt x="40" y="194"/>
                  </a:lnTo>
                  <a:lnTo>
                    <a:pt x="34" y="191"/>
                  </a:lnTo>
                  <a:lnTo>
                    <a:pt x="31" y="193"/>
                  </a:lnTo>
                  <a:lnTo>
                    <a:pt x="28" y="198"/>
                  </a:lnTo>
                  <a:lnTo>
                    <a:pt x="26" y="172"/>
                  </a:lnTo>
                  <a:lnTo>
                    <a:pt x="28" y="143"/>
                  </a:lnTo>
                  <a:lnTo>
                    <a:pt x="33" y="143"/>
                  </a:lnTo>
                  <a:lnTo>
                    <a:pt x="36" y="138"/>
                  </a:lnTo>
                  <a:lnTo>
                    <a:pt x="34" y="130"/>
                  </a:lnTo>
                  <a:lnTo>
                    <a:pt x="33" y="113"/>
                  </a:lnTo>
                  <a:lnTo>
                    <a:pt x="28" y="96"/>
                  </a:lnTo>
                  <a:lnTo>
                    <a:pt x="14" y="89"/>
                  </a:lnTo>
                  <a:lnTo>
                    <a:pt x="17" y="80"/>
                  </a:lnTo>
                  <a:lnTo>
                    <a:pt x="21" y="68"/>
                  </a:lnTo>
                  <a:lnTo>
                    <a:pt x="11" y="51"/>
                  </a:lnTo>
                  <a:lnTo>
                    <a:pt x="0" y="34"/>
                  </a:lnTo>
                  <a:lnTo>
                    <a:pt x="11" y="12"/>
                  </a:lnTo>
                  <a:lnTo>
                    <a:pt x="28" y="0"/>
                  </a:lnTo>
                  <a:lnTo>
                    <a:pt x="33" y="7"/>
                  </a:lnTo>
                  <a:lnTo>
                    <a:pt x="34" y="14"/>
                  </a:lnTo>
                  <a:lnTo>
                    <a:pt x="36" y="17"/>
                  </a:lnTo>
                  <a:lnTo>
                    <a:pt x="41" y="16"/>
                  </a:lnTo>
                  <a:lnTo>
                    <a:pt x="48" y="14"/>
                  </a:lnTo>
                  <a:lnTo>
                    <a:pt x="50" y="23"/>
                  </a:lnTo>
                  <a:lnTo>
                    <a:pt x="48" y="28"/>
                  </a:lnTo>
                  <a:lnTo>
                    <a:pt x="50" y="40"/>
                  </a:lnTo>
                  <a:lnTo>
                    <a:pt x="48" y="48"/>
                  </a:lnTo>
                  <a:lnTo>
                    <a:pt x="55" y="40"/>
                  </a:lnTo>
                  <a:lnTo>
                    <a:pt x="62" y="34"/>
                  </a:lnTo>
                  <a:lnTo>
                    <a:pt x="67" y="40"/>
                  </a:lnTo>
                  <a:lnTo>
                    <a:pt x="69" y="41"/>
                  </a:lnTo>
                  <a:lnTo>
                    <a:pt x="74" y="40"/>
                  </a:lnTo>
                  <a:lnTo>
                    <a:pt x="77" y="36"/>
                  </a:lnTo>
                  <a:lnTo>
                    <a:pt x="82" y="34"/>
                  </a:lnTo>
                  <a:lnTo>
                    <a:pt x="84" y="34"/>
                  </a:lnTo>
                  <a:lnTo>
                    <a:pt x="89" y="34"/>
                  </a:lnTo>
                  <a:lnTo>
                    <a:pt x="91" y="41"/>
                  </a:lnTo>
                  <a:lnTo>
                    <a:pt x="97" y="48"/>
                  </a:lnTo>
                  <a:lnTo>
                    <a:pt x="103" y="55"/>
                  </a:lnTo>
                  <a:lnTo>
                    <a:pt x="103" y="62"/>
                  </a:lnTo>
                  <a:lnTo>
                    <a:pt x="106" y="70"/>
                  </a:lnTo>
                  <a:lnTo>
                    <a:pt x="109" y="75"/>
                  </a:lnTo>
                  <a:lnTo>
                    <a:pt x="113" y="86"/>
                  </a:lnTo>
                  <a:lnTo>
                    <a:pt x="116" y="96"/>
                  </a:lnTo>
                  <a:lnTo>
                    <a:pt x="108" y="94"/>
                  </a:lnTo>
                  <a:lnTo>
                    <a:pt x="103" y="96"/>
                  </a:lnTo>
                  <a:lnTo>
                    <a:pt x="82" y="99"/>
                  </a:lnTo>
                  <a:lnTo>
                    <a:pt x="75" y="116"/>
                  </a:lnTo>
                  <a:lnTo>
                    <a:pt x="79" y="121"/>
                  </a:lnTo>
                  <a:lnTo>
                    <a:pt x="82" y="130"/>
                  </a:lnTo>
                  <a:lnTo>
                    <a:pt x="63" y="121"/>
                  </a:lnTo>
                  <a:lnTo>
                    <a:pt x="48" y="109"/>
                  </a:lnTo>
                  <a:lnTo>
                    <a:pt x="41" y="109"/>
                  </a:lnTo>
                  <a:lnTo>
                    <a:pt x="43" y="120"/>
                  </a:lnTo>
                  <a:lnTo>
                    <a:pt x="41" y="130"/>
                  </a:lnTo>
                  <a:lnTo>
                    <a:pt x="41" y="142"/>
                  </a:lnTo>
                  <a:lnTo>
                    <a:pt x="41" y="157"/>
                  </a:lnTo>
                  <a:lnTo>
                    <a:pt x="40" y="164"/>
                  </a:lnTo>
                  <a:lnTo>
                    <a:pt x="43" y="171"/>
                  </a:lnTo>
                  <a:lnTo>
                    <a:pt x="48" y="171"/>
                  </a:lnTo>
                  <a:lnTo>
                    <a:pt x="53" y="184"/>
                  </a:lnTo>
                  <a:lnTo>
                    <a:pt x="55" y="198"/>
                  </a:lnTo>
                  <a:lnTo>
                    <a:pt x="58" y="203"/>
                  </a:lnTo>
                  <a:lnTo>
                    <a:pt x="63" y="206"/>
                  </a:lnTo>
                  <a:lnTo>
                    <a:pt x="69" y="211"/>
                  </a:lnTo>
                  <a:lnTo>
                    <a:pt x="79" y="215"/>
                  </a:lnTo>
                  <a:lnTo>
                    <a:pt x="89" y="22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0" name="Freeform 458"/>
            <p:cNvSpPr>
              <a:spLocks/>
            </p:cNvSpPr>
            <p:nvPr/>
          </p:nvSpPr>
          <p:spPr bwMode="auto">
            <a:xfrm>
              <a:off x="4208" y="1819"/>
              <a:ext cx="56" cy="89"/>
            </a:xfrm>
            <a:custGeom>
              <a:avLst/>
              <a:gdLst>
                <a:gd name="T0" fmla="*/ 34 w 56"/>
                <a:gd name="T1" fmla="*/ 14 h 89"/>
                <a:gd name="T2" fmla="*/ 27 w 56"/>
                <a:gd name="T3" fmla="*/ 14 h 89"/>
                <a:gd name="T4" fmla="*/ 24 w 56"/>
                <a:gd name="T5" fmla="*/ 17 h 89"/>
                <a:gd name="T6" fmla="*/ 20 w 56"/>
                <a:gd name="T7" fmla="*/ 21 h 89"/>
                <a:gd name="T8" fmla="*/ 12 w 56"/>
                <a:gd name="T9" fmla="*/ 14 h 89"/>
                <a:gd name="T10" fmla="*/ 7 w 56"/>
                <a:gd name="T11" fmla="*/ 6 h 89"/>
                <a:gd name="T12" fmla="*/ 0 w 56"/>
                <a:gd name="T13" fmla="*/ 0 h 89"/>
                <a:gd name="T14" fmla="*/ 0 w 56"/>
                <a:gd name="T15" fmla="*/ 9 h 89"/>
                <a:gd name="T16" fmla="*/ 0 w 56"/>
                <a:gd name="T17" fmla="*/ 14 h 89"/>
                <a:gd name="T18" fmla="*/ 14 w 56"/>
                <a:gd name="T19" fmla="*/ 48 h 89"/>
                <a:gd name="T20" fmla="*/ 41 w 56"/>
                <a:gd name="T21" fmla="*/ 75 h 89"/>
                <a:gd name="T22" fmla="*/ 42 w 56"/>
                <a:gd name="T23" fmla="*/ 79 h 89"/>
                <a:gd name="T24" fmla="*/ 49 w 56"/>
                <a:gd name="T25" fmla="*/ 86 h 89"/>
                <a:gd name="T26" fmla="*/ 54 w 56"/>
                <a:gd name="T27" fmla="*/ 89 h 89"/>
                <a:gd name="T28" fmla="*/ 56 w 56"/>
                <a:gd name="T29" fmla="*/ 86 h 89"/>
                <a:gd name="T30" fmla="*/ 54 w 56"/>
                <a:gd name="T31" fmla="*/ 82 h 89"/>
                <a:gd name="T32" fmla="*/ 51 w 56"/>
                <a:gd name="T33" fmla="*/ 65 h 89"/>
                <a:gd name="T34" fmla="*/ 48 w 56"/>
                <a:gd name="T35" fmla="*/ 55 h 89"/>
                <a:gd name="T36" fmla="*/ 46 w 56"/>
                <a:gd name="T37" fmla="*/ 46 h 89"/>
                <a:gd name="T38" fmla="*/ 48 w 56"/>
                <a:gd name="T39" fmla="*/ 35 h 89"/>
                <a:gd name="T40" fmla="*/ 42 w 56"/>
                <a:gd name="T41" fmla="*/ 23 h 89"/>
                <a:gd name="T42" fmla="*/ 34 w 56"/>
                <a:gd name="T43" fmla="*/ 14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89"/>
                <a:gd name="T68" fmla="*/ 56 w 56"/>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89">
                  <a:moveTo>
                    <a:pt x="34" y="14"/>
                  </a:moveTo>
                  <a:lnTo>
                    <a:pt x="27" y="14"/>
                  </a:lnTo>
                  <a:lnTo>
                    <a:pt x="24" y="17"/>
                  </a:lnTo>
                  <a:lnTo>
                    <a:pt x="20" y="21"/>
                  </a:lnTo>
                  <a:lnTo>
                    <a:pt x="12" y="14"/>
                  </a:lnTo>
                  <a:lnTo>
                    <a:pt x="7" y="6"/>
                  </a:lnTo>
                  <a:lnTo>
                    <a:pt x="0" y="0"/>
                  </a:lnTo>
                  <a:lnTo>
                    <a:pt x="0" y="9"/>
                  </a:lnTo>
                  <a:lnTo>
                    <a:pt x="0" y="14"/>
                  </a:lnTo>
                  <a:lnTo>
                    <a:pt x="14" y="48"/>
                  </a:lnTo>
                  <a:lnTo>
                    <a:pt x="41" y="75"/>
                  </a:lnTo>
                  <a:lnTo>
                    <a:pt x="42" y="79"/>
                  </a:lnTo>
                  <a:lnTo>
                    <a:pt x="49" y="86"/>
                  </a:lnTo>
                  <a:lnTo>
                    <a:pt x="54" y="89"/>
                  </a:lnTo>
                  <a:lnTo>
                    <a:pt x="56" y="86"/>
                  </a:lnTo>
                  <a:lnTo>
                    <a:pt x="54" y="82"/>
                  </a:lnTo>
                  <a:lnTo>
                    <a:pt x="51" y="65"/>
                  </a:lnTo>
                  <a:lnTo>
                    <a:pt x="48" y="55"/>
                  </a:lnTo>
                  <a:lnTo>
                    <a:pt x="46" y="46"/>
                  </a:lnTo>
                  <a:lnTo>
                    <a:pt x="48" y="35"/>
                  </a:lnTo>
                  <a:lnTo>
                    <a:pt x="42" y="23"/>
                  </a:lnTo>
                  <a:lnTo>
                    <a:pt x="3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1" name="Freeform 459"/>
            <p:cNvSpPr>
              <a:spLocks/>
            </p:cNvSpPr>
            <p:nvPr/>
          </p:nvSpPr>
          <p:spPr bwMode="auto">
            <a:xfrm>
              <a:off x="4329" y="1860"/>
              <a:ext cx="131" cy="123"/>
            </a:xfrm>
            <a:custGeom>
              <a:avLst/>
              <a:gdLst>
                <a:gd name="T0" fmla="*/ 104 w 131"/>
                <a:gd name="T1" fmla="*/ 4 h 123"/>
                <a:gd name="T2" fmla="*/ 76 w 131"/>
                <a:gd name="T3" fmla="*/ 12 h 123"/>
                <a:gd name="T4" fmla="*/ 68 w 131"/>
                <a:gd name="T5" fmla="*/ 38 h 123"/>
                <a:gd name="T6" fmla="*/ 63 w 131"/>
                <a:gd name="T7" fmla="*/ 41 h 123"/>
                <a:gd name="T8" fmla="*/ 54 w 131"/>
                <a:gd name="T9" fmla="*/ 38 h 123"/>
                <a:gd name="T10" fmla="*/ 42 w 131"/>
                <a:gd name="T11" fmla="*/ 38 h 123"/>
                <a:gd name="T12" fmla="*/ 29 w 131"/>
                <a:gd name="T13" fmla="*/ 48 h 123"/>
                <a:gd name="T14" fmla="*/ 8 w 131"/>
                <a:gd name="T15" fmla="*/ 41 h 123"/>
                <a:gd name="T16" fmla="*/ 8 w 131"/>
                <a:gd name="T17" fmla="*/ 28 h 123"/>
                <a:gd name="T18" fmla="*/ 1 w 131"/>
                <a:gd name="T19" fmla="*/ 41 h 123"/>
                <a:gd name="T20" fmla="*/ 0 w 131"/>
                <a:gd name="T21" fmla="*/ 57 h 123"/>
                <a:gd name="T22" fmla="*/ 1 w 131"/>
                <a:gd name="T23" fmla="*/ 63 h 123"/>
                <a:gd name="T24" fmla="*/ 3 w 131"/>
                <a:gd name="T25" fmla="*/ 72 h 123"/>
                <a:gd name="T26" fmla="*/ 13 w 131"/>
                <a:gd name="T27" fmla="*/ 79 h 123"/>
                <a:gd name="T28" fmla="*/ 13 w 131"/>
                <a:gd name="T29" fmla="*/ 85 h 123"/>
                <a:gd name="T30" fmla="*/ 13 w 131"/>
                <a:gd name="T31" fmla="*/ 92 h 123"/>
                <a:gd name="T32" fmla="*/ 18 w 131"/>
                <a:gd name="T33" fmla="*/ 104 h 123"/>
                <a:gd name="T34" fmla="*/ 32 w 131"/>
                <a:gd name="T35" fmla="*/ 108 h 123"/>
                <a:gd name="T36" fmla="*/ 35 w 131"/>
                <a:gd name="T37" fmla="*/ 109 h 123"/>
                <a:gd name="T38" fmla="*/ 35 w 131"/>
                <a:gd name="T39" fmla="*/ 116 h 123"/>
                <a:gd name="T40" fmla="*/ 56 w 131"/>
                <a:gd name="T41" fmla="*/ 109 h 123"/>
                <a:gd name="T42" fmla="*/ 70 w 131"/>
                <a:gd name="T43" fmla="*/ 116 h 123"/>
                <a:gd name="T44" fmla="*/ 76 w 131"/>
                <a:gd name="T45" fmla="*/ 123 h 123"/>
                <a:gd name="T46" fmla="*/ 88 w 131"/>
                <a:gd name="T47" fmla="*/ 118 h 123"/>
                <a:gd name="T48" fmla="*/ 98 w 131"/>
                <a:gd name="T49" fmla="*/ 114 h 123"/>
                <a:gd name="T50" fmla="*/ 97 w 131"/>
                <a:gd name="T51" fmla="*/ 111 h 123"/>
                <a:gd name="T52" fmla="*/ 97 w 131"/>
                <a:gd name="T53" fmla="*/ 104 h 123"/>
                <a:gd name="T54" fmla="*/ 98 w 131"/>
                <a:gd name="T55" fmla="*/ 96 h 123"/>
                <a:gd name="T56" fmla="*/ 104 w 131"/>
                <a:gd name="T57" fmla="*/ 82 h 123"/>
                <a:gd name="T58" fmla="*/ 110 w 131"/>
                <a:gd name="T59" fmla="*/ 75 h 123"/>
                <a:gd name="T60" fmla="*/ 124 w 131"/>
                <a:gd name="T61" fmla="*/ 48 h 123"/>
                <a:gd name="T62" fmla="*/ 131 w 131"/>
                <a:gd name="T63" fmla="*/ 48 h 123"/>
                <a:gd name="T64" fmla="*/ 126 w 131"/>
                <a:gd name="T65" fmla="*/ 39 h 123"/>
                <a:gd name="T66" fmla="*/ 117 w 131"/>
                <a:gd name="T67" fmla="*/ 28 h 123"/>
                <a:gd name="T68" fmla="*/ 124 w 131"/>
                <a:gd name="T69" fmla="*/ 28 h 123"/>
                <a:gd name="T70" fmla="*/ 110 w 131"/>
                <a:gd name="T71" fmla="*/ 7 h 123"/>
                <a:gd name="T72" fmla="*/ 110 w 131"/>
                <a:gd name="T73" fmla="*/ 7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123"/>
                <a:gd name="T113" fmla="*/ 131 w 131"/>
                <a:gd name="T114" fmla="*/ 123 h 1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123">
                  <a:moveTo>
                    <a:pt x="110" y="7"/>
                  </a:moveTo>
                  <a:lnTo>
                    <a:pt x="104" y="4"/>
                  </a:lnTo>
                  <a:lnTo>
                    <a:pt x="97" y="0"/>
                  </a:lnTo>
                  <a:lnTo>
                    <a:pt x="76" y="12"/>
                  </a:lnTo>
                  <a:lnTo>
                    <a:pt x="70" y="34"/>
                  </a:lnTo>
                  <a:lnTo>
                    <a:pt x="68" y="38"/>
                  </a:lnTo>
                  <a:lnTo>
                    <a:pt x="66" y="41"/>
                  </a:lnTo>
                  <a:lnTo>
                    <a:pt x="63" y="41"/>
                  </a:lnTo>
                  <a:lnTo>
                    <a:pt x="59" y="41"/>
                  </a:lnTo>
                  <a:lnTo>
                    <a:pt x="54" y="38"/>
                  </a:lnTo>
                  <a:lnTo>
                    <a:pt x="49" y="34"/>
                  </a:lnTo>
                  <a:lnTo>
                    <a:pt x="42" y="38"/>
                  </a:lnTo>
                  <a:lnTo>
                    <a:pt x="37" y="45"/>
                  </a:lnTo>
                  <a:lnTo>
                    <a:pt x="29" y="48"/>
                  </a:lnTo>
                  <a:lnTo>
                    <a:pt x="17" y="46"/>
                  </a:lnTo>
                  <a:lnTo>
                    <a:pt x="8" y="41"/>
                  </a:lnTo>
                  <a:lnTo>
                    <a:pt x="10" y="36"/>
                  </a:lnTo>
                  <a:lnTo>
                    <a:pt x="8" y="28"/>
                  </a:lnTo>
                  <a:lnTo>
                    <a:pt x="5" y="33"/>
                  </a:lnTo>
                  <a:lnTo>
                    <a:pt x="1" y="41"/>
                  </a:lnTo>
                  <a:lnTo>
                    <a:pt x="1" y="48"/>
                  </a:lnTo>
                  <a:lnTo>
                    <a:pt x="0" y="57"/>
                  </a:lnTo>
                  <a:lnTo>
                    <a:pt x="1" y="62"/>
                  </a:lnTo>
                  <a:lnTo>
                    <a:pt x="1" y="63"/>
                  </a:lnTo>
                  <a:lnTo>
                    <a:pt x="1" y="68"/>
                  </a:lnTo>
                  <a:lnTo>
                    <a:pt x="3" y="72"/>
                  </a:lnTo>
                  <a:lnTo>
                    <a:pt x="8" y="75"/>
                  </a:lnTo>
                  <a:lnTo>
                    <a:pt x="13" y="79"/>
                  </a:lnTo>
                  <a:lnTo>
                    <a:pt x="15" y="82"/>
                  </a:lnTo>
                  <a:lnTo>
                    <a:pt x="13" y="85"/>
                  </a:lnTo>
                  <a:lnTo>
                    <a:pt x="15" y="89"/>
                  </a:lnTo>
                  <a:lnTo>
                    <a:pt x="13" y="92"/>
                  </a:lnTo>
                  <a:lnTo>
                    <a:pt x="15" y="96"/>
                  </a:lnTo>
                  <a:lnTo>
                    <a:pt x="18" y="104"/>
                  </a:lnTo>
                  <a:lnTo>
                    <a:pt x="29" y="109"/>
                  </a:lnTo>
                  <a:lnTo>
                    <a:pt x="32" y="108"/>
                  </a:lnTo>
                  <a:lnTo>
                    <a:pt x="35" y="108"/>
                  </a:lnTo>
                  <a:lnTo>
                    <a:pt x="35" y="109"/>
                  </a:lnTo>
                  <a:lnTo>
                    <a:pt x="37" y="113"/>
                  </a:lnTo>
                  <a:lnTo>
                    <a:pt x="35" y="116"/>
                  </a:lnTo>
                  <a:lnTo>
                    <a:pt x="46" y="111"/>
                  </a:lnTo>
                  <a:lnTo>
                    <a:pt x="56" y="109"/>
                  </a:lnTo>
                  <a:lnTo>
                    <a:pt x="63" y="111"/>
                  </a:lnTo>
                  <a:lnTo>
                    <a:pt x="70" y="116"/>
                  </a:lnTo>
                  <a:lnTo>
                    <a:pt x="71" y="119"/>
                  </a:lnTo>
                  <a:lnTo>
                    <a:pt x="76" y="123"/>
                  </a:lnTo>
                  <a:lnTo>
                    <a:pt x="83" y="121"/>
                  </a:lnTo>
                  <a:lnTo>
                    <a:pt x="88" y="118"/>
                  </a:lnTo>
                  <a:lnTo>
                    <a:pt x="97" y="116"/>
                  </a:lnTo>
                  <a:lnTo>
                    <a:pt x="98" y="114"/>
                  </a:lnTo>
                  <a:lnTo>
                    <a:pt x="97" y="116"/>
                  </a:lnTo>
                  <a:lnTo>
                    <a:pt x="97" y="111"/>
                  </a:lnTo>
                  <a:lnTo>
                    <a:pt x="97" y="109"/>
                  </a:lnTo>
                  <a:lnTo>
                    <a:pt x="97" y="104"/>
                  </a:lnTo>
                  <a:lnTo>
                    <a:pt x="97" y="102"/>
                  </a:lnTo>
                  <a:lnTo>
                    <a:pt x="98" y="96"/>
                  </a:lnTo>
                  <a:lnTo>
                    <a:pt x="100" y="89"/>
                  </a:lnTo>
                  <a:lnTo>
                    <a:pt x="104" y="82"/>
                  </a:lnTo>
                  <a:lnTo>
                    <a:pt x="104" y="79"/>
                  </a:lnTo>
                  <a:lnTo>
                    <a:pt x="110" y="75"/>
                  </a:lnTo>
                  <a:lnTo>
                    <a:pt x="114" y="60"/>
                  </a:lnTo>
                  <a:lnTo>
                    <a:pt x="124" y="48"/>
                  </a:lnTo>
                  <a:lnTo>
                    <a:pt x="126" y="48"/>
                  </a:lnTo>
                  <a:lnTo>
                    <a:pt x="131" y="48"/>
                  </a:lnTo>
                  <a:lnTo>
                    <a:pt x="131" y="41"/>
                  </a:lnTo>
                  <a:lnTo>
                    <a:pt x="126" y="39"/>
                  </a:lnTo>
                  <a:lnTo>
                    <a:pt x="121" y="36"/>
                  </a:lnTo>
                  <a:lnTo>
                    <a:pt x="117" y="28"/>
                  </a:lnTo>
                  <a:lnTo>
                    <a:pt x="121" y="28"/>
                  </a:lnTo>
                  <a:lnTo>
                    <a:pt x="124" y="28"/>
                  </a:lnTo>
                  <a:lnTo>
                    <a:pt x="115" y="19"/>
                  </a:lnTo>
                  <a:lnTo>
                    <a:pt x="11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2" name="Freeform 460"/>
            <p:cNvSpPr>
              <a:spLocks/>
            </p:cNvSpPr>
            <p:nvPr/>
          </p:nvSpPr>
          <p:spPr bwMode="auto">
            <a:xfrm>
              <a:off x="4337" y="1813"/>
              <a:ext cx="130" cy="95"/>
            </a:xfrm>
            <a:custGeom>
              <a:avLst/>
              <a:gdLst>
                <a:gd name="T0" fmla="*/ 62 w 130"/>
                <a:gd name="T1" fmla="*/ 54 h 95"/>
                <a:gd name="T2" fmla="*/ 55 w 130"/>
                <a:gd name="T3" fmla="*/ 47 h 95"/>
                <a:gd name="T4" fmla="*/ 62 w 130"/>
                <a:gd name="T5" fmla="*/ 47 h 95"/>
                <a:gd name="T6" fmla="*/ 62 w 130"/>
                <a:gd name="T7" fmla="*/ 41 h 95"/>
                <a:gd name="T8" fmla="*/ 62 w 130"/>
                <a:gd name="T9" fmla="*/ 41 h 95"/>
                <a:gd name="T10" fmla="*/ 75 w 130"/>
                <a:gd name="T11" fmla="*/ 34 h 95"/>
                <a:gd name="T12" fmla="*/ 75 w 130"/>
                <a:gd name="T13" fmla="*/ 34 h 95"/>
                <a:gd name="T14" fmla="*/ 96 w 130"/>
                <a:gd name="T15" fmla="*/ 0 h 95"/>
                <a:gd name="T16" fmla="*/ 106 w 130"/>
                <a:gd name="T17" fmla="*/ 12 h 95"/>
                <a:gd name="T18" fmla="*/ 114 w 130"/>
                <a:gd name="T19" fmla="*/ 20 h 95"/>
                <a:gd name="T20" fmla="*/ 130 w 130"/>
                <a:gd name="T21" fmla="*/ 27 h 95"/>
                <a:gd name="T22" fmla="*/ 130 w 130"/>
                <a:gd name="T23" fmla="*/ 27 h 95"/>
                <a:gd name="T24" fmla="*/ 116 w 130"/>
                <a:gd name="T25" fmla="*/ 32 h 95"/>
                <a:gd name="T26" fmla="*/ 114 w 130"/>
                <a:gd name="T27" fmla="*/ 37 h 95"/>
                <a:gd name="T28" fmla="*/ 114 w 130"/>
                <a:gd name="T29" fmla="*/ 41 h 95"/>
                <a:gd name="T30" fmla="*/ 106 w 130"/>
                <a:gd name="T31" fmla="*/ 46 h 95"/>
                <a:gd name="T32" fmla="*/ 96 w 130"/>
                <a:gd name="T33" fmla="*/ 51 h 95"/>
                <a:gd name="T34" fmla="*/ 68 w 130"/>
                <a:gd name="T35" fmla="*/ 59 h 95"/>
                <a:gd name="T36" fmla="*/ 60 w 130"/>
                <a:gd name="T37" fmla="*/ 85 h 95"/>
                <a:gd name="T38" fmla="*/ 55 w 130"/>
                <a:gd name="T39" fmla="*/ 88 h 95"/>
                <a:gd name="T40" fmla="*/ 46 w 130"/>
                <a:gd name="T41" fmla="*/ 85 h 95"/>
                <a:gd name="T42" fmla="*/ 34 w 130"/>
                <a:gd name="T43" fmla="*/ 85 h 95"/>
                <a:gd name="T44" fmla="*/ 21 w 130"/>
                <a:gd name="T45" fmla="*/ 95 h 95"/>
                <a:gd name="T46" fmla="*/ 0 w 130"/>
                <a:gd name="T47" fmla="*/ 88 h 95"/>
                <a:gd name="T48" fmla="*/ 0 w 130"/>
                <a:gd name="T49" fmla="*/ 75 h 95"/>
                <a:gd name="T50" fmla="*/ 12 w 130"/>
                <a:gd name="T51" fmla="*/ 83 h 95"/>
                <a:gd name="T52" fmla="*/ 21 w 130"/>
                <a:gd name="T53" fmla="*/ 80 h 95"/>
                <a:gd name="T54" fmla="*/ 22 w 130"/>
                <a:gd name="T55" fmla="*/ 71 h 95"/>
                <a:gd name="T56" fmla="*/ 27 w 130"/>
                <a:gd name="T57" fmla="*/ 61 h 95"/>
                <a:gd name="T58" fmla="*/ 45 w 130"/>
                <a:gd name="T59" fmla="*/ 59 h 95"/>
                <a:gd name="T60" fmla="*/ 50 w 130"/>
                <a:gd name="T61" fmla="*/ 52 h 95"/>
                <a:gd name="T62" fmla="*/ 48 w 130"/>
                <a:gd name="T63" fmla="*/ 47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
                <a:gd name="T97" fmla="*/ 0 h 95"/>
                <a:gd name="T98" fmla="*/ 130 w 13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 h="95">
                  <a:moveTo>
                    <a:pt x="48" y="47"/>
                  </a:moveTo>
                  <a:lnTo>
                    <a:pt x="62" y="54"/>
                  </a:lnTo>
                  <a:lnTo>
                    <a:pt x="58" y="51"/>
                  </a:lnTo>
                  <a:lnTo>
                    <a:pt x="55" y="47"/>
                  </a:lnTo>
                  <a:lnTo>
                    <a:pt x="60" y="49"/>
                  </a:lnTo>
                  <a:lnTo>
                    <a:pt x="62" y="47"/>
                  </a:lnTo>
                  <a:lnTo>
                    <a:pt x="62" y="44"/>
                  </a:lnTo>
                  <a:lnTo>
                    <a:pt x="62" y="41"/>
                  </a:lnTo>
                  <a:lnTo>
                    <a:pt x="60" y="41"/>
                  </a:lnTo>
                  <a:lnTo>
                    <a:pt x="62" y="41"/>
                  </a:lnTo>
                  <a:lnTo>
                    <a:pt x="67" y="35"/>
                  </a:lnTo>
                  <a:lnTo>
                    <a:pt x="75" y="34"/>
                  </a:lnTo>
                  <a:lnTo>
                    <a:pt x="84" y="15"/>
                  </a:lnTo>
                  <a:lnTo>
                    <a:pt x="96" y="0"/>
                  </a:lnTo>
                  <a:lnTo>
                    <a:pt x="101" y="5"/>
                  </a:lnTo>
                  <a:lnTo>
                    <a:pt x="106" y="12"/>
                  </a:lnTo>
                  <a:lnTo>
                    <a:pt x="109" y="20"/>
                  </a:lnTo>
                  <a:lnTo>
                    <a:pt x="114" y="20"/>
                  </a:lnTo>
                  <a:lnTo>
                    <a:pt x="121" y="23"/>
                  </a:lnTo>
                  <a:lnTo>
                    <a:pt x="130" y="27"/>
                  </a:lnTo>
                  <a:lnTo>
                    <a:pt x="128" y="27"/>
                  </a:lnTo>
                  <a:lnTo>
                    <a:pt x="130" y="27"/>
                  </a:lnTo>
                  <a:lnTo>
                    <a:pt x="123" y="32"/>
                  </a:lnTo>
                  <a:lnTo>
                    <a:pt x="116" y="32"/>
                  </a:lnTo>
                  <a:lnTo>
                    <a:pt x="109" y="34"/>
                  </a:lnTo>
                  <a:lnTo>
                    <a:pt x="114" y="37"/>
                  </a:lnTo>
                  <a:lnTo>
                    <a:pt x="116" y="41"/>
                  </a:lnTo>
                  <a:lnTo>
                    <a:pt x="114" y="41"/>
                  </a:lnTo>
                  <a:lnTo>
                    <a:pt x="109" y="41"/>
                  </a:lnTo>
                  <a:lnTo>
                    <a:pt x="106" y="46"/>
                  </a:lnTo>
                  <a:lnTo>
                    <a:pt x="102" y="54"/>
                  </a:lnTo>
                  <a:lnTo>
                    <a:pt x="96" y="51"/>
                  </a:lnTo>
                  <a:lnTo>
                    <a:pt x="89" y="47"/>
                  </a:lnTo>
                  <a:lnTo>
                    <a:pt x="68" y="59"/>
                  </a:lnTo>
                  <a:lnTo>
                    <a:pt x="62" y="81"/>
                  </a:lnTo>
                  <a:lnTo>
                    <a:pt x="60" y="85"/>
                  </a:lnTo>
                  <a:lnTo>
                    <a:pt x="58" y="88"/>
                  </a:lnTo>
                  <a:lnTo>
                    <a:pt x="55" y="88"/>
                  </a:lnTo>
                  <a:lnTo>
                    <a:pt x="51" y="88"/>
                  </a:lnTo>
                  <a:lnTo>
                    <a:pt x="46" y="85"/>
                  </a:lnTo>
                  <a:lnTo>
                    <a:pt x="41" y="81"/>
                  </a:lnTo>
                  <a:lnTo>
                    <a:pt x="34" y="85"/>
                  </a:lnTo>
                  <a:lnTo>
                    <a:pt x="29" y="92"/>
                  </a:lnTo>
                  <a:lnTo>
                    <a:pt x="21" y="95"/>
                  </a:lnTo>
                  <a:lnTo>
                    <a:pt x="9" y="93"/>
                  </a:lnTo>
                  <a:lnTo>
                    <a:pt x="0" y="88"/>
                  </a:lnTo>
                  <a:lnTo>
                    <a:pt x="2" y="83"/>
                  </a:lnTo>
                  <a:lnTo>
                    <a:pt x="0" y="75"/>
                  </a:lnTo>
                  <a:lnTo>
                    <a:pt x="5" y="81"/>
                  </a:lnTo>
                  <a:lnTo>
                    <a:pt x="12" y="83"/>
                  </a:lnTo>
                  <a:lnTo>
                    <a:pt x="21" y="81"/>
                  </a:lnTo>
                  <a:lnTo>
                    <a:pt x="21" y="80"/>
                  </a:lnTo>
                  <a:lnTo>
                    <a:pt x="21" y="75"/>
                  </a:lnTo>
                  <a:lnTo>
                    <a:pt x="22" y="71"/>
                  </a:lnTo>
                  <a:lnTo>
                    <a:pt x="26" y="66"/>
                  </a:lnTo>
                  <a:lnTo>
                    <a:pt x="27" y="61"/>
                  </a:lnTo>
                  <a:lnTo>
                    <a:pt x="36" y="61"/>
                  </a:lnTo>
                  <a:lnTo>
                    <a:pt x="45" y="59"/>
                  </a:lnTo>
                  <a:lnTo>
                    <a:pt x="48" y="54"/>
                  </a:lnTo>
                  <a:lnTo>
                    <a:pt x="50" y="52"/>
                  </a:lnTo>
                  <a:lnTo>
                    <a:pt x="55" y="47"/>
                  </a:lnTo>
                  <a:lnTo>
                    <a:pt x="48" y="4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3" name="Freeform 461"/>
            <p:cNvSpPr>
              <a:spLocks/>
            </p:cNvSpPr>
            <p:nvPr/>
          </p:nvSpPr>
          <p:spPr bwMode="auto">
            <a:xfrm>
              <a:off x="4392" y="1854"/>
              <a:ext cx="7" cy="13"/>
            </a:xfrm>
            <a:custGeom>
              <a:avLst/>
              <a:gdLst>
                <a:gd name="T0" fmla="*/ 7 w 7"/>
                <a:gd name="T1" fmla="*/ 0 h 13"/>
                <a:gd name="T2" fmla="*/ 7 w 7"/>
                <a:gd name="T3" fmla="*/ 3 h 13"/>
                <a:gd name="T4" fmla="*/ 7 w 7"/>
                <a:gd name="T5" fmla="*/ 6 h 13"/>
                <a:gd name="T6" fmla="*/ 5 w 7"/>
                <a:gd name="T7" fmla="*/ 8 h 13"/>
                <a:gd name="T8" fmla="*/ 0 w 7"/>
                <a:gd name="T9" fmla="*/ 6 h 13"/>
                <a:gd name="T10" fmla="*/ 3 w 7"/>
                <a:gd name="T11" fmla="*/ 10 h 13"/>
                <a:gd name="T12" fmla="*/ 7 w 7"/>
                <a:gd name="T13" fmla="*/ 13 h 13"/>
                <a:gd name="T14" fmla="*/ 0 w 7"/>
                <a:gd name="T15" fmla="*/ 6 h 13"/>
                <a:gd name="T16" fmla="*/ 1 w 7"/>
                <a:gd name="T17" fmla="*/ 3 h 13"/>
                <a:gd name="T18" fmla="*/ 7 w 7"/>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3"/>
                <a:gd name="T32" fmla="*/ 7 w 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3">
                  <a:moveTo>
                    <a:pt x="7" y="0"/>
                  </a:moveTo>
                  <a:lnTo>
                    <a:pt x="7" y="3"/>
                  </a:lnTo>
                  <a:lnTo>
                    <a:pt x="7" y="6"/>
                  </a:lnTo>
                  <a:lnTo>
                    <a:pt x="5" y="8"/>
                  </a:lnTo>
                  <a:lnTo>
                    <a:pt x="0" y="6"/>
                  </a:lnTo>
                  <a:lnTo>
                    <a:pt x="3" y="10"/>
                  </a:lnTo>
                  <a:lnTo>
                    <a:pt x="7" y="13"/>
                  </a:lnTo>
                  <a:lnTo>
                    <a:pt x="0" y="6"/>
                  </a:lnTo>
                  <a:lnTo>
                    <a:pt x="1" y="3"/>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4" name="Freeform 462"/>
            <p:cNvSpPr>
              <a:spLocks/>
            </p:cNvSpPr>
            <p:nvPr/>
          </p:nvSpPr>
          <p:spPr bwMode="auto">
            <a:xfrm>
              <a:off x="4616" y="1928"/>
              <a:ext cx="137" cy="137"/>
            </a:xfrm>
            <a:custGeom>
              <a:avLst/>
              <a:gdLst>
                <a:gd name="T0" fmla="*/ 137 w 137"/>
                <a:gd name="T1" fmla="*/ 96 h 137"/>
                <a:gd name="T2" fmla="*/ 133 w 137"/>
                <a:gd name="T3" fmla="*/ 99 h 137"/>
                <a:gd name="T4" fmla="*/ 137 w 137"/>
                <a:gd name="T5" fmla="*/ 120 h 137"/>
                <a:gd name="T6" fmla="*/ 128 w 137"/>
                <a:gd name="T7" fmla="*/ 133 h 137"/>
                <a:gd name="T8" fmla="*/ 123 w 137"/>
                <a:gd name="T9" fmla="*/ 116 h 137"/>
                <a:gd name="T10" fmla="*/ 103 w 137"/>
                <a:gd name="T11" fmla="*/ 121 h 137"/>
                <a:gd name="T12" fmla="*/ 89 w 137"/>
                <a:gd name="T13" fmla="*/ 121 h 137"/>
                <a:gd name="T14" fmla="*/ 91 w 137"/>
                <a:gd name="T15" fmla="*/ 113 h 137"/>
                <a:gd name="T16" fmla="*/ 103 w 137"/>
                <a:gd name="T17" fmla="*/ 103 h 137"/>
                <a:gd name="T18" fmla="*/ 96 w 137"/>
                <a:gd name="T19" fmla="*/ 82 h 137"/>
                <a:gd name="T20" fmla="*/ 84 w 137"/>
                <a:gd name="T21" fmla="*/ 72 h 137"/>
                <a:gd name="T22" fmla="*/ 65 w 137"/>
                <a:gd name="T23" fmla="*/ 63 h 137"/>
                <a:gd name="T24" fmla="*/ 46 w 137"/>
                <a:gd name="T25" fmla="*/ 55 h 137"/>
                <a:gd name="T26" fmla="*/ 41 w 137"/>
                <a:gd name="T27" fmla="*/ 51 h 137"/>
                <a:gd name="T28" fmla="*/ 38 w 137"/>
                <a:gd name="T29" fmla="*/ 53 h 137"/>
                <a:gd name="T30" fmla="*/ 28 w 137"/>
                <a:gd name="T31" fmla="*/ 62 h 137"/>
                <a:gd name="T32" fmla="*/ 28 w 137"/>
                <a:gd name="T33" fmla="*/ 62 h 137"/>
                <a:gd name="T34" fmla="*/ 28 w 137"/>
                <a:gd name="T35" fmla="*/ 55 h 137"/>
                <a:gd name="T36" fmla="*/ 23 w 137"/>
                <a:gd name="T37" fmla="*/ 43 h 137"/>
                <a:gd name="T38" fmla="*/ 19 w 137"/>
                <a:gd name="T39" fmla="*/ 38 h 137"/>
                <a:gd name="T40" fmla="*/ 21 w 137"/>
                <a:gd name="T41" fmla="*/ 34 h 137"/>
                <a:gd name="T42" fmla="*/ 26 w 137"/>
                <a:gd name="T43" fmla="*/ 34 h 137"/>
                <a:gd name="T44" fmla="*/ 33 w 137"/>
                <a:gd name="T45" fmla="*/ 34 h 137"/>
                <a:gd name="T46" fmla="*/ 41 w 137"/>
                <a:gd name="T47" fmla="*/ 33 h 137"/>
                <a:gd name="T48" fmla="*/ 45 w 137"/>
                <a:gd name="T49" fmla="*/ 29 h 137"/>
                <a:gd name="T50" fmla="*/ 36 w 137"/>
                <a:gd name="T51" fmla="*/ 31 h 137"/>
                <a:gd name="T52" fmla="*/ 21 w 137"/>
                <a:gd name="T53" fmla="*/ 29 h 137"/>
                <a:gd name="T54" fmla="*/ 16 w 137"/>
                <a:gd name="T55" fmla="*/ 21 h 137"/>
                <a:gd name="T56" fmla="*/ 9 w 137"/>
                <a:gd name="T57" fmla="*/ 19 h 137"/>
                <a:gd name="T58" fmla="*/ 0 w 137"/>
                <a:gd name="T59" fmla="*/ 14 h 137"/>
                <a:gd name="T60" fmla="*/ 14 w 137"/>
                <a:gd name="T61" fmla="*/ 4 h 137"/>
                <a:gd name="T62" fmla="*/ 31 w 137"/>
                <a:gd name="T63" fmla="*/ 0 h 137"/>
                <a:gd name="T64" fmla="*/ 40 w 137"/>
                <a:gd name="T65" fmla="*/ 2 h 137"/>
                <a:gd name="T66" fmla="*/ 48 w 137"/>
                <a:gd name="T67" fmla="*/ 12 h 137"/>
                <a:gd name="T68" fmla="*/ 50 w 137"/>
                <a:gd name="T69" fmla="*/ 33 h 137"/>
                <a:gd name="T70" fmla="*/ 55 w 137"/>
                <a:gd name="T71" fmla="*/ 38 h 137"/>
                <a:gd name="T72" fmla="*/ 62 w 137"/>
                <a:gd name="T73" fmla="*/ 41 h 137"/>
                <a:gd name="T74" fmla="*/ 68 w 137"/>
                <a:gd name="T75" fmla="*/ 41 h 137"/>
                <a:gd name="T76" fmla="*/ 80 w 137"/>
                <a:gd name="T77" fmla="*/ 28 h 137"/>
                <a:gd name="T78" fmla="*/ 91 w 137"/>
                <a:gd name="T79" fmla="*/ 17 h 137"/>
                <a:gd name="T80" fmla="*/ 104 w 137"/>
                <a:gd name="T81" fmla="*/ 17 h 137"/>
                <a:gd name="T82" fmla="*/ 116 w 137"/>
                <a:gd name="T83" fmla="*/ 28 h 137"/>
                <a:gd name="T84" fmla="*/ 131 w 137"/>
                <a:gd name="T85" fmla="*/ 29 h 1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
                <a:gd name="T130" fmla="*/ 0 h 137"/>
                <a:gd name="T131" fmla="*/ 137 w 137"/>
                <a:gd name="T132" fmla="*/ 137 h 1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 h="137">
                  <a:moveTo>
                    <a:pt x="137" y="28"/>
                  </a:moveTo>
                  <a:lnTo>
                    <a:pt x="137" y="96"/>
                  </a:lnTo>
                  <a:lnTo>
                    <a:pt x="135" y="97"/>
                  </a:lnTo>
                  <a:lnTo>
                    <a:pt x="133" y="99"/>
                  </a:lnTo>
                  <a:lnTo>
                    <a:pt x="137" y="103"/>
                  </a:lnTo>
                  <a:lnTo>
                    <a:pt x="137" y="120"/>
                  </a:lnTo>
                  <a:lnTo>
                    <a:pt x="137" y="137"/>
                  </a:lnTo>
                  <a:lnTo>
                    <a:pt x="128" y="133"/>
                  </a:lnTo>
                  <a:lnTo>
                    <a:pt x="123" y="126"/>
                  </a:lnTo>
                  <a:lnTo>
                    <a:pt x="123" y="116"/>
                  </a:lnTo>
                  <a:lnTo>
                    <a:pt x="109" y="116"/>
                  </a:lnTo>
                  <a:lnTo>
                    <a:pt x="103" y="121"/>
                  </a:lnTo>
                  <a:lnTo>
                    <a:pt x="96" y="123"/>
                  </a:lnTo>
                  <a:lnTo>
                    <a:pt x="89" y="121"/>
                  </a:lnTo>
                  <a:lnTo>
                    <a:pt x="89" y="116"/>
                  </a:lnTo>
                  <a:lnTo>
                    <a:pt x="91" y="113"/>
                  </a:lnTo>
                  <a:lnTo>
                    <a:pt x="97" y="106"/>
                  </a:lnTo>
                  <a:lnTo>
                    <a:pt x="103" y="103"/>
                  </a:lnTo>
                  <a:lnTo>
                    <a:pt x="101" y="92"/>
                  </a:lnTo>
                  <a:lnTo>
                    <a:pt x="96" y="82"/>
                  </a:lnTo>
                  <a:lnTo>
                    <a:pt x="92" y="77"/>
                  </a:lnTo>
                  <a:lnTo>
                    <a:pt x="84" y="72"/>
                  </a:lnTo>
                  <a:lnTo>
                    <a:pt x="75" y="69"/>
                  </a:lnTo>
                  <a:lnTo>
                    <a:pt x="65" y="63"/>
                  </a:lnTo>
                  <a:lnTo>
                    <a:pt x="55" y="55"/>
                  </a:lnTo>
                  <a:lnTo>
                    <a:pt x="46" y="55"/>
                  </a:lnTo>
                  <a:lnTo>
                    <a:pt x="41" y="55"/>
                  </a:lnTo>
                  <a:lnTo>
                    <a:pt x="41" y="51"/>
                  </a:lnTo>
                  <a:lnTo>
                    <a:pt x="41" y="48"/>
                  </a:lnTo>
                  <a:lnTo>
                    <a:pt x="38" y="53"/>
                  </a:lnTo>
                  <a:lnTo>
                    <a:pt x="34" y="58"/>
                  </a:lnTo>
                  <a:lnTo>
                    <a:pt x="28" y="62"/>
                  </a:lnTo>
                  <a:lnTo>
                    <a:pt x="29" y="60"/>
                  </a:lnTo>
                  <a:lnTo>
                    <a:pt x="28" y="62"/>
                  </a:lnTo>
                  <a:lnTo>
                    <a:pt x="28" y="55"/>
                  </a:lnTo>
                  <a:lnTo>
                    <a:pt x="26" y="48"/>
                  </a:lnTo>
                  <a:lnTo>
                    <a:pt x="23" y="43"/>
                  </a:lnTo>
                  <a:lnTo>
                    <a:pt x="21" y="41"/>
                  </a:lnTo>
                  <a:lnTo>
                    <a:pt x="19" y="38"/>
                  </a:lnTo>
                  <a:lnTo>
                    <a:pt x="21" y="34"/>
                  </a:lnTo>
                  <a:lnTo>
                    <a:pt x="26" y="34"/>
                  </a:lnTo>
                  <a:lnTo>
                    <a:pt x="28" y="34"/>
                  </a:lnTo>
                  <a:lnTo>
                    <a:pt x="33" y="34"/>
                  </a:lnTo>
                  <a:lnTo>
                    <a:pt x="34" y="34"/>
                  </a:lnTo>
                  <a:lnTo>
                    <a:pt x="41" y="33"/>
                  </a:lnTo>
                  <a:lnTo>
                    <a:pt x="48" y="28"/>
                  </a:lnTo>
                  <a:lnTo>
                    <a:pt x="45" y="29"/>
                  </a:lnTo>
                  <a:lnTo>
                    <a:pt x="41" y="28"/>
                  </a:lnTo>
                  <a:lnTo>
                    <a:pt x="36" y="31"/>
                  </a:lnTo>
                  <a:lnTo>
                    <a:pt x="28" y="34"/>
                  </a:lnTo>
                  <a:lnTo>
                    <a:pt x="21" y="29"/>
                  </a:lnTo>
                  <a:lnTo>
                    <a:pt x="14" y="21"/>
                  </a:lnTo>
                  <a:lnTo>
                    <a:pt x="16" y="21"/>
                  </a:lnTo>
                  <a:lnTo>
                    <a:pt x="14" y="21"/>
                  </a:lnTo>
                  <a:lnTo>
                    <a:pt x="9" y="19"/>
                  </a:lnTo>
                  <a:lnTo>
                    <a:pt x="4" y="16"/>
                  </a:lnTo>
                  <a:lnTo>
                    <a:pt x="0" y="14"/>
                  </a:lnTo>
                  <a:lnTo>
                    <a:pt x="0" y="7"/>
                  </a:lnTo>
                  <a:lnTo>
                    <a:pt x="14" y="4"/>
                  </a:lnTo>
                  <a:lnTo>
                    <a:pt x="28" y="0"/>
                  </a:lnTo>
                  <a:lnTo>
                    <a:pt x="31" y="0"/>
                  </a:lnTo>
                  <a:lnTo>
                    <a:pt x="34" y="0"/>
                  </a:lnTo>
                  <a:lnTo>
                    <a:pt x="40" y="2"/>
                  </a:lnTo>
                  <a:lnTo>
                    <a:pt x="41" y="0"/>
                  </a:lnTo>
                  <a:lnTo>
                    <a:pt x="48" y="12"/>
                  </a:lnTo>
                  <a:lnTo>
                    <a:pt x="48" y="28"/>
                  </a:lnTo>
                  <a:lnTo>
                    <a:pt x="50" y="33"/>
                  </a:lnTo>
                  <a:lnTo>
                    <a:pt x="55" y="34"/>
                  </a:lnTo>
                  <a:lnTo>
                    <a:pt x="55" y="38"/>
                  </a:lnTo>
                  <a:lnTo>
                    <a:pt x="58" y="41"/>
                  </a:lnTo>
                  <a:lnTo>
                    <a:pt x="62" y="41"/>
                  </a:lnTo>
                  <a:lnTo>
                    <a:pt x="65" y="41"/>
                  </a:lnTo>
                  <a:lnTo>
                    <a:pt x="68" y="41"/>
                  </a:lnTo>
                  <a:lnTo>
                    <a:pt x="74" y="33"/>
                  </a:lnTo>
                  <a:lnTo>
                    <a:pt x="80" y="28"/>
                  </a:lnTo>
                  <a:lnTo>
                    <a:pt x="89" y="21"/>
                  </a:lnTo>
                  <a:lnTo>
                    <a:pt x="91" y="17"/>
                  </a:lnTo>
                  <a:lnTo>
                    <a:pt x="96" y="14"/>
                  </a:lnTo>
                  <a:lnTo>
                    <a:pt x="104" y="17"/>
                  </a:lnTo>
                  <a:lnTo>
                    <a:pt x="113" y="24"/>
                  </a:lnTo>
                  <a:lnTo>
                    <a:pt x="116" y="28"/>
                  </a:lnTo>
                  <a:lnTo>
                    <a:pt x="125" y="29"/>
                  </a:lnTo>
                  <a:lnTo>
                    <a:pt x="131" y="29"/>
                  </a:lnTo>
                  <a:lnTo>
                    <a:pt x="137" y="2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5" name="Freeform 463"/>
            <p:cNvSpPr>
              <a:spLocks/>
            </p:cNvSpPr>
            <p:nvPr/>
          </p:nvSpPr>
          <p:spPr bwMode="auto">
            <a:xfrm>
              <a:off x="4749" y="1956"/>
              <a:ext cx="126" cy="131"/>
            </a:xfrm>
            <a:custGeom>
              <a:avLst/>
              <a:gdLst>
                <a:gd name="T0" fmla="*/ 4 w 126"/>
                <a:gd name="T1" fmla="*/ 0 h 131"/>
                <a:gd name="T2" fmla="*/ 4 w 126"/>
                <a:gd name="T3" fmla="*/ 68 h 131"/>
                <a:gd name="T4" fmla="*/ 2 w 126"/>
                <a:gd name="T5" fmla="*/ 69 h 131"/>
                <a:gd name="T6" fmla="*/ 0 w 126"/>
                <a:gd name="T7" fmla="*/ 71 h 131"/>
                <a:gd name="T8" fmla="*/ 4 w 126"/>
                <a:gd name="T9" fmla="*/ 75 h 131"/>
                <a:gd name="T10" fmla="*/ 4 w 126"/>
                <a:gd name="T11" fmla="*/ 92 h 131"/>
                <a:gd name="T12" fmla="*/ 4 w 126"/>
                <a:gd name="T13" fmla="*/ 109 h 131"/>
                <a:gd name="T14" fmla="*/ 10 w 126"/>
                <a:gd name="T15" fmla="*/ 112 h 131"/>
                <a:gd name="T16" fmla="*/ 17 w 126"/>
                <a:gd name="T17" fmla="*/ 115 h 131"/>
                <a:gd name="T18" fmla="*/ 24 w 126"/>
                <a:gd name="T19" fmla="*/ 110 h 131"/>
                <a:gd name="T20" fmla="*/ 29 w 126"/>
                <a:gd name="T21" fmla="*/ 105 h 131"/>
                <a:gd name="T22" fmla="*/ 31 w 126"/>
                <a:gd name="T23" fmla="*/ 102 h 131"/>
                <a:gd name="T24" fmla="*/ 27 w 126"/>
                <a:gd name="T25" fmla="*/ 100 h 131"/>
                <a:gd name="T26" fmla="*/ 24 w 126"/>
                <a:gd name="T27" fmla="*/ 102 h 131"/>
                <a:gd name="T28" fmla="*/ 29 w 126"/>
                <a:gd name="T29" fmla="*/ 102 h 131"/>
                <a:gd name="T30" fmla="*/ 31 w 126"/>
                <a:gd name="T31" fmla="*/ 102 h 131"/>
                <a:gd name="T32" fmla="*/ 36 w 126"/>
                <a:gd name="T33" fmla="*/ 90 h 131"/>
                <a:gd name="T34" fmla="*/ 44 w 126"/>
                <a:gd name="T35" fmla="*/ 81 h 131"/>
                <a:gd name="T36" fmla="*/ 55 w 126"/>
                <a:gd name="T37" fmla="*/ 85 h 131"/>
                <a:gd name="T38" fmla="*/ 65 w 126"/>
                <a:gd name="T39" fmla="*/ 88 h 131"/>
                <a:gd name="T40" fmla="*/ 72 w 126"/>
                <a:gd name="T41" fmla="*/ 98 h 131"/>
                <a:gd name="T42" fmla="*/ 72 w 126"/>
                <a:gd name="T43" fmla="*/ 109 h 131"/>
                <a:gd name="T44" fmla="*/ 87 w 126"/>
                <a:gd name="T45" fmla="*/ 121 h 131"/>
                <a:gd name="T46" fmla="*/ 113 w 126"/>
                <a:gd name="T47" fmla="*/ 129 h 131"/>
                <a:gd name="T48" fmla="*/ 113 w 126"/>
                <a:gd name="T49" fmla="*/ 129 h 131"/>
                <a:gd name="T50" fmla="*/ 114 w 126"/>
                <a:gd name="T51" fmla="*/ 129 h 131"/>
                <a:gd name="T52" fmla="*/ 119 w 126"/>
                <a:gd name="T53" fmla="*/ 129 h 131"/>
                <a:gd name="T54" fmla="*/ 123 w 126"/>
                <a:gd name="T55" fmla="*/ 131 h 131"/>
                <a:gd name="T56" fmla="*/ 126 w 126"/>
                <a:gd name="T57" fmla="*/ 129 h 131"/>
                <a:gd name="T58" fmla="*/ 123 w 126"/>
                <a:gd name="T59" fmla="*/ 124 h 131"/>
                <a:gd name="T60" fmla="*/ 119 w 126"/>
                <a:gd name="T61" fmla="*/ 121 h 131"/>
                <a:gd name="T62" fmla="*/ 119 w 126"/>
                <a:gd name="T63" fmla="*/ 115 h 131"/>
                <a:gd name="T64" fmla="*/ 111 w 126"/>
                <a:gd name="T65" fmla="*/ 114 h 131"/>
                <a:gd name="T66" fmla="*/ 107 w 126"/>
                <a:gd name="T67" fmla="*/ 109 h 131"/>
                <a:gd name="T68" fmla="*/ 106 w 126"/>
                <a:gd name="T69" fmla="*/ 102 h 131"/>
                <a:gd name="T70" fmla="*/ 104 w 126"/>
                <a:gd name="T71" fmla="*/ 102 h 131"/>
                <a:gd name="T72" fmla="*/ 101 w 126"/>
                <a:gd name="T73" fmla="*/ 102 h 131"/>
                <a:gd name="T74" fmla="*/ 99 w 126"/>
                <a:gd name="T75" fmla="*/ 102 h 131"/>
                <a:gd name="T76" fmla="*/ 94 w 126"/>
                <a:gd name="T77" fmla="*/ 93 h 131"/>
                <a:gd name="T78" fmla="*/ 92 w 126"/>
                <a:gd name="T79" fmla="*/ 88 h 131"/>
                <a:gd name="T80" fmla="*/ 84 w 126"/>
                <a:gd name="T81" fmla="*/ 81 h 131"/>
                <a:gd name="T82" fmla="*/ 78 w 126"/>
                <a:gd name="T83" fmla="*/ 75 h 131"/>
                <a:gd name="T84" fmla="*/ 84 w 126"/>
                <a:gd name="T85" fmla="*/ 73 h 131"/>
                <a:gd name="T86" fmla="*/ 92 w 126"/>
                <a:gd name="T87" fmla="*/ 75 h 131"/>
                <a:gd name="T88" fmla="*/ 101 w 126"/>
                <a:gd name="T89" fmla="*/ 71 h 131"/>
                <a:gd name="T90" fmla="*/ 106 w 126"/>
                <a:gd name="T91" fmla="*/ 68 h 131"/>
                <a:gd name="T92" fmla="*/ 95 w 126"/>
                <a:gd name="T93" fmla="*/ 63 h 131"/>
                <a:gd name="T94" fmla="*/ 85 w 126"/>
                <a:gd name="T95" fmla="*/ 54 h 131"/>
                <a:gd name="T96" fmla="*/ 80 w 126"/>
                <a:gd name="T97" fmla="*/ 54 h 131"/>
                <a:gd name="T98" fmla="*/ 72 w 126"/>
                <a:gd name="T99" fmla="*/ 54 h 131"/>
                <a:gd name="T100" fmla="*/ 70 w 126"/>
                <a:gd name="T101" fmla="*/ 52 h 131"/>
                <a:gd name="T102" fmla="*/ 65 w 126"/>
                <a:gd name="T103" fmla="*/ 47 h 131"/>
                <a:gd name="T104" fmla="*/ 65 w 126"/>
                <a:gd name="T105" fmla="*/ 42 h 131"/>
                <a:gd name="T106" fmla="*/ 65 w 126"/>
                <a:gd name="T107" fmla="*/ 34 h 131"/>
                <a:gd name="T108" fmla="*/ 61 w 126"/>
                <a:gd name="T109" fmla="*/ 32 h 131"/>
                <a:gd name="T110" fmla="*/ 56 w 126"/>
                <a:gd name="T111" fmla="*/ 29 h 131"/>
                <a:gd name="T112" fmla="*/ 50 w 126"/>
                <a:gd name="T113" fmla="*/ 23 h 131"/>
                <a:gd name="T114" fmla="*/ 44 w 126"/>
                <a:gd name="T115" fmla="*/ 20 h 131"/>
                <a:gd name="T116" fmla="*/ 26 w 126"/>
                <a:gd name="T117" fmla="*/ 12 h 131"/>
                <a:gd name="T118" fmla="*/ 4 w 126"/>
                <a:gd name="T119" fmla="*/ 0 h 1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
                <a:gd name="T181" fmla="*/ 0 h 131"/>
                <a:gd name="T182" fmla="*/ 126 w 126"/>
                <a:gd name="T183" fmla="*/ 131 h 1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 h="131">
                  <a:moveTo>
                    <a:pt x="4" y="0"/>
                  </a:moveTo>
                  <a:lnTo>
                    <a:pt x="4" y="68"/>
                  </a:lnTo>
                  <a:lnTo>
                    <a:pt x="2" y="69"/>
                  </a:lnTo>
                  <a:lnTo>
                    <a:pt x="0" y="71"/>
                  </a:lnTo>
                  <a:lnTo>
                    <a:pt x="4" y="75"/>
                  </a:lnTo>
                  <a:lnTo>
                    <a:pt x="4" y="92"/>
                  </a:lnTo>
                  <a:lnTo>
                    <a:pt x="4" y="109"/>
                  </a:lnTo>
                  <a:lnTo>
                    <a:pt x="10" y="112"/>
                  </a:lnTo>
                  <a:lnTo>
                    <a:pt x="17" y="115"/>
                  </a:lnTo>
                  <a:lnTo>
                    <a:pt x="24" y="110"/>
                  </a:lnTo>
                  <a:lnTo>
                    <a:pt x="29" y="105"/>
                  </a:lnTo>
                  <a:lnTo>
                    <a:pt x="31" y="102"/>
                  </a:lnTo>
                  <a:lnTo>
                    <a:pt x="27" y="100"/>
                  </a:lnTo>
                  <a:lnTo>
                    <a:pt x="24" y="102"/>
                  </a:lnTo>
                  <a:lnTo>
                    <a:pt x="29" y="102"/>
                  </a:lnTo>
                  <a:lnTo>
                    <a:pt x="31" y="102"/>
                  </a:lnTo>
                  <a:lnTo>
                    <a:pt x="36" y="90"/>
                  </a:lnTo>
                  <a:lnTo>
                    <a:pt x="44" y="81"/>
                  </a:lnTo>
                  <a:lnTo>
                    <a:pt x="55" y="85"/>
                  </a:lnTo>
                  <a:lnTo>
                    <a:pt x="65" y="88"/>
                  </a:lnTo>
                  <a:lnTo>
                    <a:pt x="72" y="98"/>
                  </a:lnTo>
                  <a:lnTo>
                    <a:pt x="72" y="109"/>
                  </a:lnTo>
                  <a:lnTo>
                    <a:pt x="87" y="121"/>
                  </a:lnTo>
                  <a:lnTo>
                    <a:pt x="113" y="129"/>
                  </a:lnTo>
                  <a:lnTo>
                    <a:pt x="114" y="129"/>
                  </a:lnTo>
                  <a:lnTo>
                    <a:pt x="119" y="129"/>
                  </a:lnTo>
                  <a:lnTo>
                    <a:pt x="123" y="131"/>
                  </a:lnTo>
                  <a:lnTo>
                    <a:pt x="126" y="129"/>
                  </a:lnTo>
                  <a:lnTo>
                    <a:pt x="123" y="124"/>
                  </a:lnTo>
                  <a:lnTo>
                    <a:pt x="119" y="121"/>
                  </a:lnTo>
                  <a:lnTo>
                    <a:pt x="119" y="115"/>
                  </a:lnTo>
                  <a:lnTo>
                    <a:pt x="111" y="114"/>
                  </a:lnTo>
                  <a:lnTo>
                    <a:pt x="107" y="109"/>
                  </a:lnTo>
                  <a:lnTo>
                    <a:pt x="106" y="102"/>
                  </a:lnTo>
                  <a:lnTo>
                    <a:pt x="104" y="102"/>
                  </a:lnTo>
                  <a:lnTo>
                    <a:pt x="101" y="102"/>
                  </a:lnTo>
                  <a:lnTo>
                    <a:pt x="99" y="102"/>
                  </a:lnTo>
                  <a:lnTo>
                    <a:pt x="94" y="93"/>
                  </a:lnTo>
                  <a:lnTo>
                    <a:pt x="92" y="88"/>
                  </a:lnTo>
                  <a:lnTo>
                    <a:pt x="84" y="81"/>
                  </a:lnTo>
                  <a:lnTo>
                    <a:pt x="78" y="75"/>
                  </a:lnTo>
                  <a:lnTo>
                    <a:pt x="84" y="73"/>
                  </a:lnTo>
                  <a:lnTo>
                    <a:pt x="92" y="75"/>
                  </a:lnTo>
                  <a:lnTo>
                    <a:pt x="101" y="71"/>
                  </a:lnTo>
                  <a:lnTo>
                    <a:pt x="106" y="68"/>
                  </a:lnTo>
                  <a:lnTo>
                    <a:pt x="95" y="63"/>
                  </a:lnTo>
                  <a:lnTo>
                    <a:pt x="85" y="54"/>
                  </a:lnTo>
                  <a:lnTo>
                    <a:pt x="80" y="54"/>
                  </a:lnTo>
                  <a:lnTo>
                    <a:pt x="72" y="54"/>
                  </a:lnTo>
                  <a:lnTo>
                    <a:pt x="70" y="52"/>
                  </a:lnTo>
                  <a:lnTo>
                    <a:pt x="65" y="47"/>
                  </a:lnTo>
                  <a:lnTo>
                    <a:pt x="65" y="42"/>
                  </a:lnTo>
                  <a:lnTo>
                    <a:pt x="65" y="34"/>
                  </a:lnTo>
                  <a:lnTo>
                    <a:pt x="61" y="32"/>
                  </a:lnTo>
                  <a:lnTo>
                    <a:pt x="56" y="29"/>
                  </a:lnTo>
                  <a:lnTo>
                    <a:pt x="50" y="23"/>
                  </a:lnTo>
                  <a:lnTo>
                    <a:pt x="44" y="20"/>
                  </a:lnTo>
                  <a:lnTo>
                    <a:pt x="26" y="12"/>
                  </a:lnTo>
                  <a:lnTo>
                    <a:pt x="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6" name="Freeform 464"/>
            <p:cNvSpPr>
              <a:spLocks/>
            </p:cNvSpPr>
            <p:nvPr/>
          </p:nvSpPr>
          <p:spPr bwMode="auto">
            <a:xfrm>
              <a:off x="4079" y="1491"/>
              <a:ext cx="110" cy="260"/>
            </a:xfrm>
            <a:custGeom>
              <a:avLst/>
              <a:gdLst>
                <a:gd name="T0" fmla="*/ 0 w 110"/>
                <a:gd name="T1" fmla="*/ 112 h 260"/>
                <a:gd name="T2" fmla="*/ 23 w 110"/>
                <a:gd name="T3" fmla="*/ 134 h 260"/>
                <a:gd name="T4" fmla="*/ 37 w 110"/>
                <a:gd name="T5" fmla="*/ 174 h 260"/>
                <a:gd name="T6" fmla="*/ 39 w 110"/>
                <a:gd name="T7" fmla="*/ 185 h 260"/>
                <a:gd name="T8" fmla="*/ 49 w 110"/>
                <a:gd name="T9" fmla="*/ 187 h 260"/>
                <a:gd name="T10" fmla="*/ 63 w 110"/>
                <a:gd name="T11" fmla="*/ 185 h 260"/>
                <a:gd name="T12" fmla="*/ 68 w 110"/>
                <a:gd name="T13" fmla="*/ 172 h 260"/>
                <a:gd name="T14" fmla="*/ 95 w 110"/>
                <a:gd name="T15" fmla="*/ 220 h 260"/>
                <a:gd name="T16" fmla="*/ 102 w 110"/>
                <a:gd name="T17" fmla="*/ 233 h 260"/>
                <a:gd name="T18" fmla="*/ 102 w 110"/>
                <a:gd name="T19" fmla="*/ 260 h 260"/>
                <a:gd name="T20" fmla="*/ 110 w 110"/>
                <a:gd name="T21" fmla="*/ 255 h 260"/>
                <a:gd name="T22" fmla="*/ 107 w 110"/>
                <a:gd name="T23" fmla="*/ 230 h 260"/>
                <a:gd name="T24" fmla="*/ 88 w 110"/>
                <a:gd name="T25" fmla="*/ 206 h 260"/>
                <a:gd name="T26" fmla="*/ 95 w 110"/>
                <a:gd name="T27" fmla="*/ 185 h 260"/>
                <a:gd name="T28" fmla="*/ 74 w 110"/>
                <a:gd name="T29" fmla="*/ 151 h 260"/>
                <a:gd name="T30" fmla="*/ 95 w 110"/>
                <a:gd name="T31" fmla="*/ 123 h 260"/>
                <a:gd name="T32" fmla="*/ 108 w 110"/>
                <a:gd name="T33" fmla="*/ 109 h 260"/>
                <a:gd name="T34" fmla="*/ 102 w 110"/>
                <a:gd name="T35" fmla="*/ 102 h 260"/>
                <a:gd name="T36" fmla="*/ 88 w 110"/>
                <a:gd name="T37" fmla="*/ 90 h 260"/>
                <a:gd name="T38" fmla="*/ 90 w 110"/>
                <a:gd name="T39" fmla="*/ 85 h 260"/>
                <a:gd name="T40" fmla="*/ 85 w 110"/>
                <a:gd name="T41" fmla="*/ 78 h 260"/>
                <a:gd name="T42" fmla="*/ 80 w 110"/>
                <a:gd name="T43" fmla="*/ 68 h 260"/>
                <a:gd name="T44" fmla="*/ 73 w 110"/>
                <a:gd name="T45" fmla="*/ 65 h 260"/>
                <a:gd name="T46" fmla="*/ 64 w 110"/>
                <a:gd name="T47" fmla="*/ 63 h 260"/>
                <a:gd name="T48" fmla="*/ 61 w 110"/>
                <a:gd name="T49" fmla="*/ 56 h 260"/>
                <a:gd name="T50" fmla="*/ 68 w 110"/>
                <a:gd name="T51" fmla="*/ 44 h 260"/>
                <a:gd name="T52" fmla="*/ 73 w 110"/>
                <a:gd name="T53" fmla="*/ 39 h 260"/>
                <a:gd name="T54" fmla="*/ 71 w 110"/>
                <a:gd name="T55" fmla="*/ 22 h 260"/>
                <a:gd name="T56" fmla="*/ 63 w 110"/>
                <a:gd name="T57" fmla="*/ 10 h 260"/>
                <a:gd name="T58" fmla="*/ 57 w 110"/>
                <a:gd name="T59" fmla="*/ 2 h 260"/>
                <a:gd name="T60" fmla="*/ 51 w 110"/>
                <a:gd name="T61" fmla="*/ 0 h 260"/>
                <a:gd name="T62" fmla="*/ 46 w 110"/>
                <a:gd name="T63" fmla="*/ 5 h 260"/>
                <a:gd name="T64" fmla="*/ 46 w 110"/>
                <a:gd name="T65" fmla="*/ 14 h 260"/>
                <a:gd name="T66" fmla="*/ 44 w 110"/>
                <a:gd name="T67" fmla="*/ 15 h 260"/>
                <a:gd name="T68" fmla="*/ 34 w 110"/>
                <a:gd name="T69" fmla="*/ 19 h 260"/>
                <a:gd name="T70" fmla="*/ 27 w 110"/>
                <a:gd name="T71" fmla="*/ 29 h 260"/>
                <a:gd name="T72" fmla="*/ 27 w 110"/>
                <a:gd name="T73" fmla="*/ 36 h 260"/>
                <a:gd name="T74" fmla="*/ 23 w 110"/>
                <a:gd name="T75" fmla="*/ 49 h 260"/>
                <a:gd name="T76" fmla="*/ 22 w 110"/>
                <a:gd name="T77" fmla="*/ 60 h 260"/>
                <a:gd name="T78" fmla="*/ 13 w 110"/>
                <a:gd name="T79" fmla="*/ 70 h 260"/>
                <a:gd name="T80" fmla="*/ 13 w 110"/>
                <a:gd name="T81" fmla="*/ 63 h 260"/>
                <a:gd name="T82" fmla="*/ 6 w 110"/>
                <a:gd name="T83" fmla="*/ 70 h 260"/>
                <a:gd name="T84" fmla="*/ 6 w 110"/>
                <a:gd name="T85" fmla="*/ 97 h 260"/>
                <a:gd name="T86" fmla="*/ 1 w 110"/>
                <a:gd name="T87" fmla="*/ 104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260"/>
                <a:gd name="T134" fmla="*/ 110 w 110"/>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260">
                  <a:moveTo>
                    <a:pt x="0" y="111"/>
                  </a:moveTo>
                  <a:lnTo>
                    <a:pt x="0" y="112"/>
                  </a:lnTo>
                  <a:lnTo>
                    <a:pt x="0" y="111"/>
                  </a:lnTo>
                  <a:lnTo>
                    <a:pt x="23" y="134"/>
                  </a:lnTo>
                  <a:lnTo>
                    <a:pt x="40" y="165"/>
                  </a:lnTo>
                  <a:lnTo>
                    <a:pt x="37" y="174"/>
                  </a:lnTo>
                  <a:lnTo>
                    <a:pt x="34" y="185"/>
                  </a:lnTo>
                  <a:lnTo>
                    <a:pt x="39" y="185"/>
                  </a:lnTo>
                  <a:lnTo>
                    <a:pt x="47" y="185"/>
                  </a:lnTo>
                  <a:lnTo>
                    <a:pt x="49" y="187"/>
                  </a:lnTo>
                  <a:lnTo>
                    <a:pt x="54" y="185"/>
                  </a:lnTo>
                  <a:lnTo>
                    <a:pt x="63" y="185"/>
                  </a:lnTo>
                  <a:lnTo>
                    <a:pt x="68" y="180"/>
                  </a:lnTo>
                  <a:lnTo>
                    <a:pt x="68" y="172"/>
                  </a:lnTo>
                  <a:lnTo>
                    <a:pt x="85" y="192"/>
                  </a:lnTo>
                  <a:lnTo>
                    <a:pt x="95" y="220"/>
                  </a:lnTo>
                  <a:lnTo>
                    <a:pt x="98" y="226"/>
                  </a:lnTo>
                  <a:lnTo>
                    <a:pt x="102" y="233"/>
                  </a:lnTo>
                  <a:lnTo>
                    <a:pt x="103" y="248"/>
                  </a:lnTo>
                  <a:lnTo>
                    <a:pt x="102" y="260"/>
                  </a:lnTo>
                  <a:lnTo>
                    <a:pt x="107" y="260"/>
                  </a:lnTo>
                  <a:lnTo>
                    <a:pt x="110" y="255"/>
                  </a:lnTo>
                  <a:lnTo>
                    <a:pt x="108" y="247"/>
                  </a:lnTo>
                  <a:lnTo>
                    <a:pt x="107" y="230"/>
                  </a:lnTo>
                  <a:lnTo>
                    <a:pt x="102" y="213"/>
                  </a:lnTo>
                  <a:lnTo>
                    <a:pt x="88" y="206"/>
                  </a:lnTo>
                  <a:lnTo>
                    <a:pt x="91" y="197"/>
                  </a:lnTo>
                  <a:lnTo>
                    <a:pt x="95" y="185"/>
                  </a:lnTo>
                  <a:lnTo>
                    <a:pt x="85" y="168"/>
                  </a:lnTo>
                  <a:lnTo>
                    <a:pt x="74" y="151"/>
                  </a:lnTo>
                  <a:lnTo>
                    <a:pt x="81" y="133"/>
                  </a:lnTo>
                  <a:lnTo>
                    <a:pt x="95" y="123"/>
                  </a:lnTo>
                  <a:lnTo>
                    <a:pt x="108" y="111"/>
                  </a:lnTo>
                  <a:lnTo>
                    <a:pt x="108" y="109"/>
                  </a:lnTo>
                  <a:lnTo>
                    <a:pt x="108" y="104"/>
                  </a:lnTo>
                  <a:lnTo>
                    <a:pt x="102" y="102"/>
                  </a:lnTo>
                  <a:lnTo>
                    <a:pt x="97" y="97"/>
                  </a:lnTo>
                  <a:lnTo>
                    <a:pt x="88" y="90"/>
                  </a:lnTo>
                  <a:lnTo>
                    <a:pt x="90" y="88"/>
                  </a:lnTo>
                  <a:lnTo>
                    <a:pt x="90" y="85"/>
                  </a:lnTo>
                  <a:lnTo>
                    <a:pt x="88" y="83"/>
                  </a:lnTo>
                  <a:lnTo>
                    <a:pt x="85" y="78"/>
                  </a:lnTo>
                  <a:lnTo>
                    <a:pt x="81" y="77"/>
                  </a:lnTo>
                  <a:lnTo>
                    <a:pt x="80" y="68"/>
                  </a:lnTo>
                  <a:lnTo>
                    <a:pt x="74" y="63"/>
                  </a:lnTo>
                  <a:lnTo>
                    <a:pt x="73" y="65"/>
                  </a:lnTo>
                  <a:lnTo>
                    <a:pt x="68" y="63"/>
                  </a:lnTo>
                  <a:lnTo>
                    <a:pt x="64" y="63"/>
                  </a:lnTo>
                  <a:lnTo>
                    <a:pt x="63" y="60"/>
                  </a:lnTo>
                  <a:lnTo>
                    <a:pt x="61" y="56"/>
                  </a:lnTo>
                  <a:lnTo>
                    <a:pt x="63" y="49"/>
                  </a:lnTo>
                  <a:lnTo>
                    <a:pt x="68" y="44"/>
                  </a:lnTo>
                  <a:lnTo>
                    <a:pt x="74" y="43"/>
                  </a:lnTo>
                  <a:lnTo>
                    <a:pt x="73" y="39"/>
                  </a:lnTo>
                  <a:lnTo>
                    <a:pt x="74" y="36"/>
                  </a:lnTo>
                  <a:lnTo>
                    <a:pt x="71" y="22"/>
                  </a:lnTo>
                  <a:lnTo>
                    <a:pt x="68" y="8"/>
                  </a:lnTo>
                  <a:lnTo>
                    <a:pt x="63" y="10"/>
                  </a:lnTo>
                  <a:lnTo>
                    <a:pt x="61" y="8"/>
                  </a:lnTo>
                  <a:lnTo>
                    <a:pt x="57" y="2"/>
                  </a:lnTo>
                  <a:lnTo>
                    <a:pt x="54" y="2"/>
                  </a:lnTo>
                  <a:lnTo>
                    <a:pt x="51" y="0"/>
                  </a:lnTo>
                  <a:lnTo>
                    <a:pt x="47" y="2"/>
                  </a:lnTo>
                  <a:lnTo>
                    <a:pt x="46" y="5"/>
                  </a:lnTo>
                  <a:lnTo>
                    <a:pt x="47" y="8"/>
                  </a:lnTo>
                  <a:lnTo>
                    <a:pt x="46" y="14"/>
                  </a:lnTo>
                  <a:lnTo>
                    <a:pt x="47" y="15"/>
                  </a:lnTo>
                  <a:lnTo>
                    <a:pt x="44" y="15"/>
                  </a:lnTo>
                  <a:lnTo>
                    <a:pt x="40" y="15"/>
                  </a:lnTo>
                  <a:lnTo>
                    <a:pt x="34" y="19"/>
                  </a:lnTo>
                  <a:lnTo>
                    <a:pt x="28" y="24"/>
                  </a:lnTo>
                  <a:lnTo>
                    <a:pt x="27" y="29"/>
                  </a:lnTo>
                  <a:lnTo>
                    <a:pt x="25" y="32"/>
                  </a:lnTo>
                  <a:lnTo>
                    <a:pt x="27" y="36"/>
                  </a:lnTo>
                  <a:lnTo>
                    <a:pt x="20" y="49"/>
                  </a:lnTo>
                  <a:lnTo>
                    <a:pt x="23" y="49"/>
                  </a:lnTo>
                  <a:lnTo>
                    <a:pt x="27" y="49"/>
                  </a:lnTo>
                  <a:lnTo>
                    <a:pt x="22" y="60"/>
                  </a:lnTo>
                  <a:lnTo>
                    <a:pt x="20" y="70"/>
                  </a:lnTo>
                  <a:lnTo>
                    <a:pt x="13" y="70"/>
                  </a:lnTo>
                  <a:lnTo>
                    <a:pt x="13" y="66"/>
                  </a:lnTo>
                  <a:lnTo>
                    <a:pt x="13" y="63"/>
                  </a:lnTo>
                  <a:lnTo>
                    <a:pt x="10" y="68"/>
                  </a:lnTo>
                  <a:lnTo>
                    <a:pt x="6" y="70"/>
                  </a:lnTo>
                  <a:lnTo>
                    <a:pt x="10" y="82"/>
                  </a:lnTo>
                  <a:lnTo>
                    <a:pt x="6" y="97"/>
                  </a:lnTo>
                  <a:lnTo>
                    <a:pt x="3" y="99"/>
                  </a:lnTo>
                  <a:lnTo>
                    <a:pt x="1" y="104"/>
                  </a:lnTo>
                  <a:lnTo>
                    <a:pt x="0" y="11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7" name="Freeform 465"/>
            <p:cNvSpPr>
              <a:spLocks/>
            </p:cNvSpPr>
            <p:nvPr/>
          </p:nvSpPr>
          <p:spPr bwMode="auto">
            <a:xfrm>
              <a:off x="4017" y="1520"/>
              <a:ext cx="68" cy="82"/>
            </a:xfrm>
            <a:custGeom>
              <a:avLst/>
              <a:gdLst>
                <a:gd name="T0" fmla="*/ 68 w 68"/>
                <a:gd name="T1" fmla="*/ 68 h 82"/>
                <a:gd name="T2" fmla="*/ 65 w 68"/>
                <a:gd name="T3" fmla="*/ 71 h 82"/>
                <a:gd name="T4" fmla="*/ 62 w 68"/>
                <a:gd name="T5" fmla="*/ 82 h 82"/>
                <a:gd name="T6" fmla="*/ 58 w 68"/>
                <a:gd name="T7" fmla="*/ 73 h 82"/>
                <a:gd name="T8" fmla="*/ 55 w 68"/>
                <a:gd name="T9" fmla="*/ 66 h 82"/>
                <a:gd name="T10" fmla="*/ 48 w 68"/>
                <a:gd name="T11" fmla="*/ 61 h 82"/>
                <a:gd name="T12" fmla="*/ 45 w 68"/>
                <a:gd name="T13" fmla="*/ 61 h 82"/>
                <a:gd name="T14" fmla="*/ 41 w 68"/>
                <a:gd name="T15" fmla="*/ 61 h 82"/>
                <a:gd name="T16" fmla="*/ 38 w 68"/>
                <a:gd name="T17" fmla="*/ 59 h 82"/>
                <a:gd name="T18" fmla="*/ 34 w 68"/>
                <a:gd name="T19" fmla="*/ 54 h 82"/>
                <a:gd name="T20" fmla="*/ 33 w 68"/>
                <a:gd name="T21" fmla="*/ 63 h 82"/>
                <a:gd name="T22" fmla="*/ 28 w 68"/>
                <a:gd name="T23" fmla="*/ 70 h 82"/>
                <a:gd name="T24" fmla="*/ 21 w 68"/>
                <a:gd name="T25" fmla="*/ 75 h 82"/>
                <a:gd name="T26" fmla="*/ 17 w 68"/>
                <a:gd name="T27" fmla="*/ 63 h 82"/>
                <a:gd name="T28" fmla="*/ 14 w 68"/>
                <a:gd name="T29" fmla="*/ 54 h 82"/>
                <a:gd name="T30" fmla="*/ 12 w 68"/>
                <a:gd name="T31" fmla="*/ 49 h 82"/>
                <a:gd name="T32" fmla="*/ 9 w 68"/>
                <a:gd name="T33" fmla="*/ 44 h 82"/>
                <a:gd name="T34" fmla="*/ 7 w 68"/>
                <a:gd name="T35" fmla="*/ 41 h 82"/>
                <a:gd name="T36" fmla="*/ 9 w 68"/>
                <a:gd name="T37" fmla="*/ 37 h 82"/>
                <a:gd name="T38" fmla="*/ 7 w 68"/>
                <a:gd name="T39" fmla="*/ 34 h 82"/>
                <a:gd name="T40" fmla="*/ 5 w 68"/>
                <a:gd name="T41" fmla="*/ 31 h 82"/>
                <a:gd name="T42" fmla="*/ 0 w 68"/>
                <a:gd name="T43" fmla="*/ 27 h 82"/>
                <a:gd name="T44" fmla="*/ 4 w 68"/>
                <a:gd name="T45" fmla="*/ 22 h 82"/>
                <a:gd name="T46" fmla="*/ 7 w 68"/>
                <a:gd name="T47" fmla="*/ 20 h 82"/>
                <a:gd name="T48" fmla="*/ 4 w 68"/>
                <a:gd name="T49" fmla="*/ 15 h 82"/>
                <a:gd name="T50" fmla="*/ 0 w 68"/>
                <a:gd name="T51" fmla="*/ 10 h 82"/>
                <a:gd name="T52" fmla="*/ 0 w 68"/>
                <a:gd name="T53" fmla="*/ 7 h 82"/>
                <a:gd name="T54" fmla="*/ 0 w 68"/>
                <a:gd name="T55" fmla="*/ 2 h 82"/>
                <a:gd name="T56" fmla="*/ 0 w 68"/>
                <a:gd name="T57" fmla="*/ 0 h 82"/>
                <a:gd name="T58" fmla="*/ 7 w 68"/>
                <a:gd name="T59" fmla="*/ 3 h 82"/>
                <a:gd name="T60" fmla="*/ 16 w 68"/>
                <a:gd name="T61" fmla="*/ 8 h 82"/>
                <a:gd name="T62" fmla="*/ 21 w 68"/>
                <a:gd name="T63" fmla="*/ 14 h 82"/>
                <a:gd name="T64" fmla="*/ 21 w 68"/>
                <a:gd name="T65" fmla="*/ 17 h 82"/>
                <a:gd name="T66" fmla="*/ 21 w 68"/>
                <a:gd name="T67" fmla="*/ 20 h 82"/>
                <a:gd name="T68" fmla="*/ 29 w 68"/>
                <a:gd name="T69" fmla="*/ 20 h 82"/>
                <a:gd name="T70" fmla="*/ 34 w 68"/>
                <a:gd name="T71" fmla="*/ 20 h 82"/>
                <a:gd name="T72" fmla="*/ 46 w 68"/>
                <a:gd name="T73" fmla="*/ 20 h 82"/>
                <a:gd name="T74" fmla="*/ 51 w 68"/>
                <a:gd name="T75" fmla="*/ 20 h 82"/>
                <a:gd name="T76" fmla="*/ 55 w 68"/>
                <a:gd name="T77" fmla="*/ 20 h 82"/>
                <a:gd name="T78" fmla="*/ 55 w 68"/>
                <a:gd name="T79" fmla="*/ 27 h 82"/>
                <a:gd name="T80" fmla="*/ 51 w 68"/>
                <a:gd name="T81" fmla="*/ 31 h 82"/>
                <a:gd name="T82" fmla="*/ 45 w 68"/>
                <a:gd name="T83" fmla="*/ 37 h 82"/>
                <a:gd name="T84" fmla="*/ 41 w 68"/>
                <a:gd name="T85" fmla="*/ 41 h 82"/>
                <a:gd name="T86" fmla="*/ 45 w 68"/>
                <a:gd name="T87" fmla="*/ 48 h 82"/>
                <a:gd name="T88" fmla="*/ 48 w 68"/>
                <a:gd name="T89" fmla="*/ 54 h 82"/>
                <a:gd name="T90" fmla="*/ 51 w 68"/>
                <a:gd name="T91" fmla="*/ 51 h 82"/>
                <a:gd name="T92" fmla="*/ 53 w 68"/>
                <a:gd name="T93" fmla="*/ 44 h 82"/>
                <a:gd name="T94" fmla="*/ 55 w 68"/>
                <a:gd name="T95" fmla="*/ 41 h 82"/>
                <a:gd name="T96" fmla="*/ 62 w 68"/>
                <a:gd name="T97" fmla="*/ 56 h 82"/>
                <a:gd name="T98" fmla="*/ 68 w 68"/>
                <a:gd name="T99" fmla="*/ 68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2"/>
                <a:gd name="T152" fmla="*/ 68 w 68"/>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2">
                  <a:moveTo>
                    <a:pt x="68" y="68"/>
                  </a:moveTo>
                  <a:lnTo>
                    <a:pt x="65" y="71"/>
                  </a:lnTo>
                  <a:lnTo>
                    <a:pt x="62" y="82"/>
                  </a:lnTo>
                  <a:lnTo>
                    <a:pt x="58" y="73"/>
                  </a:lnTo>
                  <a:lnTo>
                    <a:pt x="55" y="66"/>
                  </a:lnTo>
                  <a:lnTo>
                    <a:pt x="48" y="61"/>
                  </a:lnTo>
                  <a:lnTo>
                    <a:pt x="45" y="61"/>
                  </a:lnTo>
                  <a:lnTo>
                    <a:pt x="41" y="61"/>
                  </a:lnTo>
                  <a:lnTo>
                    <a:pt x="38" y="59"/>
                  </a:lnTo>
                  <a:lnTo>
                    <a:pt x="34" y="54"/>
                  </a:lnTo>
                  <a:lnTo>
                    <a:pt x="33" y="63"/>
                  </a:lnTo>
                  <a:lnTo>
                    <a:pt x="28" y="70"/>
                  </a:lnTo>
                  <a:lnTo>
                    <a:pt x="21" y="75"/>
                  </a:lnTo>
                  <a:lnTo>
                    <a:pt x="17" y="63"/>
                  </a:lnTo>
                  <a:lnTo>
                    <a:pt x="14" y="54"/>
                  </a:lnTo>
                  <a:lnTo>
                    <a:pt x="12" y="49"/>
                  </a:lnTo>
                  <a:lnTo>
                    <a:pt x="9" y="44"/>
                  </a:lnTo>
                  <a:lnTo>
                    <a:pt x="7" y="41"/>
                  </a:lnTo>
                  <a:lnTo>
                    <a:pt x="9" y="37"/>
                  </a:lnTo>
                  <a:lnTo>
                    <a:pt x="7" y="34"/>
                  </a:lnTo>
                  <a:lnTo>
                    <a:pt x="5" y="31"/>
                  </a:lnTo>
                  <a:lnTo>
                    <a:pt x="0" y="27"/>
                  </a:lnTo>
                  <a:lnTo>
                    <a:pt x="4" y="22"/>
                  </a:lnTo>
                  <a:lnTo>
                    <a:pt x="7" y="20"/>
                  </a:lnTo>
                  <a:lnTo>
                    <a:pt x="4" y="15"/>
                  </a:lnTo>
                  <a:lnTo>
                    <a:pt x="0" y="10"/>
                  </a:lnTo>
                  <a:lnTo>
                    <a:pt x="0" y="7"/>
                  </a:lnTo>
                  <a:lnTo>
                    <a:pt x="0" y="2"/>
                  </a:lnTo>
                  <a:lnTo>
                    <a:pt x="0" y="0"/>
                  </a:lnTo>
                  <a:lnTo>
                    <a:pt x="7" y="3"/>
                  </a:lnTo>
                  <a:lnTo>
                    <a:pt x="16" y="8"/>
                  </a:lnTo>
                  <a:lnTo>
                    <a:pt x="21" y="14"/>
                  </a:lnTo>
                  <a:lnTo>
                    <a:pt x="21" y="17"/>
                  </a:lnTo>
                  <a:lnTo>
                    <a:pt x="21" y="20"/>
                  </a:lnTo>
                  <a:lnTo>
                    <a:pt x="29" y="20"/>
                  </a:lnTo>
                  <a:lnTo>
                    <a:pt x="34" y="20"/>
                  </a:lnTo>
                  <a:lnTo>
                    <a:pt x="46" y="20"/>
                  </a:lnTo>
                  <a:lnTo>
                    <a:pt x="51" y="20"/>
                  </a:lnTo>
                  <a:lnTo>
                    <a:pt x="55" y="20"/>
                  </a:lnTo>
                  <a:lnTo>
                    <a:pt x="55" y="27"/>
                  </a:lnTo>
                  <a:lnTo>
                    <a:pt x="51" y="31"/>
                  </a:lnTo>
                  <a:lnTo>
                    <a:pt x="45" y="37"/>
                  </a:lnTo>
                  <a:lnTo>
                    <a:pt x="41" y="41"/>
                  </a:lnTo>
                  <a:lnTo>
                    <a:pt x="45" y="48"/>
                  </a:lnTo>
                  <a:lnTo>
                    <a:pt x="48" y="54"/>
                  </a:lnTo>
                  <a:lnTo>
                    <a:pt x="51" y="51"/>
                  </a:lnTo>
                  <a:lnTo>
                    <a:pt x="53" y="44"/>
                  </a:lnTo>
                  <a:lnTo>
                    <a:pt x="55" y="41"/>
                  </a:lnTo>
                  <a:lnTo>
                    <a:pt x="62" y="56"/>
                  </a:lnTo>
                  <a:lnTo>
                    <a:pt x="68"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8" name="Freeform 466"/>
            <p:cNvSpPr>
              <a:spLocks/>
            </p:cNvSpPr>
            <p:nvPr/>
          </p:nvSpPr>
          <p:spPr bwMode="auto">
            <a:xfrm>
              <a:off x="3765" y="1377"/>
              <a:ext cx="361" cy="422"/>
            </a:xfrm>
            <a:custGeom>
              <a:avLst/>
              <a:gdLst>
                <a:gd name="T0" fmla="*/ 360 w 361"/>
                <a:gd name="T1" fmla="*/ 128 h 422"/>
                <a:gd name="T2" fmla="*/ 348 w 361"/>
                <a:gd name="T3" fmla="*/ 133 h 422"/>
                <a:gd name="T4" fmla="*/ 341 w 361"/>
                <a:gd name="T5" fmla="*/ 150 h 422"/>
                <a:gd name="T6" fmla="*/ 336 w 361"/>
                <a:gd name="T7" fmla="*/ 174 h 422"/>
                <a:gd name="T8" fmla="*/ 327 w 361"/>
                <a:gd name="T9" fmla="*/ 177 h 422"/>
                <a:gd name="T10" fmla="*/ 320 w 361"/>
                <a:gd name="T11" fmla="*/ 211 h 422"/>
                <a:gd name="T12" fmla="*/ 303 w 361"/>
                <a:gd name="T13" fmla="*/ 194 h 422"/>
                <a:gd name="T14" fmla="*/ 297 w 361"/>
                <a:gd name="T15" fmla="*/ 180 h 422"/>
                <a:gd name="T16" fmla="*/ 303 w 361"/>
                <a:gd name="T17" fmla="*/ 163 h 422"/>
                <a:gd name="T18" fmla="*/ 273 w 361"/>
                <a:gd name="T19" fmla="*/ 163 h 422"/>
                <a:gd name="T20" fmla="*/ 259 w 361"/>
                <a:gd name="T21" fmla="*/ 146 h 422"/>
                <a:gd name="T22" fmla="*/ 252 w 361"/>
                <a:gd name="T23" fmla="*/ 153 h 422"/>
                <a:gd name="T24" fmla="*/ 252 w 361"/>
                <a:gd name="T25" fmla="*/ 170 h 422"/>
                <a:gd name="T26" fmla="*/ 259 w 361"/>
                <a:gd name="T27" fmla="*/ 184 h 422"/>
                <a:gd name="T28" fmla="*/ 269 w 361"/>
                <a:gd name="T29" fmla="*/ 206 h 422"/>
                <a:gd name="T30" fmla="*/ 249 w 361"/>
                <a:gd name="T31" fmla="*/ 221 h 422"/>
                <a:gd name="T32" fmla="*/ 234 w 361"/>
                <a:gd name="T33" fmla="*/ 245 h 422"/>
                <a:gd name="T34" fmla="*/ 218 w 361"/>
                <a:gd name="T35" fmla="*/ 265 h 422"/>
                <a:gd name="T36" fmla="*/ 164 w 361"/>
                <a:gd name="T37" fmla="*/ 320 h 422"/>
                <a:gd name="T38" fmla="*/ 167 w 361"/>
                <a:gd name="T39" fmla="*/ 362 h 422"/>
                <a:gd name="T40" fmla="*/ 167 w 361"/>
                <a:gd name="T41" fmla="*/ 388 h 422"/>
                <a:gd name="T42" fmla="*/ 164 w 361"/>
                <a:gd name="T43" fmla="*/ 408 h 422"/>
                <a:gd name="T44" fmla="*/ 143 w 361"/>
                <a:gd name="T45" fmla="*/ 422 h 422"/>
                <a:gd name="T46" fmla="*/ 89 w 361"/>
                <a:gd name="T47" fmla="*/ 327 h 422"/>
                <a:gd name="T48" fmla="*/ 55 w 361"/>
                <a:gd name="T49" fmla="*/ 211 h 422"/>
                <a:gd name="T50" fmla="*/ 24 w 361"/>
                <a:gd name="T51" fmla="*/ 223 h 422"/>
                <a:gd name="T52" fmla="*/ 21 w 361"/>
                <a:gd name="T53" fmla="*/ 201 h 422"/>
                <a:gd name="T54" fmla="*/ 0 w 361"/>
                <a:gd name="T55" fmla="*/ 184 h 422"/>
                <a:gd name="T56" fmla="*/ 14 w 361"/>
                <a:gd name="T57" fmla="*/ 177 h 422"/>
                <a:gd name="T58" fmla="*/ 28 w 361"/>
                <a:gd name="T59" fmla="*/ 162 h 422"/>
                <a:gd name="T60" fmla="*/ 12 w 361"/>
                <a:gd name="T61" fmla="*/ 141 h 422"/>
                <a:gd name="T62" fmla="*/ 14 w 361"/>
                <a:gd name="T63" fmla="*/ 124 h 422"/>
                <a:gd name="T64" fmla="*/ 33 w 361"/>
                <a:gd name="T65" fmla="*/ 121 h 422"/>
                <a:gd name="T66" fmla="*/ 48 w 361"/>
                <a:gd name="T67" fmla="*/ 95 h 422"/>
                <a:gd name="T68" fmla="*/ 65 w 361"/>
                <a:gd name="T69" fmla="*/ 59 h 422"/>
                <a:gd name="T70" fmla="*/ 41 w 361"/>
                <a:gd name="T71" fmla="*/ 27 h 422"/>
                <a:gd name="T72" fmla="*/ 55 w 361"/>
                <a:gd name="T73" fmla="*/ 20 h 422"/>
                <a:gd name="T74" fmla="*/ 108 w 361"/>
                <a:gd name="T75" fmla="*/ 3 h 422"/>
                <a:gd name="T76" fmla="*/ 109 w 361"/>
                <a:gd name="T77" fmla="*/ 34 h 422"/>
                <a:gd name="T78" fmla="*/ 114 w 361"/>
                <a:gd name="T79" fmla="*/ 53 h 422"/>
                <a:gd name="T80" fmla="*/ 121 w 361"/>
                <a:gd name="T81" fmla="*/ 71 h 422"/>
                <a:gd name="T82" fmla="*/ 140 w 361"/>
                <a:gd name="T83" fmla="*/ 95 h 422"/>
                <a:gd name="T84" fmla="*/ 164 w 361"/>
                <a:gd name="T85" fmla="*/ 121 h 422"/>
                <a:gd name="T86" fmla="*/ 198 w 361"/>
                <a:gd name="T87" fmla="*/ 129 h 422"/>
                <a:gd name="T88" fmla="*/ 232 w 361"/>
                <a:gd name="T89" fmla="*/ 143 h 422"/>
                <a:gd name="T90" fmla="*/ 245 w 361"/>
                <a:gd name="T91" fmla="*/ 143 h 422"/>
                <a:gd name="T92" fmla="*/ 245 w 361"/>
                <a:gd name="T93" fmla="*/ 124 h 422"/>
                <a:gd name="T94" fmla="*/ 259 w 361"/>
                <a:gd name="T95" fmla="*/ 138 h 422"/>
                <a:gd name="T96" fmla="*/ 295 w 361"/>
                <a:gd name="T97" fmla="*/ 138 h 422"/>
                <a:gd name="T98" fmla="*/ 327 w 361"/>
                <a:gd name="T99" fmla="*/ 102 h 422"/>
                <a:gd name="T100" fmla="*/ 341 w 361"/>
                <a:gd name="T101" fmla="*/ 102 h 422"/>
                <a:gd name="T102" fmla="*/ 361 w 361"/>
                <a:gd name="T103" fmla="*/ 116 h 4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1"/>
                <a:gd name="T157" fmla="*/ 0 h 422"/>
                <a:gd name="T158" fmla="*/ 361 w 361"/>
                <a:gd name="T159" fmla="*/ 422 h 4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1" h="422">
                  <a:moveTo>
                    <a:pt x="361" y="116"/>
                  </a:moveTo>
                  <a:lnTo>
                    <a:pt x="360" y="119"/>
                  </a:lnTo>
                  <a:lnTo>
                    <a:pt x="361" y="122"/>
                  </a:lnTo>
                  <a:lnTo>
                    <a:pt x="360" y="128"/>
                  </a:lnTo>
                  <a:lnTo>
                    <a:pt x="361" y="129"/>
                  </a:lnTo>
                  <a:lnTo>
                    <a:pt x="358" y="129"/>
                  </a:lnTo>
                  <a:lnTo>
                    <a:pt x="354" y="129"/>
                  </a:lnTo>
                  <a:lnTo>
                    <a:pt x="348" y="133"/>
                  </a:lnTo>
                  <a:lnTo>
                    <a:pt x="342" y="138"/>
                  </a:lnTo>
                  <a:lnTo>
                    <a:pt x="341" y="143"/>
                  </a:lnTo>
                  <a:lnTo>
                    <a:pt x="339" y="146"/>
                  </a:lnTo>
                  <a:lnTo>
                    <a:pt x="341" y="150"/>
                  </a:lnTo>
                  <a:lnTo>
                    <a:pt x="334" y="163"/>
                  </a:lnTo>
                  <a:lnTo>
                    <a:pt x="337" y="163"/>
                  </a:lnTo>
                  <a:lnTo>
                    <a:pt x="341" y="163"/>
                  </a:lnTo>
                  <a:lnTo>
                    <a:pt x="336" y="174"/>
                  </a:lnTo>
                  <a:lnTo>
                    <a:pt x="334" y="184"/>
                  </a:lnTo>
                  <a:lnTo>
                    <a:pt x="327" y="184"/>
                  </a:lnTo>
                  <a:lnTo>
                    <a:pt x="327" y="180"/>
                  </a:lnTo>
                  <a:lnTo>
                    <a:pt x="327" y="177"/>
                  </a:lnTo>
                  <a:lnTo>
                    <a:pt x="324" y="182"/>
                  </a:lnTo>
                  <a:lnTo>
                    <a:pt x="320" y="184"/>
                  </a:lnTo>
                  <a:lnTo>
                    <a:pt x="324" y="199"/>
                  </a:lnTo>
                  <a:lnTo>
                    <a:pt x="320" y="211"/>
                  </a:lnTo>
                  <a:lnTo>
                    <a:pt x="314" y="199"/>
                  </a:lnTo>
                  <a:lnTo>
                    <a:pt x="307" y="184"/>
                  </a:lnTo>
                  <a:lnTo>
                    <a:pt x="305" y="187"/>
                  </a:lnTo>
                  <a:lnTo>
                    <a:pt x="303" y="194"/>
                  </a:lnTo>
                  <a:lnTo>
                    <a:pt x="300" y="197"/>
                  </a:lnTo>
                  <a:lnTo>
                    <a:pt x="297" y="191"/>
                  </a:lnTo>
                  <a:lnTo>
                    <a:pt x="293" y="184"/>
                  </a:lnTo>
                  <a:lnTo>
                    <a:pt x="297" y="180"/>
                  </a:lnTo>
                  <a:lnTo>
                    <a:pt x="303" y="174"/>
                  </a:lnTo>
                  <a:lnTo>
                    <a:pt x="307" y="170"/>
                  </a:lnTo>
                  <a:lnTo>
                    <a:pt x="307" y="163"/>
                  </a:lnTo>
                  <a:lnTo>
                    <a:pt x="303" y="163"/>
                  </a:lnTo>
                  <a:lnTo>
                    <a:pt x="298" y="163"/>
                  </a:lnTo>
                  <a:lnTo>
                    <a:pt x="286" y="163"/>
                  </a:lnTo>
                  <a:lnTo>
                    <a:pt x="281" y="163"/>
                  </a:lnTo>
                  <a:lnTo>
                    <a:pt x="273" y="163"/>
                  </a:lnTo>
                  <a:lnTo>
                    <a:pt x="273" y="160"/>
                  </a:lnTo>
                  <a:lnTo>
                    <a:pt x="273" y="157"/>
                  </a:lnTo>
                  <a:lnTo>
                    <a:pt x="268" y="151"/>
                  </a:lnTo>
                  <a:lnTo>
                    <a:pt x="259" y="146"/>
                  </a:lnTo>
                  <a:lnTo>
                    <a:pt x="252" y="143"/>
                  </a:lnTo>
                  <a:lnTo>
                    <a:pt x="252" y="145"/>
                  </a:lnTo>
                  <a:lnTo>
                    <a:pt x="252" y="150"/>
                  </a:lnTo>
                  <a:lnTo>
                    <a:pt x="252" y="153"/>
                  </a:lnTo>
                  <a:lnTo>
                    <a:pt x="256" y="158"/>
                  </a:lnTo>
                  <a:lnTo>
                    <a:pt x="259" y="163"/>
                  </a:lnTo>
                  <a:lnTo>
                    <a:pt x="256" y="165"/>
                  </a:lnTo>
                  <a:lnTo>
                    <a:pt x="252" y="170"/>
                  </a:lnTo>
                  <a:lnTo>
                    <a:pt x="257" y="174"/>
                  </a:lnTo>
                  <a:lnTo>
                    <a:pt x="259" y="177"/>
                  </a:lnTo>
                  <a:lnTo>
                    <a:pt x="261" y="180"/>
                  </a:lnTo>
                  <a:lnTo>
                    <a:pt x="259" y="184"/>
                  </a:lnTo>
                  <a:lnTo>
                    <a:pt x="261" y="187"/>
                  </a:lnTo>
                  <a:lnTo>
                    <a:pt x="264" y="192"/>
                  </a:lnTo>
                  <a:lnTo>
                    <a:pt x="266" y="197"/>
                  </a:lnTo>
                  <a:lnTo>
                    <a:pt x="269" y="206"/>
                  </a:lnTo>
                  <a:lnTo>
                    <a:pt x="273" y="218"/>
                  </a:lnTo>
                  <a:lnTo>
                    <a:pt x="264" y="216"/>
                  </a:lnTo>
                  <a:lnTo>
                    <a:pt x="259" y="218"/>
                  </a:lnTo>
                  <a:lnTo>
                    <a:pt x="249" y="221"/>
                  </a:lnTo>
                  <a:lnTo>
                    <a:pt x="247" y="228"/>
                  </a:lnTo>
                  <a:lnTo>
                    <a:pt x="245" y="238"/>
                  </a:lnTo>
                  <a:lnTo>
                    <a:pt x="240" y="243"/>
                  </a:lnTo>
                  <a:lnTo>
                    <a:pt x="234" y="245"/>
                  </a:lnTo>
                  <a:lnTo>
                    <a:pt x="225" y="245"/>
                  </a:lnTo>
                  <a:lnTo>
                    <a:pt x="222" y="252"/>
                  </a:lnTo>
                  <a:lnTo>
                    <a:pt x="220" y="260"/>
                  </a:lnTo>
                  <a:lnTo>
                    <a:pt x="218" y="265"/>
                  </a:lnTo>
                  <a:lnTo>
                    <a:pt x="205" y="281"/>
                  </a:lnTo>
                  <a:lnTo>
                    <a:pt x="191" y="293"/>
                  </a:lnTo>
                  <a:lnTo>
                    <a:pt x="176" y="305"/>
                  </a:lnTo>
                  <a:lnTo>
                    <a:pt x="164" y="320"/>
                  </a:lnTo>
                  <a:lnTo>
                    <a:pt x="167" y="332"/>
                  </a:lnTo>
                  <a:lnTo>
                    <a:pt x="171" y="347"/>
                  </a:lnTo>
                  <a:lnTo>
                    <a:pt x="171" y="357"/>
                  </a:lnTo>
                  <a:lnTo>
                    <a:pt x="167" y="362"/>
                  </a:lnTo>
                  <a:lnTo>
                    <a:pt x="164" y="368"/>
                  </a:lnTo>
                  <a:lnTo>
                    <a:pt x="169" y="376"/>
                  </a:lnTo>
                  <a:lnTo>
                    <a:pt x="171" y="381"/>
                  </a:lnTo>
                  <a:lnTo>
                    <a:pt x="167" y="388"/>
                  </a:lnTo>
                  <a:lnTo>
                    <a:pt x="162" y="393"/>
                  </a:lnTo>
                  <a:lnTo>
                    <a:pt x="157" y="402"/>
                  </a:lnTo>
                  <a:lnTo>
                    <a:pt x="160" y="403"/>
                  </a:lnTo>
                  <a:lnTo>
                    <a:pt x="164" y="408"/>
                  </a:lnTo>
                  <a:lnTo>
                    <a:pt x="155" y="408"/>
                  </a:lnTo>
                  <a:lnTo>
                    <a:pt x="150" y="414"/>
                  </a:lnTo>
                  <a:lnTo>
                    <a:pt x="148" y="419"/>
                  </a:lnTo>
                  <a:lnTo>
                    <a:pt x="143" y="422"/>
                  </a:lnTo>
                  <a:lnTo>
                    <a:pt x="125" y="403"/>
                  </a:lnTo>
                  <a:lnTo>
                    <a:pt x="116" y="374"/>
                  </a:lnTo>
                  <a:lnTo>
                    <a:pt x="104" y="352"/>
                  </a:lnTo>
                  <a:lnTo>
                    <a:pt x="89" y="327"/>
                  </a:lnTo>
                  <a:lnTo>
                    <a:pt x="72" y="279"/>
                  </a:lnTo>
                  <a:lnTo>
                    <a:pt x="62" y="225"/>
                  </a:lnTo>
                  <a:lnTo>
                    <a:pt x="60" y="216"/>
                  </a:lnTo>
                  <a:lnTo>
                    <a:pt x="55" y="211"/>
                  </a:lnTo>
                  <a:lnTo>
                    <a:pt x="53" y="219"/>
                  </a:lnTo>
                  <a:lnTo>
                    <a:pt x="50" y="228"/>
                  </a:lnTo>
                  <a:lnTo>
                    <a:pt x="41" y="231"/>
                  </a:lnTo>
                  <a:lnTo>
                    <a:pt x="24" y="223"/>
                  </a:lnTo>
                  <a:lnTo>
                    <a:pt x="14" y="211"/>
                  </a:lnTo>
                  <a:lnTo>
                    <a:pt x="22" y="204"/>
                  </a:lnTo>
                  <a:lnTo>
                    <a:pt x="28" y="197"/>
                  </a:lnTo>
                  <a:lnTo>
                    <a:pt x="21" y="201"/>
                  </a:lnTo>
                  <a:lnTo>
                    <a:pt x="14" y="204"/>
                  </a:lnTo>
                  <a:lnTo>
                    <a:pt x="9" y="199"/>
                  </a:lnTo>
                  <a:lnTo>
                    <a:pt x="4" y="192"/>
                  </a:lnTo>
                  <a:lnTo>
                    <a:pt x="0" y="184"/>
                  </a:lnTo>
                  <a:lnTo>
                    <a:pt x="2" y="179"/>
                  </a:lnTo>
                  <a:lnTo>
                    <a:pt x="7" y="177"/>
                  </a:lnTo>
                  <a:lnTo>
                    <a:pt x="12" y="179"/>
                  </a:lnTo>
                  <a:lnTo>
                    <a:pt x="14" y="177"/>
                  </a:lnTo>
                  <a:lnTo>
                    <a:pt x="21" y="179"/>
                  </a:lnTo>
                  <a:lnTo>
                    <a:pt x="29" y="175"/>
                  </a:lnTo>
                  <a:lnTo>
                    <a:pt x="34" y="170"/>
                  </a:lnTo>
                  <a:lnTo>
                    <a:pt x="28" y="162"/>
                  </a:lnTo>
                  <a:lnTo>
                    <a:pt x="21" y="157"/>
                  </a:lnTo>
                  <a:lnTo>
                    <a:pt x="17" y="150"/>
                  </a:lnTo>
                  <a:lnTo>
                    <a:pt x="14" y="143"/>
                  </a:lnTo>
                  <a:lnTo>
                    <a:pt x="12" y="141"/>
                  </a:lnTo>
                  <a:lnTo>
                    <a:pt x="9" y="139"/>
                  </a:lnTo>
                  <a:lnTo>
                    <a:pt x="7" y="136"/>
                  </a:lnTo>
                  <a:lnTo>
                    <a:pt x="9" y="131"/>
                  </a:lnTo>
                  <a:lnTo>
                    <a:pt x="14" y="124"/>
                  </a:lnTo>
                  <a:lnTo>
                    <a:pt x="21" y="122"/>
                  </a:lnTo>
                  <a:lnTo>
                    <a:pt x="22" y="122"/>
                  </a:lnTo>
                  <a:lnTo>
                    <a:pt x="28" y="122"/>
                  </a:lnTo>
                  <a:lnTo>
                    <a:pt x="33" y="121"/>
                  </a:lnTo>
                  <a:lnTo>
                    <a:pt x="34" y="116"/>
                  </a:lnTo>
                  <a:lnTo>
                    <a:pt x="41" y="109"/>
                  </a:lnTo>
                  <a:lnTo>
                    <a:pt x="46" y="104"/>
                  </a:lnTo>
                  <a:lnTo>
                    <a:pt x="48" y="95"/>
                  </a:lnTo>
                  <a:lnTo>
                    <a:pt x="55" y="85"/>
                  </a:lnTo>
                  <a:lnTo>
                    <a:pt x="62" y="75"/>
                  </a:lnTo>
                  <a:lnTo>
                    <a:pt x="62" y="61"/>
                  </a:lnTo>
                  <a:lnTo>
                    <a:pt x="65" y="59"/>
                  </a:lnTo>
                  <a:lnTo>
                    <a:pt x="68" y="54"/>
                  </a:lnTo>
                  <a:lnTo>
                    <a:pt x="51" y="44"/>
                  </a:lnTo>
                  <a:lnTo>
                    <a:pt x="41" y="27"/>
                  </a:lnTo>
                  <a:lnTo>
                    <a:pt x="45" y="22"/>
                  </a:lnTo>
                  <a:lnTo>
                    <a:pt x="48" y="20"/>
                  </a:lnTo>
                  <a:lnTo>
                    <a:pt x="55" y="20"/>
                  </a:lnTo>
                  <a:lnTo>
                    <a:pt x="62" y="20"/>
                  </a:lnTo>
                  <a:lnTo>
                    <a:pt x="80" y="12"/>
                  </a:lnTo>
                  <a:lnTo>
                    <a:pt x="102" y="0"/>
                  </a:lnTo>
                  <a:lnTo>
                    <a:pt x="108" y="3"/>
                  </a:lnTo>
                  <a:lnTo>
                    <a:pt x="111" y="7"/>
                  </a:lnTo>
                  <a:lnTo>
                    <a:pt x="116" y="7"/>
                  </a:lnTo>
                  <a:lnTo>
                    <a:pt x="113" y="22"/>
                  </a:lnTo>
                  <a:lnTo>
                    <a:pt x="109" y="34"/>
                  </a:lnTo>
                  <a:lnTo>
                    <a:pt x="109" y="39"/>
                  </a:lnTo>
                  <a:lnTo>
                    <a:pt x="114" y="44"/>
                  </a:lnTo>
                  <a:lnTo>
                    <a:pt x="116" y="48"/>
                  </a:lnTo>
                  <a:lnTo>
                    <a:pt x="114" y="53"/>
                  </a:lnTo>
                  <a:lnTo>
                    <a:pt x="109" y="54"/>
                  </a:lnTo>
                  <a:lnTo>
                    <a:pt x="111" y="63"/>
                  </a:lnTo>
                  <a:lnTo>
                    <a:pt x="116" y="68"/>
                  </a:lnTo>
                  <a:lnTo>
                    <a:pt x="121" y="71"/>
                  </a:lnTo>
                  <a:lnTo>
                    <a:pt x="130" y="75"/>
                  </a:lnTo>
                  <a:lnTo>
                    <a:pt x="137" y="82"/>
                  </a:lnTo>
                  <a:lnTo>
                    <a:pt x="143" y="88"/>
                  </a:lnTo>
                  <a:lnTo>
                    <a:pt x="140" y="95"/>
                  </a:lnTo>
                  <a:lnTo>
                    <a:pt x="137" y="102"/>
                  </a:lnTo>
                  <a:lnTo>
                    <a:pt x="140" y="109"/>
                  </a:lnTo>
                  <a:lnTo>
                    <a:pt x="143" y="109"/>
                  </a:lnTo>
                  <a:lnTo>
                    <a:pt x="164" y="121"/>
                  </a:lnTo>
                  <a:lnTo>
                    <a:pt x="184" y="129"/>
                  </a:lnTo>
                  <a:lnTo>
                    <a:pt x="191" y="129"/>
                  </a:lnTo>
                  <a:lnTo>
                    <a:pt x="194" y="129"/>
                  </a:lnTo>
                  <a:lnTo>
                    <a:pt x="198" y="129"/>
                  </a:lnTo>
                  <a:lnTo>
                    <a:pt x="203" y="133"/>
                  </a:lnTo>
                  <a:lnTo>
                    <a:pt x="205" y="136"/>
                  </a:lnTo>
                  <a:lnTo>
                    <a:pt x="218" y="141"/>
                  </a:lnTo>
                  <a:lnTo>
                    <a:pt x="232" y="143"/>
                  </a:lnTo>
                  <a:lnTo>
                    <a:pt x="235" y="145"/>
                  </a:lnTo>
                  <a:lnTo>
                    <a:pt x="239" y="143"/>
                  </a:lnTo>
                  <a:lnTo>
                    <a:pt x="244" y="145"/>
                  </a:lnTo>
                  <a:lnTo>
                    <a:pt x="245" y="143"/>
                  </a:lnTo>
                  <a:lnTo>
                    <a:pt x="245" y="136"/>
                  </a:lnTo>
                  <a:lnTo>
                    <a:pt x="245" y="133"/>
                  </a:lnTo>
                  <a:lnTo>
                    <a:pt x="245" y="129"/>
                  </a:lnTo>
                  <a:lnTo>
                    <a:pt x="245" y="124"/>
                  </a:lnTo>
                  <a:lnTo>
                    <a:pt x="249" y="121"/>
                  </a:lnTo>
                  <a:lnTo>
                    <a:pt x="252" y="122"/>
                  </a:lnTo>
                  <a:lnTo>
                    <a:pt x="256" y="129"/>
                  </a:lnTo>
                  <a:lnTo>
                    <a:pt x="259" y="138"/>
                  </a:lnTo>
                  <a:lnTo>
                    <a:pt x="266" y="143"/>
                  </a:lnTo>
                  <a:lnTo>
                    <a:pt x="276" y="141"/>
                  </a:lnTo>
                  <a:lnTo>
                    <a:pt x="286" y="143"/>
                  </a:lnTo>
                  <a:lnTo>
                    <a:pt x="295" y="138"/>
                  </a:lnTo>
                  <a:lnTo>
                    <a:pt x="298" y="129"/>
                  </a:lnTo>
                  <a:lnTo>
                    <a:pt x="300" y="122"/>
                  </a:lnTo>
                  <a:lnTo>
                    <a:pt x="312" y="109"/>
                  </a:lnTo>
                  <a:lnTo>
                    <a:pt x="327" y="102"/>
                  </a:lnTo>
                  <a:lnTo>
                    <a:pt x="329" y="104"/>
                  </a:lnTo>
                  <a:lnTo>
                    <a:pt x="334" y="102"/>
                  </a:lnTo>
                  <a:lnTo>
                    <a:pt x="336" y="102"/>
                  </a:lnTo>
                  <a:lnTo>
                    <a:pt x="341" y="102"/>
                  </a:lnTo>
                  <a:lnTo>
                    <a:pt x="348" y="109"/>
                  </a:lnTo>
                  <a:lnTo>
                    <a:pt x="349" y="112"/>
                  </a:lnTo>
                  <a:lnTo>
                    <a:pt x="354" y="114"/>
                  </a:lnTo>
                  <a:lnTo>
                    <a:pt x="361" y="11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19" name="Freeform 467"/>
            <p:cNvSpPr>
              <a:spLocks/>
            </p:cNvSpPr>
            <p:nvPr/>
          </p:nvSpPr>
          <p:spPr bwMode="auto">
            <a:xfrm>
              <a:off x="4017" y="1493"/>
              <a:ext cx="48" cy="27"/>
            </a:xfrm>
            <a:custGeom>
              <a:avLst/>
              <a:gdLst>
                <a:gd name="T0" fmla="*/ 41 w 48"/>
                <a:gd name="T1" fmla="*/ 20 h 27"/>
                <a:gd name="T2" fmla="*/ 31 w 48"/>
                <a:gd name="T3" fmla="*/ 6 h 27"/>
                <a:gd name="T4" fmla="*/ 14 w 48"/>
                <a:gd name="T5" fmla="*/ 0 h 27"/>
                <a:gd name="T6" fmla="*/ 9 w 48"/>
                <a:gd name="T7" fmla="*/ 5 h 27"/>
                <a:gd name="T8" fmla="*/ 0 w 48"/>
                <a:gd name="T9" fmla="*/ 13 h 27"/>
                <a:gd name="T10" fmla="*/ 5 w 48"/>
                <a:gd name="T11" fmla="*/ 22 h 27"/>
                <a:gd name="T12" fmla="*/ 14 w 48"/>
                <a:gd name="T13" fmla="*/ 27 h 27"/>
                <a:gd name="T14" fmla="*/ 24 w 48"/>
                <a:gd name="T15" fmla="*/ 25 h 27"/>
                <a:gd name="T16" fmla="*/ 34 w 48"/>
                <a:gd name="T17" fmla="*/ 27 h 27"/>
                <a:gd name="T18" fmla="*/ 41 w 48"/>
                <a:gd name="T19" fmla="*/ 22 h 27"/>
                <a:gd name="T20" fmla="*/ 48 w 48"/>
                <a:gd name="T21" fmla="*/ 13 h 27"/>
                <a:gd name="T22" fmla="*/ 41 w 48"/>
                <a:gd name="T23" fmla="*/ 2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7"/>
                <a:gd name="T38" fmla="*/ 48 w 48"/>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7">
                  <a:moveTo>
                    <a:pt x="41" y="20"/>
                  </a:moveTo>
                  <a:lnTo>
                    <a:pt x="31" y="6"/>
                  </a:lnTo>
                  <a:lnTo>
                    <a:pt x="14" y="0"/>
                  </a:lnTo>
                  <a:lnTo>
                    <a:pt x="9" y="5"/>
                  </a:lnTo>
                  <a:lnTo>
                    <a:pt x="0" y="13"/>
                  </a:lnTo>
                  <a:lnTo>
                    <a:pt x="5" y="22"/>
                  </a:lnTo>
                  <a:lnTo>
                    <a:pt x="14" y="27"/>
                  </a:lnTo>
                  <a:lnTo>
                    <a:pt x="24" y="25"/>
                  </a:lnTo>
                  <a:lnTo>
                    <a:pt x="34" y="27"/>
                  </a:lnTo>
                  <a:lnTo>
                    <a:pt x="41" y="22"/>
                  </a:lnTo>
                  <a:lnTo>
                    <a:pt x="48" y="13"/>
                  </a:lnTo>
                  <a:lnTo>
                    <a:pt x="41"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0" name="Freeform 468"/>
            <p:cNvSpPr>
              <a:spLocks/>
            </p:cNvSpPr>
            <p:nvPr/>
          </p:nvSpPr>
          <p:spPr bwMode="auto">
            <a:xfrm>
              <a:off x="3902" y="1459"/>
              <a:ext cx="109" cy="64"/>
            </a:xfrm>
            <a:custGeom>
              <a:avLst/>
              <a:gdLst>
                <a:gd name="T0" fmla="*/ 108 w 108"/>
                <a:gd name="T1" fmla="*/ 40 h 63"/>
                <a:gd name="T2" fmla="*/ 93 w 108"/>
                <a:gd name="T3" fmla="*/ 42 h 63"/>
                <a:gd name="T4" fmla="*/ 81 w 108"/>
                <a:gd name="T5" fmla="*/ 34 h 63"/>
                <a:gd name="T6" fmla="*/ 81 w 108"/>
                <a:gd name="T7" fmla="*/ 37 h 63"/>
                <a:gd name="T8" fmla="*/ 81 w 108"/>
                <a:gd name="T9" fmla="*/ 40 h 63"/>
                <a:gd name="T10" fmla="*/ 78 w 108"/>
                <a:gd name="T11" fmla="*/ 37 h 63"/>
                <a:gd name="T12" fmla="*/ 74 w 108"/>
                <a:gd name="T13" fmla="*/ 34 h 63"/>
                <a:gd name="T14" fmla="*/ 68 w 108"/>
                <a:gd name="T15" fmla="*/ 32 h 63"/>
                <a:gd name="T16" fmla="*/ 61 w 108"/>
                <a:gd name="T17" fmla="*/ 27 h 63"/>
                <a:gd name="T18" fmla="*/ 44 w 108"/>
                <a:gd name="T19" fmla="*/ 22 h 63"/>
                <a:gd name="T20" fmla="*/ 27 w 108"/>
                <a:gd name="T21" fmla="*/ 13 h 63"/>
                <a:gd name="T22" fmla="*/ 27 w 108"/>
                <a:gd name="T23" fmla="*/ 8 h 63"/>
                <a:gd name="T24" fmla="*/ 22 w 108"/>
                <a:gd name="T25" fmla="*/ 3 h 63"/>
                <a:gd name="T26" fmla="*/ 20 w 108"/>
                <a:gd name="T27" fmla="*/ 0 h 63"/>
                <a:gd name="T28" fmla="*/ 15 w 108"/>
                <a:gd name="T29" fmla="*/ 5 h 63"/>
                <a:gd name="T30" fmla="*/ 13 w 108"/>
                <a:gd name="T31" fmla="*/ 6 h 63"/>
                <a:gd name="T32" fmla="*/ 8 w 108"/>
                <a:gd name="T33" fmla="*/ 6 h 63"/>
                <a:gd name="T34" fmla="*/ 6 w 108"/>
                <a:gd name="T35" fmla="*/ 6 h 63"/>
                <a:gd name="T36" fmla="*/ 3 w 108"/>
                <a:gd name="T37" fmla="*/ 13 h 63"/>
                <a:gd name="T38" fmla="*/ 0 w 108"/>
                <a:gd name="T39" fmla="*/ 20 h 63"/>
                <a:gd name="T40" fmla="*/ 3 w 108"/>
                <a:gd name="T41" fmla="*/ 27 h 63"/>
                <a:gd name="T42" fmla="*/ 6 w 108"/>
                <a:gd name="T43" fmla="*/ 27 h 63"/>
                <a:gd name="T44" fmla="*/ 27 w 108"/>
                <a:gd name="T45" fmla="*/ 39 h 63"/>
                <a:gd name="T46" fmla="*/ 47 w 108"/>
                <a:gd name="T47" fmla="*/ 47 h 63"/>
                <a:gd name="T48" fmla="*/ 54 w 108"/>
                <a:gd name="T49" fmla="*/ 47 h 63"/>
                <a:gd name="T50" fmla="*/ 57 w 108"/>
                <a:gd name="T51" fmla="*/ 47 h 63"/>
                <a:gd name="T52" fmla="*/ 61 w 108"/>
                <a:gd name="T53" fmla="*/ 47 h 63"/>
                <a:gd name="T54" fmla="*/ 66 w 108"/>
                <a:gd name="T55" fmla="*/ 51 h 63"/>
                <a:gd name="T56" fmla="*/ 68 w 108"/>
                <a:gd name="T57" fmla="*/ 54 h 63"/>
                <a:gd name="T58" fmla="*/ 81 w 108"/>
                <a:gd name="T59" fmla="*/ 59 h 63"/>
                <a:gd name="T60" fmla="*/ 95 w 108"/>
                <a:gd name="T61" fmla="*/ 61 h 63"/>
                <a:gd name="T62" fmla="*/ 98 w 108"/>
                <a:gd name="T63" fmla="*/ 63 h 63"/>
                <a:gd name="T64" fmla="*/ 102 w 108"/>
                <a:gd name="T65" fmla="*/ 61 h 63"/>
                <a:gd name="T66" fmla="*/ 107 w 108"/>
                <a:gd name="T67" fmla="*/ 63 h 63"/>
                <a:gd name="T68" fmla="*/ 108 w 108"/>
                <a:gd name="T69" fmla="*/ 61 h 63"/>
                <a:gd name="T70" fmla="*/ 108 w 108"/>
                <a:gd name="T71" fmla="*/ 54 h 63"/>
                <a:gd name="T72" fmla="*/ 108 w 108"/>
                <a:gd name="T73" fmla="*/ 51 h 63"/>
                <a:gd name="T74" fmla="*/ 108 w 108"/>
                <a:gd name="T75" fmla="*/ 47 h 63"/>
                <a:gd name="T76" fmla="*/ 108 w 108"/>
                <a:gd name="T77" fmla="*/ 4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63"/>
                <a:gd name="T119" fmla="*/ 108 w 108"/>
                <a:gd name="T120" fmla="*/ 63 h 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63">
                  <a:moveTo>
                    <a:pt x="108" y="40"/>
                  </a:moveTo>
                  <a:lnTo>
                    <a:pt x="93" y="42"/>
                  </a:lnTo>
                  <a:lnTo>
                    <a:pt x="81" y="34"/>
                  </a:lnTo>
                  <a:lnTo>
                    <a:pt x="81" y="37"/>
                  </a:lnTo>
                  <a:lnTo>
                    <a:pt x="81" y="40"/>
                  </a:lnTo>
                  <a:lnTo>
                    <a:pt x="78" y="37"/>
                  </a:lnTo>
                  <a:lnTo>
                    <a:pt x="74" y="34"/>
                  </a:lnTo>
                  <a:lnTo>
                    <a:pt x="68" y="32"/>
                  </a:lnTo>
                  <a:lnTo>
                    <a:pt x="61" y="27"/>
                  </a:lnTo>
                  <a:lnTo>
                    <a:pt x="44" y="22"/>
                  </a:lnTo>
                  <a:lnTo>
                    <a:pt x="27" y="13"/>
                  </a:lnTo>
                  <a:lnTo>
                    <a:pt x="27" y="8"/>
                  </a:lnTo>
                  <a:lnTo>
                    <a:pt x="22" y="3"/>
                  </a:lnTo>
                  <a:lnTo>
                    <a:pt x="20" y="0"/>
                  </a:lnTo>
                  <a:lnTo>
                    <a:pt x="15" y="5"/>
                  </a:lnTo>
                  <a:lnTo>
                    <a:pt x="13" y="6"/>
                  </a:lnTo>
                  <a:lnTo>
                    <a:pt x="8" y="6"/>
                  </a:lnTo>
                  <a:lnTo>
                    <a:pt x="6" y="6"/>
                  </a:lnTo>
                  <a:lnTo>
                    <a:pt x="3" y="13"/>
                  </a:lnTo>
                  <a:lnTo>
                    <a:pt x="0" y="20"/>
                  </a:lnTo>
                  <a:lnTo>
                    <a:pt x="3" y="27"/>
                  </a:lnTo>
                  <a:lnTo>
                    <a:pt x="6" y="27"/>
                  </a:lnTo>
                  <a:lnTo>
                    <a:pt x="27" y="39"/>
                  </a:lnTo>
                  <a:lnTo>
                    <a:pt x="47" y="47"/>
                  </a:lnTo>
                  <a:lnTo>
                    <a:pt x="54" y="47"/>
                  </a:lnTo>
                  <a:lnTo>
                    <a:pt x="57" y="47"/>
                  </a:lnTo>
                  <a:lnTo>
                    <a:pt x="61" y="47"/>
                  </a:lnTo>
                  <a:lnTo>
                    <a:pt x="66" y="51"/>
                  </a:lnTo>
                  <a:lnTo>
                    <a:pt x="68" y="54"/>
                  </a:lnTo>
                  <a:lnTo>
                    <a:pt x="81" y="59"/>
                  </a:lnTo>
                  <a:lnTo>
                    <a:pt x="95" y="61"/>
                  </a:lnTo>
                  <a:lnTo>
                    <a:pt x="98" y="63"/>
                  </a:lnTo>
                  <a:lnTo>
                    <a:pt x="102" y="61"/>
                  </a:lnTo>
                  <a:lnTo>
                    <a:pt x="107" y="63"/>
                  </a:lnTo>
                  <a:lnTo>
                    <a:pt x="108" y="61"/>
                  </a:lnTo>
                  <a:lnTo>
                    <a:pt x="108" y="54"/>
                  </a:lnTo>
                  <a:lnTo>
                    <a:pt x="108" y="51"/>
                  </a:lnTo>
                  <a:lnTo>
                    <a:pt x="108" y="47"/>
                  </a:lnTo>
                  <a:lnTo>
                    <a:pt x="108" y="4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1" name="Freeform 469"/>
            <p:cNvSpPr>
              <a:spLocks/>
            </p:cNvSpPr>
            <p:nvPr/>
          </p:nvSpPr>
          <p:spPr bwMode="auto">
            <a:xfrm>
              <a:off x="3650" y="1363"/>
              <a:ext cx="197" cy="198"/>
            </a:xfrm>
            <a:custGeom>
              <a:avLst/>
              <a:gdLst>
                <a:gd name="T0" fmla="*/ 195 w 197"/>
                <a:gd name="T1" fmla="*/ 21 h 198"/>
                <a:gd name="T2" fmla="*/ 185 w 197"/>
                <a:gd name="T3" fmla="*/ 19 h 198"/>
                <a:gd name="T4" fmla="*/ 177 w 197"/>
                <a:gd name="T5" fmla="*/ 14 h 198"/>
                <a:gd name="T6" fmla="*/ 165 w 197"/>
                <a:gd name="T7" fmla="*/ 0 h 198"/>
                <a:gd name="T8" fmla="*/ 151 w 197"/>
                <a:gd name="T9" fmla="*/ 0 h 198"/>
                <a:gd name="T10" fmla="*/ 129 w 197"/>
                <a:gd name="T11" fmla="*/ 2 h 198"/>
                <a:gd name="T12" fmla="*/ 119 w 197"/>
                <a:gd name="T13" fmla="*/ 17 h 198"/>
                <a:gd name="T14" fmla="*/ 122 w 197"/>
                <a:gd name="T15" fmla="*/ 28 h 198"/>
                <a:gd name="T16" fmla="*/ 115 w 197"/>
                <a:gd name="T17" fmla="*/ 48 h 198"/>
                <a:gd name="T18" fmla="*/ 115 w 197"/>
                <a:gd name="T19" fmla="*/ 55 h 198"/>
                <a:gd name="T20" fmla="*/ 102 w 197"/>
                <a:gd name="T21" fmla="*/ 68 h 198"/>
                <a:gd name="T22" fmla="*/ 109 w 197"/>
                <a:gd name="T23" fmla="*/ 75 h 198"/>
                <a:gd name="T24" fmla="*/ 97 w 197"/>
                <a:gd name="T25" fmla="*/ 77 h 198"/>
                <a:gd name="T26" fmla="*/ 88 w 197"/>
                <a:gd name="T27" fmla="*/ 82 h 198"/>
                <a:gd name="T28" fmla="*/ 81 w 197"/>
                <a:gd name="T29" fmla="*/ 89 h 198"/>
                <a:gd name="T30" fmla="*/ 68 w 197"/>
                <a:gd name="T31" fmla="*/ 96 h 198"/>
                <a:gd name="T32" fmla="*/ 75 w 197"/>
                <a:gd name="T33" fmla="*/ 102 h 198"/>
                <a:gd name="T34" fmla="*/ 40 w 197"/>
                <a:gd name="T35" fmla="*/ 116 h 198"/>
                <a:gd name="T36" fmla="*/ 0 w 197"/>
                <a:gd name="T37" fmla="*/ 109 h 198"/>
                <a:gd name="T38" fmla="*/ 6 w 197"/>
                <a:gd name="T39" fmla="*/ 109 h 198"/>
                <a:gd name="T40" fmla="*/ 18 w 197"/>
                <a:gd name="T41" fmla="*/ 125 h 198"/>
                <a:gd name="T42" fmla="*/ 32 w 197"/>
                <a:gd name="T43" fmla="*/ 140 h 198"/>
                <a:gd name="T44" fmla="*/ 27 w 197"/>
                <a:gd name="T45" fmla="*/ 155 h 198"/>
                <a:gd name="T46" fmla="*/ 27 w 197"/>
                <a:gd name="T47" fmla="*/ 176 h 198"/>
                <a:gd name="T48" fmla="*/ 49 w 197"/>
                <a:gd name="T49" fmla="*/ 177 h 198"/>
                <a:gd name="T50" fmla="*/ 75 w 197"/>
                <a:gd name="T51" fmla="*/ 176 h 198"/>
                <a:gd name="T52" fmla="*/ 97 w 197"/>
                <a:gd name="T53" fmla="*/ 189 h 198"/>
                <a:gd name="T54" fmla="*/ 117 w 197"/>
                <a:gd name="T55" fmla="*/ 193 h 198"/>
                <a:gd name="T56" fmla="*/ 127 w 197"/>
                <a:gd name="T57" fmla="*/ 193 h 198"/>
                <a:gd name="T58" fmla="*/ 136 w 197"/>
                <a:gd name="T59" fmla="*/ 193 h 198"/>
                <a:gd name="T60" fmla="*/ 149 w 197"/>
                <a:gd name="T61" fmla="*/ 184 h 198"/>
                <a:gd name="T62" fmla="*/ 136 w 197"/>
                <a:gd name="T63" fmla="*/ 171 h 198"/>
                <a:gd name="T64" fmla="*/ 129 w 197"/>
                <a:gd name="T65" fmla="*/ 157 h 198"/>
                <a:gd name="T66" fmla="*/ 124 w 197"/>
                <a:gd name="T67" fmla="*/ 153 h 198"/>
                <a:gd name="T68" fmla="*/ 124 w 197"/>
                <a:gd name="T69" fmla="*/ 145 h 198"/>
                <a:gd name="T70" fmla="*/ 136 w 197"/>
                <a:gd name="T71" fmla="*/ 136 h 198"/>
                <a:gd name="T72" fmla="*/ 143 w 197"/>
                <a:gd name="T73" fmla="*/ 136 h 198"/>
                <a:gd name="T74" fmla="*/ 149 w 197"/>
                <a:gd name="T75" fmla="*/ 130 h 198"/>
                <a:gd name="T76" fmla="*/ 161 w 197"/>
                <a:gd name="T77" fmla="*/ 118 h 198"/>
                <a:gd name="T78" fmla="*/ 170 w 197"/>
                <a:gd name="T79" fmla="*/ 99 h 198"/>
                <a:gd name="T80" fmla="*/ 177 w 197"/>
                <a:gd name="T81" fmla="*/ 75 h 198"/>
                <a:gd name="T82" fmla="*/ 183 w 197"/>
                <a:gd name="T83" fmla="*/ 68 h 198"/>
                <a:gd name="T84" fmla="*/ 156 w 197"/>
                <a:gd name="T85" fmla="*/ 41 h 198"/>
                <a:gd name="T86" fmla="*/ 156 w 197"/>
                <a:gd name="T87" fmla="*/ 41 h 198"/>
                <a:gd name="T88" fmla="*/ 163 w 197"/>
                <a:gd name="T89" fmla="*/ 34 h 198"/>
                <a:gd name="T90" fmla="*/ 177 w 197"/>
                <a:gd name="T91" fmla="*/ 34 h 198"/>
                <a:gd name="T92" fmla="*/ 192 w 197"/>
                <a:gd name="T93" fmla="*/ 28 h 1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7"/>
                <a:gd name="T142" fmla="*/ 0 h 198"/>
                <a:gd name="T143" fmla="*/ 197 w 197"/>
                <a:gd name="T144" fmla="*/ 198 h 1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7" h="198">
                  <a:moveTo>
                    <a:pt x="197" y="21"/>
                  </a:moveTo>
                  <a:lnTo>
                    <a:pt x="195" y="21"/>
                  </a:lnTo>
                  <a:lnTo>
                    <a:pt x="190" y="21"/>
                  </a:lnTo>
                  <a:lnTo>
                    <a:pt x="185" y="19"/>
                  </a:lnTo>
                  <a:lnTo>
                    <a:pt x="180" y="17"/>
                  </a:lnTo>
                  <a:lnTo>
                    <a:pt x="177" y="14"/>
                  </a:lnTo>
                  <a:lnTo>
                    <a:pt x="172" y="5"/>
                  </a:lnTo>
                  <a:lnTo>
                    <a:pt x="165" y="0"/>
                  </a:lnTo>
                  <a:lnTo>
                    <a:pt x="156" y="0"/>
                  </a:lnTo>
                  <a:lnTo>
                    <a:pt x="151" y="0"/>
                  </a:lnTo>
                  <a:lnTo>
                    <a:pt x="149" y="0"/>
                  </a:lnTo>
                  <a:lnTo>
                    <a:pt x="129" y="2"/>
                  </a:lnTo>
                  <a:lnTo>
                    <a:pt x="115" y="14"/>
                  </a:lnTo>
                  <a:lnTo>
                    <a:pt x="119" y="17"/>
                  </a:lnTo>
                  <a:lnTo>
                    <a:pt x="122" y="21"/>
                  </a:lnTo>
                  <a:lnTo>
                    <a:pt x="122" y="28"/>
                  </a:lnTo>
                  <a:lnTo>
                    <a:pt x="119" y="38"/>
                  </a:lnTo>
                  <a:lnTo>
                    <a:pt x="115" y="48"/>
                  </a:lnTo>
                  <a:lnTo>
                    <a:pt x="114" y="51"/>
                  </a:lnTo>
                  <a:lnTo>
                    <a:pt x="115" y="55"/>
                  </a:lnTo>
                  <a:lnTo>
                    <a:pt x="107" y="62"/>
                  </a:lnTo>
                  <a:lnTo>
                    <a:pt x="102" y="68"/>
                  </a:lnTo>
                  <a:lnTo>
                    <a:pt x="103" y="72"/>
                  </a:lnTo>
                  <a:lnTo>
                    <a:pt x="109" y="75"/>
                  </a:lnTo>
                  <a:lnTo>
                    <a:pt x="103" y="77"/>
                  </a:lnTo>
                  <a:lnTo>
                    <a:pt x="97" y="77"/>
                  </a:lnTo>
                  <a:lnTo>
                    <a:pt x="92" y="79"/>
                  </a:lnTo>
                  <a:lnTo>
                    <a:pt x="88" y="82"/>
                  </a:lnTo>
                  <a:lnTo>
                    <a:pt x="85" y="85"/>
                  </a:lnTo>
                  <a:lnTo>
                    <a:pt x="81" y="89"/>
                  </a:lnTo>
                  <a:lnTo>
                    <a:pt x="73" y="89"/>
                  </a:lnTo>
                  <a:lnTo>
                    <a:pt x="68" y="96"/>
                  </a:lnTo>
                  <a:lnTo>
                    <a:pt x="71" y="99"/>
                  </a:lnTo>
                  <a:lnTo>
                    <a:pt x="75" y="102"/>
                  </a:lnTo>
                  <a:lnTo>
                    <a:pt x="59" y="111"/>
                  </a:lnTo>
                  <a:lnTo>
                    <a:pt x="40" y="116"/>
                  </a:lnTo>
                  <a:lnTo>
                    <a:pt x="20" y="113"/>
                  </a:lnTo>
                  <a:lnTo>
                    <a:pt x="0" y="109"/>
                  </a:lnTo>
                  <a:lnTo>
                    <a:pt x="5" y="109"/>
                  </a:lnTo>
                  <a:lnTo>
                    <a:pt x="6" y="109"/>
                  </a:lnTo>
                  <a:lnTo>
                    <a:pt x="13" y="116"/>
                  </a:lnTo>
                  <a:lnTo>
                    <a:pt x="18" y="125"/>
                  </a:lnTo>
                  <a:lnTo>
                    <a:pt x="27" y="130"/>
                  </a:lnTo>
                  <a:lnTo>
                    <a:pt x="32" y="140"/>
                  </a:lnTo>
                  <a:lnTo>
                    <a:pt x="40" y="143"/>
                  </a:lnTo>
                  <a:lnTo>
                    <a:pt x="27" y="155"/>
                  </a:lnTo>
                  <a:lnTo>
                    <a:pt x="20" y="171"/>
                  </a:lnTo>
                  <a:lnTo>
                    <a:pt x="27" y="176"/>
                  </a:lnTo>
                  <a:lnTo>
                    <a:pt x="34" y="177"/>
                  </a:lnTo>
                  <a:lnTo>
                    <a:pt x="49" y="177"/>
                  </a:lnTo>
                  <a:lnTo>
                    <a:pt x="61" y="177"/>
                  </a:lnTo>
                  <a:lnTo>
                    <a:pt x="75" y="176"/>
                  </a:lnTo>
                  <a:lnTo>
                    <a:pt x="88" y="171"/>
                  </a:lnTo>
                  <a:lnTo>
                    <a:pt x="97" y="189"/>
                  </a:lnTo>
                  <a:lnTo>
                    <a:pt x="115" y="198"/>
                  </a:lnTo>
                  <a:lnTo>
                    <a:pt x="117" y="193"/>
                  </a:lnTo>
                  <a:lnTo>
                    <a:pt x="122" y="191"/>
                  </a:lnTo>
                  <a:lnTo>
                    <a:pt x="127" y="193"/>
                  </a:lnTo>
                  <a:lnTo>
                    <a:pt x="129" y="191"/>
                  </a:lnTo>
                  <a:lnTo>
                    <a:pt x="136" y="193"/>
                  </a:lnTo>
                  <a:lnTo>
                    <a:pt x="144" y="189"/>
                  </a:lnTo>
                  <a:lnTo>
                    <a:pt x="149" y="184"/>
                  </a:lnTo>
                  <a:lnTo>
                    <a:pt x="143" y="176"/>
                  </a:lnTo>
                  <a:lnTo>
                    <a:pt x="136" y="171"/>
                  </a:lnTo>
                  <a:lnTo>
                    <a:pt x="132" y="164"/>
                  </a:lnTo>
                  <a:lnTo>
                    <a:pt x="129" y="157"/>
                  </a:lnTo>
                  <a:lnTo>
                    <a:pt x="127" y="155"/>
                  </a:lnTo>
                  <a:lnTo>
                    <a:pt x="124" y="153"/>
                  </a:lnTo>
                  <a:lnTo>
                    <a:pt x="122" y="150"/>
                  </a:lnTo>
                  <a:lnTo>
                    <a:pt x="124" y="145"/>
                  </a:lnTo>
                  <a:lnTo>
                    <a:pt x="129" y="138"/>
                  </a:lnTo>
                  <a:lnTo>
                    <a:pt x="136" y="136"/>
                  </a:lnTo>
                  <a:lnTo>
                    <a:pt x="137" y="136"/>
                  </a:lnTo>
                  <a:lnTo>
                    <a:pt x="143" y="136"/>
                  </a:lnTo>
                  <a:lnTo>
                    <a:pt x="148" y="135"/>
                  </a:lnTo>
                  <a:lnTo>
                    <a:pt x="149" y="130"/>
                  </a:lnTo>
                  <a:lnTo>
                    <a:pt x="156" y="123"/>
                  </a:lnTo>
                  <a:lnTo>
                    <a:pt x="161" y="118"/>
                  </a:lnTo>
                  <a:lnTo>
                    <a:pt x="163" y="109"/>
                  </a:lnTo>
                  <a:lnTo>
                    <a:pt x="170" y="99"/>
                  </a:lnTo>
                  <a:lnTo>
                    <a:pt x="177" y="89"/>
                  </a:lnTo>
                  <a:lnTo>
                    <a:pt x="177" y="75"/>
                  </a:lnTo>
                  <a:lnTo>
                    <a:pt x="180" y="73"/>
                  </a:lnTo>
                  <a:lnTo>
                    <a:pt x="183" y="68"/>
                  </a:lnTo>
                  <a:lnTo>
                    <a:pt x="166" y="58"/>
                  </a:lnTo>
                  <a:lnTo>
                    <a:pt x="156" y="41"/>
                  </a:lnTo>
                  <a:lnTo>
                    <a:pt x="160" y="36"/>
                  </a:lnTo>
                  <a:lnTo>
                    <a:pt x="163" y="34"/>
                  </a:lnTo>
                  <a:lnTo>
                    <a:pt x="170" y="34"/>
                  </a:lnTo>
                  <a:lnTo>
                    <a:pt x="177" y="34"/>
                  </a:lnTo>
                  <a:lnTo>
                    <a:pt x="185" y="33"/>
                  </a:lnTo>
                  <a:lnTo>
                    <a:pt x="192" y="28"/>
                  </a:lnTo>
                  <a:lnTo>
                    <a:pt x="197"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2" name="Freeform 470"/>
            <p:cNvSpPr>
              <a:spLocks/>
            </p:cNvSpPr>
            <p:nvPr/>
          </p:nvSpPr>
          <p:spPr bwMode="auto">
            <a:xfrm>
              <a:off x="3636" y="1336"/>
              <a:ext cx="170" cy="143"/>
            </a:xfrm>
            <a:custGeom>
              <a:avLst/>
              <a:gdLst>
                <a:gd name="T0" fmla="*/ 157 w 170"/>
                <a:gd name="T1" fmla="*/ 20 h 143"/>
                <a:gd name="T2" fmla="*/ 146 w 170"/>
                <a:gd name="T3" fmla="*/ 22 h 143"/>
                <a:gd name="T4" fmla="*/ 136 w 170"/>
                <a:gd name="T5" fmla="*/ 20 h 143"/>
                <a:gd name="T6" fmla="*/ 129 w 170"/>
                <a:gd name="T7" fmla="*/ 19 h 143"/>
                <a:gd name="T8" fmla="*/ 124 w 170"/>
                <a:gd name="T9" fmla="*/ 14 h 143"/>
                <a:gd name="T10" fmla="*/ 123 w 170"/>
                <a:gd name="T11" fmla="*/ 7 h 143"/>
                <a:gd name="T12" fmla="*/ 123 w 170"/>
                <a:gd name="T13" fmla="*/ 0 h 143"/>
                <a:gd name="T14" fmla="*/ 104 w 170"/>
                <a:gd name="T15" fmla="*/ 14 h 143"/>
                <a:gd name="T16" fmla="*/ 89 w 170"/>
                <a:gd name="T17" fmla="*/ 20 h 143"/>
                <a:gd name="T18" fmla="*/ 75 w 170"/>
                <a:gd name="T19" fmla="*/ 22 h 143"/>
                <a:gd name="T20" fmla="*/ 61 w 170"/>
                <a:gd name="T21" fmla="*/ 20 h 143"/>
                <a:gd name="T22" fmla="*/ 54 w 170"/>
                <a:gd name="T23" fmla="*/ 14 h 143"/>
                <a:gd name="T24" fmla="*/ 41 w 170"/>
                <a:gd name="T25" fmla="*/ 36 h 143"/>
                <a:gd name="T26" fmla="*/ 20 w 170"/>
                <a:gd name="T27" fmla="*/ 48 h 143"/>
                <a:gd name="T28" fmla="*/ 15 w 170"/>
                <a:gd name="T29" fmla="*/ 48 h 143"/>
                <a:gd name="T30" fmla="*/ 12 w 170"/>
                <a:gd name="T31" fmla="*/ 46 h 143"/>
                <a:gd name="T32" fmla="*/ 7 w 170"/>
                <a:gd name="T33" fmla="*/ 48 h 143"/>
                <a:gd name="T34" fmla="*/ 7 w 170"/>
                <a:gd name="T35" fmla="*/ 41 h 143"/>
                <a:gd name="T36" fmla="*/ 7 w 170"/>
                <a:gd name="T37" fmla="*/ 48 h 143"/>
                <a:gd name="T38" fmla="*/ 3 w 170"/>
                <a:gd name="T39" fmla="*/ 60 h 143"/>
                <a:gd name="T40" fmla="*/ 0 w 170"/>
                <a:gd name="T41" fmla="*/ 68 h 143"/>
                <a:gd name="T42" fmla="*/ 2 w 170"/>
                <a:gd name="T43" fmla="*/ 75 h 143"/>
                <a:gd name="T44" fmla="*/ 0 w 170"/>
                <a:gd name="T45" fmla="*/ 75 h 143"/>
                <a:gd name="T46" fmla="*/ 9 w 170"/>
                <a:gd name="T47" fmla="*/ 97 h 143"/>
                <a:gd name="T48" fmla="*/ 27 w 170"/>
                <a:gd name="T49" fmla="*/ 109 h 143"/>
                <a:gd name="T50" fmla="*/ 19 w 170"/>
                <a:gd name="T51" fmla="*/ 121 h 143"/>
                <a:gd name="T52" fmla="*/ 14 w 170"/>
                <a:gd name="T53" fmla="*/ 136 h 143"/>
                <a:gd name="T54" fmla="*/ 14 w 170"/>
                <a:gd name="T55" fmla="*/ 135 h 143"/>
                <a:gd name="T56" fmla="*/ 14 w 170"/>
                <a:gd name="T57" fmla="*/ 136 h 143"/>
                <a:gd name="T58" fmla="*/ 34 w 170"/>
                <a:gd name="T59" fmla="*/ 140 h 143"/>
                <a:gd name="T60" fmla="*/ 54 w 170"/>
                <a:gd name="T61" fmla="*/ 143 h 143"/>
                <a:gd name="T62" fmla="*/ 73 w 170"/>
                <a:gd name="T63" fmla="*/ 138 h 143"/>
                <a:gd name="T64" fmla="*/ 89 w 170"/>
                <a:gd name="T65" fmla="*/ 129 h 143"/>
                <a:gd name="T66" fmla="*/ 85 w 170"/>
                <a:gd name="T67" fmla="*/ 126 h 143"/>
                <a:gd name="T68" fmla="*/ 82 w 170"/>
                <a:gd name="T69" fmla="*/ 123 h 143"/>
                <a:gd name="T70" fmla="*/ 87 w 170"/>
                <a:gd name="T71" fmla="*/ 116 h 143"/>
                <a:gd name="T72" fmla="*/ 95 w 170"/>
                <a:gd name="T73" fmla="*/ 116 h 143"/>
                <a:gd name="T74" fmla="*/ 99 w 170"/>
                <a:gd name="T75" fmla="*/ 112 h 143"/>
                <a:gd name="T76" fmla="*/ 102 w 170"/>
                <a:gd name="T77" fmla="*/ 109 h 143"/>
                <a:gd name="T78" fmla="*/ 106 w 170"/>
                <a:gd name="T79" fmla="*/ 106 h 143"/>
                <a:gd name="T80" fmla="*/ 111 w 170"/>
                <a:gd name="T81" fmla="*/ 104 h 143"/>
                <a:gd name="T82" fmla="*/ 117 w 170"/>
                <a:gd name="T83" fmla="*/ 104 h 143"/>
                <a:gd name="T84" fmla="*/ 123 w 170"/>
                <a:gd name="T85" fmla="*/ 102 h 143"/>
                <a:gd name="T86" fmla="*/ 117 w 170"/>
                <a:gd name="T87" fmla="*/ 99 h 143"/>
                <a:gd name="T88" fmla="*/ 116 w 170"/>
                <a:gd name="T89" fmla="*/ 95 h 143"/>
                <a:gd name="T90" fmla="*/ 121 w 170"/>
                <a:gd name="T91" fmla="*/ 89 h 143"/>
                <a:gd name="T92" fmla="*/ 129 w 170"/>
                <a:gd name="T93" fmla="*/ 82 h 143"/>
                <a:gd name="T94" fmla="*/ 128 w 170"/>
                <a:gd name="T95" fmla="*/ 78 h 143"/>
                <a:gd name="T96" fmla="*/ 129 w 170"/>
                <a:gd name="T97" fmla="*/ 75 h 143"/>
                <a:gd name="T98" fmla="*/ 133 w 170"/>
                <a:gd name="T99" fmla="*/ 65 h 143"/>
                <a:gd name="T100" fmla="*/ 136 w 170"/>
                <a:gd name="T101" fmla="*/ 55 h 143"/>
                <a:gd name="T102" fmla="*/ 136 w 170"/>
                <a:gd name="T103" fmla="*/ 48 h 143"/>
                <a:gd name="T104" fmla="*/ 133 w 170"/>
                <a:gd name="T105" fmla="*/ 44 h 143"/>
                <a:gd name="T106" fmla="*/ 129 w 170"/>
                <a:gd name="T107" fmla="*/ 41 h 143"/>
                <a:gd name="T108" fmla="*/ 143 w 170"/>
                <a:gd name="T109" fmla="*/ 29 h 143"/>
                <a:gd name="T110" fmla="*/ 163 w 170"/>
                <a:gd name="T111" fmla="*/ 27 h 143"/>
                <a:gd name="T112" fmla="*/ 165 w 170"/>
                <a:gd name="T113" fmla="*/ 27 h 143"/>
                <a:gd name="T114" fmla="*/ 170 w 170"/>
                <a:gd name="T115" fmla="*/ 27 h 143"/>
                <a:gd name="T116" fmla="*/ 169 w 170"/>
                <a:gd name="T117" fmla="*/ 26 h 143"/>
                <a:gd name="T118" fmla="*/ 170 w 170"/>
                <a:gd name="T119" fmla="*/ 27 h 143"/>
                <a:gd name="T120" fmla="*/ 163 w 170"/>
                <a:gd name="T121" fmla="*/ 22 h 143"/>
                <a:gd name="T122" fmla="*/ 157 w 170"/>
                <a:gd name="T123" fmla="*/ 20 h 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143"/>
                <a:gd name="T188" fmla="*/ 170 w 170"/>
                <a:gd name="T189" fmla="*/ 143 h 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143">
                  <a:moveTo>
                    <a:pt x="157" y="20"/>
                  </a:moveTo>
                  <a:lnTo>
                    <a:pt x="146" y="22"/>
                  </a:lnTo>
                  <a:lnTo>
                    <a:pt x="136" y="20"/>
                  </a:lnTo>
                  <a:lnTo>
                    <a:pt x="129" y="19"/>
                  </a:lnTo>
                  <a:lnTo>
                    <a:pt x="124" y="14"/>
                  </a:lnTo>
                  <a:lnTo>
                    <a:pt x="123" y="7"/>
                  </a:lnTo>
                  <a:lnTo>
                    <a:pt x="123" y="0"/>
                  </a:lnTo>
                  <a:lnTo>
                    <a:pt x="104" y="14"/>
                  </a:lnTo>
                  <a:lnTo>
                    <a:pt x="89" y="20"/>
                  </a:lnTo>
                  <a:lnTo>
                    <a:pt x="75" y="22"/>
                  </a:lnTo>
                  <a:lnTo>
                    <a:pt x="61" y="20"/>
                  </a:lnTo>
                  <a:lnTo>
                    <a:pt x="54" y="14"/>
                  </a:lnTo>
                  <a:lnTo>
                    <a:pt x="41" y="36"/>
                  </a:lnTo>
                  <a:lnTo>
                    <a:pt x="20" y="48"/>
                  </a:lnTo>
                  <a:lnTo>
                    <a:pt x="15" y="48"/>
                  </a:lnTo>
                  <a:lnTo>
                    <a:pt x="12" y="46"/>
                  </a:lnTo>
                  <a:lnTo>
                    <a:pt x="7" y="48"/>
                  </a:lnTo>
                  <a:lnTo>
                    <a:pt x="7" y="41"/>
                  </a:lnTo>
                  <a:lnTo>
                    <a:pt x="7" y="48"/>
                  </a:lnTo>
                  <a:lnTo>
                    <a:pt x="3" y="60"/>
                  </a:lnTo>
                  <a:lnTo>
                    <a:pt x="0" y="68"/>
                  </a:lnTo>
                  <a:lnTo>
                    <a:pt x="2" y="75"/>
                  </a:lnTo>
                  <a:lnTo>
                    <a:pt x="0" y="75"/>
                  </a:lnTo>
                  <a:lnTo>
                    <a:pt x="9" y="97"/>
                  </a:lnTo>
                  <a:lnTo>
                    <a:pt x="27" y="109"/>
                  </a:lnTo>
                  <a:lnTo>
                    <a:pt x="19" y="121"/>
                  </a:lnTo>
                  <a:lnTo>
                    <a:pt x="14" y="136"/>
                  </a:lnTo>
                  <a:lnTo>
                    <a:pt x="14" y="135"/>
                  </a:lnTo>
                  <a:lnTo>
                    <a:pt x="14" y="136"/>
                  </a:lnTo>
                  <a:lnTo>
                    <a:pt x="34" y="140"/>
                  </a:lnTo>
                  <a:lnTo>
                    <a:pt x="54" y="143"/>
                  </a:lnTo>
                  <a:lnTo>
                    <a:pt x="73" y="138"/>
                  </a:lnTo>
                  <a:lnTo>
                    <a:pt x="89" y="129"/>
                  </a:lnTo>
                  <a:lnTo>
                    <a:pt x="85" y="126"/>
                  </a:lnTo>
                  <a:lnTo>
                    <a:pt x="82" y="123"/>
                  </a:lnTo>
                  <a:lnTo>
                    <a:pt x="87" y="116"/>
                  </a:lnTo>
                  <a:lnTo>
                    <a:pt x="95" y="116"/>
                  </a:lnTo>
                  <a:lnTo>
                    <a:pt x="99" y="112"/>
                  </a:lnTo>
                  <a:lnTo>
                    <a:pt x="102" y="109"/>
                  </a:lnTo>
                  <a:lnTo>
                    <a:pt x="106" y="106"/>
                  </a:lnTo>
                  <a:lnTo>
                    <a:pt x="111" y="104"/>
                  </a:lnTo>
                  <a:lnTo>
                    <a:pt x="117" y="104"/>
                  </a:lnTo>
                  <a:lnTo>
                    <a:pt x="123" y="102"/>
                  </a:lnTo>
                  <a:lnTo>
                    <a:pt x="117" y="99"/>
                  </a:lnTo>
                  <a:lnTo>
                    <a:pt x="116" y="95"/>
                  </a:lnTo>
                  <a:lnTo>
                    <a:pt x="121" y="89"/>
                  </a:lnTo>
                  <a:lnTo>
                    <a:pt x="129" y="82"/>
                  </a:lnTo>
                  <a:lnTo>
                    <a:pt x="128" y="78"/>
                  </a:lnTo>
                  <a:lnTo>
                    <a:pt x="129" y="75"/>
                  </a:lnTo>
                  <a:lnTo>
                    <a:pt x="133" y="65"/>
                  </a:lnTo>
                  <a:lnTo>
                    <a:pt x="136" y="55"/>
                  </a:lnTo>
                  <a:lnTo>
                    <a:pt x="136" y="48"/>
                  </a:lnTo>
                  <a:lnTo>
                    <a:pt x="133" y="44"/>
                  </a:lnTo>
                  <a:lnTo>
                    <a:pt x="129" y="41"/>
                  </a:lnTo>
                  <a:lnTo>
                    <a:pt x="143" y="29"/>
                  </a:lnTo>
                  <a:lnTo>
                    <a:pt x="163" y="27"/>
                  </a:lnTo>
                  <a:lnTo>
                    <a:pt x="165" y="27"/>
                  </a:lnTo>
                  <a:lnTo>
                    <a:pt x="170" y="27"/>
                  </a:lnTo>
                  <a:lnTo>
                    <a:pt x="169" y="26"/>
                  </a:lnTo>
                  <a:lnTo>
                    <a:pt x="170" y="27"/>
                  </a:lnTo>
                  <a:lnTo>
                    <a:pt x="163" y="22"/>
                  </a:lnTo>
                  <a:lnTo>
                    <a:pt x="157"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3" name="Freeform 471"/>
            <p:cNvSpPr>
              <a:spLocks/>
            </p:cNvSpPr>
            <p:nvPr/>
          </p:nvSpPr>
          <p:spPr bwMode="auto">
            <a:xfrm>
              <a:off x="3895" y="1135"/>
              <a:ext cx="395" cy="153"/>
            </a:xfrm>
            <a:custGeom>
              <a:avLst/>
              <a:gdLst>
                <a:gd name="T0" fmla="*/ 13 w 395"/>
                <a:gd name="T1" fmla="*/ 56 h 153"/>
                <a:gd name="T2" fmla="*/ 46 w 395"/>
                <a:gd name="T3" fmla="*/ 73 h 153"/>
                <a:gd name="T4" fmla="*/ 58 w 395"/>
                <a:gd name="T5" fmla="*/ 92 h 153"/>
                <a:gd name="T6" fmla="*/ 68 w 395"/>
                <a:gd name="T7" fmla="*/ 106 h 153"/>
                <a:gd name="T8" fmla="*/ 104 w 395"/>
                <a:gd name="T9" fmla="*/ 111 h 153"/>
                <a:gd name="T10" fmla="*/ 134 w 395"/>
                <a:gd name="T11" fmla="*/ 128 h 153"/>
                <a:gd name="T12" fmla="*/ 177 w 395"/>
                <a:gd name="T13" fmla="*/ 140 h 153"/>
                <a:gd name="T14" fmla="*/ 231 w 395"/>
                <a:gd name="T15" fmla="*/ 150 h 153"/>
                <a:gd name="T16" fmla="*/ 267 w 395"/>
                <a:gd name="T17" fmla="*/ 150 h 153"/>
                <a:gd name="T18" fmla="*/ 299 w 395"/>
                <a:gd name="T19" fmla="*/ 147 h 153"/>
                <a:gd name="T20" fmla="*/ 327 w 395"/>
                <a:gd name="T21" fmla="*/ 119 h 153"/>
                <a:gd name="T22" fmla="*/ 321 w 395"/>
                <a:gd name="T23" fmla="*/ 114 h 153"/>
                <a:gd name="T24" fmla="*/ 313 w 395"/>
                <a:gd name="T25" fmla="*/ 106 h 153"/>
                <a:gd name="T26" fmla="*/ 320 w 395"/>
                <a:gd name="T27" fmla="*/ 106 h 153"/>
                <a:gd name="T28" fmla="*/ 333 w 395"/>
                <a:gd name="T29" fmla="*/ 106 h 153"/>
                <a:gd name="T30" fmla="*/ 344 w 395"/>
                <a:gd name="T31" fmla="*/ 101 h 153"/>
                <a:gd name="T32" fmla="*/ 354 w 395"/>
                <a:gd name="T33" fmla="*/ 97 h 153"/>
                <a:gd name="T34" fmla="*/ 361 w 395"/>
                <a:gd name="T35" fmla="*/ 92 h 153"/>
                <a:gd name="T36" fmla="*/ 364 w 395"/>
                <a:gd name="T37" fmla="*/ 84 h 153"/>
                <a:gd name="T38" fmla="*/ 381 w 395"/>
                <a:gd name="T39" fmla="*/ 79 h 153"/>
                <a:gd name="T40" fmla="*/ 386 w 395"/>
                <a:gd name="T41" fmla="*/ 67 h 153"/>
                <a:gd name="T42" fmla="*/ 364 w 395"/>
                <a:gd name="T43" fmla="*/ 61 h 153"/>
                <a:gd name="T44" fmla="*/ 350 w 395"/>
                <a:gd name="T45" fmla="*/ 63 h 153"/>
                <a:gd name="T46" fmla="*/ 333 w 395"/>
                <a:gd name="T47" fmla="*/ 51 h 153"/>
                <a:gd name="T48" fmla="*/ 316 w 395"/>
                <a:gd name="T49" fmla="*/ 27 h 153"/>
                <a:gd name="T50" fmla="*/ 284 w 395"/>
                <a:gd name="T51" fmla="*/ 34 h 153"/>
                <a:gd name="T52" fmla="*/ 231 w 395"/>
                <a:gd name="T53" fmla="*/ 36 h 153"/>
                <a:gd name="T54" fmla="*/ 177 w 395"/>
                <a:gd name="T55" fmla="*/ 24 h 153"/>
                <a:gd name="T56" fmla="*/ 150 w 395"/>
                <a:gd name="T57" fmla="*/ 4 h 153"/>
                <a:gd name="T58" fmla="*/ 114 w 395"/>
                <a:gd name="T59" fmla="*/ 0 h 153"/>
                <a:gd name="T60" fmla="*/ 105 w 395"/>
                <a:gd name="T61" fmla="*/ 12 h 153"/>
                <a:gd name="T62" fmla="*/ 115 w 395"/>
                <a:gd name="T63" fmla="*/ 24 h 153"/>
                <a:gd name="T64" fmla="*/ 102 w 395"/>
                <a:gd name="T65" fmla="*/ 31 h 153"/>
                <a:gd name="T66" fmla="*/ 41 w 395"/>
                <a:gd name="T67" fmla="*/ 17 h 153"/>
                <a:gd name="T68" fmla="*/ 0 w 395"/>
                <a:gd name="T69" fmla="*/ 44 h 1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5"/>
                <a:gd name="T106" fmla="*/ 0 h 153"/>
                <a:gd name="T107" fmla="*/ 395 w 395"/>
                <a:gd name="T108" fmla="*/ 153 h 1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5" h="153">
                  <a:moveTo>
                    <a:pt x="0" y="44"/>
                  </a:moveTo>
                  <a:lnTo>
                    <a:pt x="13" y="56"/>
                  </a:lnTo>
                  <a:lnTo>
                    <a:pt x="34" y="65"/>
                  </a:lnTo>
                  <a:lnTo>
                    <a:pt x="46" y="73"/>
                  </a:lnTo>
                  <a:lnTo>
                    <a:pt x="54" y="85"/>
                  </a:lnTo>
                  <a:lnTo>
                    <a:pt x="58" y="92"/>
                  </a:lnTo>
                  <a:lnTo>
                    <a:pt x="61" y="99"/>
                  </a:lnTo>
                  <a:lnTo>
                    <a:pt x="68" y="106"/>
                  </a:lnTo>
                  <a:lnTo>
                    <a:pt x="88" y="106"/>
                  </a:lnTo>
                  <a:lnTo>
                    <a:pt x="104" y="111"/>
                  </a:lnTo>
                  <a:lnTo>
                    <a:pt x="122" y="119"/>
                  </a:lnTo>
                  <a:lnTo>
                    <a:pt x="134" y="128"/>
                  </a:lnTo>
                  <a:lnTo>
                    <a:pt x="150" y="140"/>
                  </a:lnTo>
                  <a:lnTo>
                    <a:pt x="177" y="140"/>
                  </a:lnTo>
                  <a:lnTo>
                    <a:pt x="211" y="140"/>
                  </a:lnTo>
                  <a:lnTo>
                    <a:pt x="231" y="150"/>
                  </a:lnTo>
                  <a:lnTo>
                    <a:pt x="258" y="153"/>
                  </a:lnTo>
                  <a:lnTo>
                    <a:pt x="267" y="150"/>
                  </a:lnTo>
                  <a:lnTo>
                    <a:pt x="272" y="147"/>
                  </a:lnTo>
                  <a:lnTo>
                    <a:pt x="299" y="147"/>
                  </a:lnTo>
                  <a:lnTo>
                    <a:pt x="316" y="136"/>
                  </a:lnTo>
                  <a:lnTo>
                    <a:pt x="327" y="119"/>
                  </a:lnTo>
                  <a:lnTo>
                    <a:pt x="325" y="116"/>
                  </a:lnTo>
                  <a:lnTo>
                    <a:pt x="321" y="114"/>
                  </a:lnTo>
                  <a:lnTo>
                    <a:pt x="316" y="113"/>
                  </a:lnTo>
                  <a:lnTo>
                    <a:pt x="313" y="106"/>
                  </a:lnTo>
                  <a:lnTo>
                    <a:pt x="316" y="104"/>
                  </a:lnTo>
                  <a:lnTo>
                    <a:pt x="320" y="106"/>
                  </a:lnTo>
                  <a:lnTo>
                    <a:pt x="327" y="104"/>
                  </a:lnTo>
                  <a:lnTo>
                    <a:pt x="333" y="106"/>
                  </a:lnTo>
                  <a:lnTo>
                    <a:pt x="340" y="104"/>
                  </a:lnTo>
                  <a:lnTo>
                    <a:pt x="344" y="101"/>
                  </a:lnTo>
                  <a:lnTo>
                    <a:pt x="347" y="99"/>
                  </a:lnTo>
                  <a:lnTo>
                    <a:pt x="354" y="97"/>
                  </a:lnTo>
                  <a:lnTo>
                    <a:pt x="359" y="96"/>
                  </a:lnTo>
                  <a:lnTo>
                    <a:pt x="361" y="92"/>
                  </a:lnTo>
                  <a:lnTo>
                    <a:pt x="362" y="89"/>
                  </a:lnTo>
                  <a:lnTo>
                    <a:pt x="364" y="84"/>
                  </a:lnTo>
                  <a:lnTo>
                    <a:pt x="367" y="79"/>
                  </a:lnTo>
                  <a:lnTo>
                    <a:pt x="381" y="79"/>
                  </a:lnTo>
                  <a:lnTo>
                    <a:pt x="395" y="79"/>
                  </a:lnTo>
                  <a:lnTo>
                    <a:pt x="386" y="67"/>
                  </a:lnTo>
                  <a:lnTo>
                    <a:pt x="367" y="58"/>
                  </a:lnTo>
                  <a:lnTo>
                    <a:pt x="364" y="61"/>
                  </a:lnTo>
                  <a:lnTo>
                    <a:pt x="361" y="65"/>
                  </a:lnTo>
                  <a:lnTo>
                    <a:pt x="350" y="63"/>
                  </a:lnTo>
                  <a:lnTo>
                    <a:pt x="340" y="65"/>
                  </a:lnTo>
                  <a:lnTo>
                    <a:pt x="333" y="51"/>
                  </a:lnTo>
                  <a:lnTo>
                    <a:pt x="333" y="31"/>
                  </a:lnTo>
                  <a:lnTo>
                    <a:pt x="316" y="27"/>
                  </a:lnTo>
                  <a:lnTo>
                    <a:pt x="306" y="24"/>
                  </a:lnTo>
                  <a:lnTo>
                    <a:pt x="284" y="34"/>
                  </a:lnTo>
                  <a:lnTo>
                    <a:pt x="258" y="44"/>
                  </a:lnTo>
                  <a:lnTo>
                    <a:pt x="231" y="36"/>
                  </a:lnTo>
                  <a:lnTo>
                    <a:pt x="206" y="24"/>
                  </a:lnTo>
                  <a:lnTo>
                    <a:pt x="177" y="24"/>
                  </a:lnTo>
                  <a:lnTo>
                    <a:pt x="158" y="17"/>
                  </a:lnTo>
                  <a:lnTo>
                    <a:pt x="150" y="4"/>
                  </a:lnTo>
                  <a:lnTo>
                    <a:pt x="134" y="2"/>
                  </a:lnTo>
                  <a:lnTo>
                    <a:pt x="114" y="0"/>
                  </a:lnTo>
                  <a:lnTo>
                    <a:pt x="102" y="4"/>
                  </a:lnTo>
                  <a:lnTo>
                    <a:pt x="105" y="12"/>
                  </a:lnTo>
                  <a:lnTo>
                    <a:pt x="110" y="17"/>
                  </a:lnTo>
                  <a:lnTo>
                    <a:pt x="115" y="24"/>
                  </a:lnTo>
                  <a:lnTo>
                    <a:pt x="110" y="31"/>
                  </a:lnTo>
                  <a:lnTo>
                    <a:pt x="102" y="31"/>
                  </a:lnTo>
                  <a:lnTo>
                    <a:pt x="70" y="26"/>
                  </a:lnTo>
                  <a:lnTo>
                    <a:pt x="41" y="17"/>
                  </a:lnTo>
                  <a:lnTo>
                    <a:pt x="18" y="26"/>
                  </a:lnTo>
                  <a:lnTo>
                    <a:pt x="0" y="4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4" name="Freeform 472"/>
            <p:cNvSpPr>
              <a:spLocks/>
            </p:cNvSpPr>
            <p:nvPr/>
          </p:nvSpPr>
          <p:spPr bwMode="auto">
            <a:xfrm>
              <a:off x="4446" y="1336"/>
              <a:ext cx="55" cy="61"/>
            </a:xfrm>
            <a:custGeom>
              <a:avLst/>
              <a:gdLst>
                <a:gd name="T0" fmla="*/ 14 w 55"/>
                <a:gd name="T1" fmla="*/ 0 h 61"/>
                <a:gd name="T2" fmla="*/ 21 w 55"/>
                <a:gd name="T3" fmla="*/ 0 h 61"/>
                <a:gd name="T4" fmla="*/ 17 w 55"/>
                <a:gd name="T5" fmla="*/ 0 h 61"/>
                <a:gd name="T6" fmla="*/ 21 w 55"/>
                <a:gd name="T7" fmla="*/ 0 h 61"/>
                <a:gd name="T8" fmla="*/ 16 w 55"/>
                <a:gd name="T9" fmla="*/ 5 h 61"/>
                <a:gd name="T10" fmla="*/ 9 w 55"/>
                <a:gd name="T11" fmla="*/ 5 h 61"/>
                <a:gd name="T12" fmla="*/ 0 w 55"/>
                <a:gd name="T13" fmla="*/ 7 h 61"/>
                <a:gd name="T14" fmla="*/ 2 w 55"/>
                <a:gd name="T15" fmla="*/ 7 h 61"/>
                <a:gd name="T16" fmla="*/ 0 w 55"/>
                <a:gd name="T17" fmla="*/ 7 h 61"/>
                <a:gd name="T18" fmla="*/ 5 w 55"/>
                <a:gd name="T19" fmla="*/ 12 h 61"/>
                <a:gd name="T20" fmla="*/ 7 w 55"/>
                <a:gd name="T21" fmla="*/ 17 h 61"/>
                <a:gd name="T22" fmla="*/ 7 w 55"/>
                <a:gd name="T23" fmla="*/ 20 h 61"/>
                <a:gd name="T24" fmla="*/ 14 w 55"/>
                <a:gd name="T25" fmla="*/ 44 h 61"/>
                <a:gd name="T26" fmla="*/ 27 w 55"/>
                <a:gd name="T27" fmla="*/ 61 h 61"/>
                <a:gd name="T28" fmla="*/ 44 w 55"/>
                <a:gd name="T29" fmla="*/ 56 h 61"/>
                <a:gd name="T30" fmla="*/ 55 w 55"/>
                <a:gd name="T31" fmla="*/ 48 h 61"/>
                <a:gd name="T32" fmla="*/ 41 w 55"/>
                <a:gd name="T33" fmla="*/ 20 h 61"/>
                <a:gd name="T34" fmla="*/ 14 w 55"/>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61"/>
                <a:gd name="T56" fmla="*/ 55 w 55"/>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61">
                  <a:moveTo>
                    <a:pt x="14" y="0"/>
                  </a:moveTo>
                  <a:lnTo>
                    <a:pt x="21" y="0"/>
                  </a:lnTo>
                  <a:lnTo>
                    <a:pt x="17" y="0"/>
                  </a:lnTo>
                  <a:lnTo>
                    <a:pt x="21" y="0"/>
                  </a:lnTo>
                  <a:lnTo>
                    <a:pt x="16" y="5"/>
                  </a:lnTo>
                  <a:lnTo>
                    <a:pt x="9" y="5"/>
                  </a:lnTo>
                  <a:lnTo>
                    <a:pt x="0" y="7"/>
                  </a:lnTo>
                  <a:lnTo>
                    <a:pt x="2" y="7"/>
                  </a:lnTo>
                  <a:lnTo>
                    <a:pt x="0" y="7"/>
                  </a:lnTo>
                  <a:lnTo>
                    <a:pt x="5" y="12"/>
                  </a:lnTo>
                  <a:lnTo>
                    <a:pt x="7" y="17"/>
                  </a:lnTo>
                  <a:lnTo>
                    <a:pt x="7" y="20"/>
                  </a:lnTo>
                  <a:lnTo>
                    <a:pt x="14" y="44"/>
                  </a:lnTo>
                  <a:lnTo>
                    <a:pt x="27" y="61"/>
                  </a:lnTo>
                  <a:lnTo>
                    <a:pt x="44" y="56"/>
                  </a:lnTo>
                  <a:lnTo>
                    <a:pt x="55" y="48"/>
                  </a:lnTo>
                  <a:lnTo>
                    <a:pt x="41" y="20"/>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5" name="Freeform 473"/>
            <p:cNvSpPr>
              <a:spLocks/>
            </p:cNvSpPr>
            <p:nvPr/>
          </p:nvSpPr>
          <p:spPr bwMode="auto">
            <a:xfrm>
              <a:off x="4405" y="1268"/>
              <a:ext cx="62" cy="75"/>
            </a:xfrm>
            <a:custGeom>
              <a:avLst/>
              <a:gdLst>
                <a:gd name="T0" fmla="*/ 55 w 62"/>
                <a:gd name="T1" fmla="*/ 61 h 75"/>
                <a:gd name="T2" fmla="*/ 51 w 62"/>
                <a:gd name="T3" fmla="*/ 60 h 75"/>
                <a:gd name="T4" fmla="*/ 46 w 62"/>
                <a:gd name="T5" fmla="*/ 56 h 75"/>
                <a:gd name="T6" fmla="*/ 41 w 62"/>
                <a:gd name="T7" fmla="*/ 54 h 75"/>
                <a:gd name="T8" fmla="*/ 45 w 62"/>
                <a:gd name="T9" fmla="*/ 49 h 75"/>
                <a:gd name="T10" fmla="*/ 51 w 62"/>
                <a:gd name="T11" fmla="*/ 44 h 75"/>
                <a:gd name="T12" fmla="*/ 58 w 62"/>
                <a:gd name="T13" fmla="*/ 41 h 75"/>
                <a:gd name="T14" fmla="*/ 62 w 62"/>
                <a:gd name="T15" fmla="*/ 34 h 75"/>
                <a:gd name="T16" fmla="*/ 60 w 62"/>
                <a:gd name="T17" fmla="*/ 29 h 75"/>
                <a:gd name="T18" fmla="*/ 57 w 62"/>
                <a:gd name="T19" fmla="*/ 26 h 75"/>
                <a:gd name="T20" fmla="*/ 55 w 62"/>
                <a:gd name="T21" fmla="*/ 20 h 75"/>
                <a:gd name="T22" fmla="*/ 57 w 62"/>
                <a:gd name="T23" fmla="*/ 14 h 75"/>
                <a:gd name="T24" fmla="*/ 62 w 62"/>
                <a:gd name="T25" fmla="*/ 7 h 75"/>
                <a:gd name="T26" fmla="*/ 57 w 62"/>
                <a:gd name="T27" fmla="*/ 3 h 75"/>
                <a:gd name="T28" fmla="*/ 55 w 62"/>
                <a:gd name="T29" fmla="*/ 0 h 75"/>
                <a:gd name="T30" fmla="*/ 53 w 62"/>
                <a:gd name="T31" fmla="*/ 5 h 75"/>
                <a:gd name="T32" fmla="*/ 48 w 62"/>
                <a:gd name="T33" fmla="*/ 7 h 75"/>
                <a:gd name="T34" fmla="*/ 46 w 62"/>
                <a:gd name="T35" fmla="*/ 3 h 75"/>
                <a:gd name="T36" fmla="*/ 41 w 62"/>
                <a:gd name="T37" fmla="*/ 0 h 75"/>
                <a:gd name="T38" fmla="*/ 39 w 62"/>
                <a:gd name="T39" fmla="*/ 7 h 75"/>
                <a:gd name="T40" fmla="*/ 36 w 62"/>
                <a:gd name="T41" fmla="*/ 12 h 75"/>
                <a:gd name="T42" fmla="*/ 34 w 62"/>
                <a:gd name="T43" fmla="*/ 14 h 75"/>
                <a:gd name="T44" fmla="*/ 33 w 62"/>
                <a:gd name="T45" fmla="*/ 19 h 75"/>
                <a:gd name="T46" fmla="*/ 34 w 62"/>
                <a:gd name="T47" fmla="*/ 20 h 75"/>
                <a:gd name="T48" fmla="*/ 21 w 62"/>
                <a:gd name="T49" fmla="*/ 20 h 75"/>
                <a:gd name="T50" fmla="*/ 19 w 62"/>
                <a:gd name="T51" fmla="*/ 20 h 75"/>
                <a:gd name="T52" fmla="*/ 14 w 62"/>
                <a:gd name="T53" fmla="*/ 20 h 75"/>
                <a:gd name="T54" fmla="*/ 7 w 62"/>
                <a:gd name="T55" fmla="*/ 31 h 75"/>
                <a:gd name="T56" fmla="*/ 0 w 62"/>
                <a:gd name="T57" fmla="*/ 48 h 75"/>
                <a:gd name="T58" fmla="*/ 9 w 62"/>
                <a:gd name="T59" fmla="*/ 49 h 75"/>
                <a:gd name="T60" fmla="*/ 16 w 62"/>
                <a:gd name="T61" fmla="*/ 56 h 75"/>
                <a:gd name="T62" fmla="*/ 21 w 62"/>
                <a:gd name="T63" fmla="*/ 68 h 75"/>
                <a:gd name="T64" fmla="*/ 17 w 62"/>
                <a:gd name="T65" fmla="*/ 71 h 75"/>
                <a:gd name="T66" fmla="*/ 21 w 62"/>
                <a:gd name="T67" fmla="*/ 75 h 75"/>
                <a:gd name="T68" fmla="*/ 28 w 62"/>
                <a:gd name="T69" fmla="*/ 75 h 75"/>
                <a:gd name="T70" fmla="*/ 36 w 62"/>
                <a:gd name="T71" fmla="*/ 75 h 75"/>
                <a:gd name="T72" fmla="*/ 41 w 62"/>
                <a:gd name="T73" fmla="*/ 75 h 75"/>
                <a:gd name="T74" fmla="*/ 43 w 62"/>
                <a:gd name="T75" fmla="*/ 75 h 75"/>
                <a:gd name="T76" fmla="*/ 41 w 62"/>
                <a:gd name="T77" fmla="*/ 75 h 75"/>
                <a:gd name="T78" fmla="*/ 50 w 62"/>
                <a:gd name="T79" fmla="*/ 73 h 75"/>
                <a:gd name="T80" fmla="*/ 57 w 62"/>
                <a:gd name="T81" fmla="*/ 73 h 75"/>
                <a:gd name="T82" fmla="*/ 62 w 62"/>
                <a:gd name="T83" fmla="*/ 68 h 75"/>
                <a:gd name="T84" fmla="*/ 58 w 62"/>
                <a:gd name="T85" fmla="*/ 68 h 75"/>
                <a:gd name="T86" fmla="*/ 62 w 62"/>
                <a:gd name="T87" fmla="*/ 68 h 75"/>
                <a:gd name="T88" fmla="*/ 55 w 62"/>
                <a:gd name="T89" fmla="*/ 68 h 75"/>
                <a:gd name="T90" fmla="*/ 55 w 62"/>
                <a:gd name="T91" fmla="*/ 61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
                <a:gd name="T139" fmla="*/ 0 h 75"/>
                <a:gd name="T140" fmla="*/ 62 w 62"/>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 h="75">
                  <a:moveTo>
                    <a:pt x="55" y="61"/>
                  </a:moveTo>
                  <a:lnTo>
                    <a:pt x="51" y="60"/>
                  </a:lnTo>
                  <a:lnTo>
                    <a:pt x="46" y="56"/>
                  </a:lnTo>
                  <a:lnTo>
                    <a:pt x="41" y="54"/>
                  </a:lnTo>
                  <a:lnTo>
                    <a:pt x="45" y="49"/>
                  </a:lnTo>
                  <a:lnTo>
                    <a:pt x="51" y="44"/>
                  </a:lnTo>
                  <a:lnTo>
                    <a:pt x="58" y="41"/>
                  </a:lnTo>
                  <a:lnTo>
                    <a:pt x="62" y="34"/>
                  </a:lnTo>
                  <a:lnTo>
                    <a:pt x="60" y="29"/>
                  </a:lnTo>
                  <a:lnTo>
                    <a:pt x="57" y="26"/>
                  </a:lnTo>
                  <a:lnTo>
                    <a:pt x="55" y="20"/>
                  </a:lnTo>
                  <a:lnTo>
                    <a:pt x="57" y="14"/>
                  </a:lnTo>
                  <a:lnTo>
                    <a:pt x="62" y="7"/>
                  </a:lnTo>
                  <a:lnTo>
                    <a:pt x="57" y="3"/>
                  </a:lnTo>
                  <a:lnTo>
                    <a:pt x="55" y="0"/>
                  </a:lnTo>
                  <a:lnTo>
                    <a:pt x="53" y="5"/>
                  </a:lnTo>
                  <a:lnTo>
                    <a:pt x="48" y="7"/>
                  </a:lnTo>
                  <a:lnTo>
                    <a:pt x="46" y="3"/>
                  </a:lnTo>
                  <a:lnTo>
                    <a:pt x="41" y="0"/>
                  </a:lnTo>
                  <a:lnTo>
                    <a:pt x="39" y="7"/>
                  </a:lnTo>
                  <a:lnTo>
                    <a:pt x="36" y="12"/>
                  </a:lnTo>
                  <a:lnTo>
                    <a:pt x="34" y="14"/>
                  </a:lnTo>
                  <a:lnTo>
                    <a:pt x="33" y="19"/>
                  </a:lnTo>
                  <a:lnTo>
                    <a:pt x="34" y="20"/>
                  </a:lnTo>
                  <a:lnTo>
                    <a:pt x="21" y="20"/>
                  </a:lnTo>
                  <a:lnTo>
                    <a:pt x="19" y="20"/>
                  </a:lnTo>
                  <a:lnTo>
                    <a:pt x="14" y="20"/>
                  </a:lnTo>
                  <a:lnTo>
                    <a:pt x="7" y="31"/>
                  </a:lnTo>
                  <a:lnTo>
                    <a:pt x="0" y="48"/>
                  </a:lnTo>
                  <a:lnTo>
                    <a:pt x="9" y="49"/>
                  </a:lnTo>
                  <a:lnTo>
                    <a:pt x="16" y="56"/>
                  </a:lnTo>
                  <a:lnTo>
                    <a:pt x="21" y="68"/>
                  </a:lnTo>
                  <a:lnTo>
                    <a:pt x="17" y="71"/>
                  </a:lnTo>
                  <a:lnTo>
                    <a:pt x="21" y="75"/>
                  </a:lnTo>
                  <a:lnTo>
                    <a:pt x="28" y="75"/>
                  </a:lnTo>
                  <a:lnTo>
                    <a:pt x="36" y="75"/>
                  </a:lnTo>
                  <a:lnTo>
                    <a:pt x="41" y="75"/>
                  </a:lnTo>
                  <a:lnTo>
                    <a:pt x="43" y="75"/>
                  </a:lnTo>
                  <a:lnTo>
                    <a:pt x="41" y="75"/>
                  </a:lnTo>
                  <a:lnTo>
                    <a:pt x="50" y="73"/>
                  </a:lnTo>
                  <a:lnTo>
                    <a:pt x="57" y="73"/>
                  </a:lnTo>
                  <a:lnTo>
                    <a:pt x="62" y="68"/>
                  </a:lnTo>
                  <a:lnTo>
                    <a:pt x="58" y="68"/>
                  </a:lnTo>
                  <a:lnTo>
                    <a:pt x="62" y="68"/>
                  </a:lnTo>
                  <a:lnTo>
                    <a:pt x="55" y="68"/>
                  </a:lnTo>
                  <a:lnTo>
                    <a:pt x="55" y="6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6" name="Freeform 474"/>
            <p:cNvSpPr>
              <a:spLocks/>
            </p:cNvSpPr>
            <p:nvPr/>
          </p:nvSpPr>
          <p:spPr bwMode="auto">
            <a:xfrm>
              <a:off x="3779" y="1111"/>
              <a:ext cx="682" cy="504"/>
            </a:xfrm>
            <a:custGeom>
              <a:avLst/>
              <a:gdLst>
                <a:gd name="T0" fmla="*/ 361 w 683"/>
                <a:gd name="T1" fmla="*/ 388 h 504"/>
                <a:gd name="T2" fmla="*/ 373 w 683"/>
                <a:gd name="T3" fmla="*/ 419 h 504"/>
                <a:gd name="T4" fmla="*/ 363 w 683"/>
                <a:gd name="T5" fmla="*/ 440 h 504"/>
                <a:gd name="T6" fmla="*/ 380 w 683"/>
                <a:gd name="T7" fmla="*/ 448 h 504"/>
                <a:gd name="T8" fmla="*/ 390 w 683"/>
                <a:gd name="T9" fmla="*/ 468 h 504"/>
                <a:gd name="T10" fmla="*/ 412 w 683"/>
                <a:gd name="T11" fmla="*/ 484 h 504"/>
                <a:gd name="T12" fmla="*/ 415 w 683"/>
                <a:gd name="T13" fmla="*/ 477 h 504"/>
                <a:gd name="T14" fmla="*/ 436 w 683"/>
                <a:gd name="T15" fmla="*/ 470 h 504"/>
                <a:gd name="T16" fmla="*/ 483 w 683"/>
                <a:gd name="T17" fmla="*/ 463 h 504"/>
                <a:gd name="T18" fmla="*/ 517 w 683"/>
                <a:gd name="T19" fmla="*/ 484 h 504"/>
                <a:gd name="T20" fmla="*/ 541 w 683"/>
                <a:gd name="T21" fmla="*/ 497 h 504"/>
                <a:gd name="T22" fmla="*/ 579 w 683"/>
                <a:gd name="T23" fmla="*/ 470 h 504"/>
                <a:gd name="T24" fmla="*/ 640 w 683"/>
                <a:gd name="T25" fmla="*/ 436 h 504"/>
                <a:gd name="T26" fmla="*/ 659 w 683"/>
                <a:gd name="T27" fmla="*/ 358 h 504"/>
                <a:gd name="T28" fmla="*/ 648 w 683"/>
                <a:gd name="T29" fmla="*/ 334 h 504"/>
                <a:gd name="T30" fmla="*/ 613 w 683"/>
                <a:gd name="T31" fmla="*/ 286 h 504"/>
                <a:gd name="T32" fmla="*/ 626 w 683"/>
                <a:gd name="T33" fmla="*/ 245 h 504"/>
                <a:gd name="T34" fmla="*/ 585 w 683"/>
                <a:gd name="T35" fmla="*/ 245 h 504"/>
                <a:gd name="T36" fmla="*/ 575 w 683"/>
                <a:gd name="T37" fmla="*/ 196 h 504"/>
                <a:gd name="T38" fmla="*/ 594 w 683"/>
                <a:gd name="T39" fmla="*/ 210 h 504"/>
                <a:gd name="T40" fmla="*/ 640 w 683"/>
                <a:gd name="T41" fmla="*/ 177 h 504"/>
                <a:gd name="T42" fmla="*/ 660 w 683"/>
                <a:gd name="T43" fmla="*/ 171 h 504"/>
                <a:gd name="T44" fmla="*/ 674 w 683"/>
                <a:gd name="T45" fmla="*/ 164 h 504"/>
                <a:gd name="T46" fmla="*/ 667 w 683"/>
                <a:gd name="T47" fmla="*/ 123 h 504"/>
                <a:gd name="T48" fmla="*/ 681 w 683"/>
                <a:gd name="T49" fmla="*/ 94 h 504"/>
                <a:gd name="T50" fmla="*/ 620 w 683"/>
                <a:gd name="T51" fmla="*/ 68 h 504"/>
                <a:gd name="T52" fmla="*/ 490 w 683"/>
                <a:gd name="T53" fmla="*/ 0 h 504"/>
                <a:gd name="T54" fmla="*/ 471 w 683"/>
                <a:gd name="T55" fmla="*/ 57 h 504"/>
                <a:gd name="T56" fmla="*/ 456 w 683"/>
                <a:gd name="T57" fmla="*/ 89 h 504"/>
                <a:gd name="T58" fmla="*/ 502 w 683"/>
                <a:gd name="T59" fmla="*/ 91 h 504"/>
                <a:gd name="T60" fmla="*/ 478 w 683"/>
                <a:gd name="T61" fmla="*/ 113 h 504"/>
                <a:gd name="T62" fmla="*/ 460 w 683"/>
                <a:gd name="T63" fmla="*/ 125 h 504"/>
                <a:gd name="T64" fmla="*/ 432 w 683"/>
                <a:gd name="T65" fmla="*/ 128 h 504"/>
                <a:gd name="T66" fmla="*/ 443 w 683"/>
                <a:gd name="T67" fmla="*/ 143 h 504"/>
                <a:gd name="T68" fmla="*/ 374 w 683"/>
                <a:gd name="T69" fmla="*/ 177 h 504"/>
                <a:gd name="T70" fmla="*/ 250 w 683"/>
                <a:gd name="T71" fmla="*/ 152 h 504"/>
                <a:gd name="T72" fmla="*/ 177 w 683"/>
                <a:gd name="T73" fmla="*/ 123 h 504"/>
                <a:gd name="T74" fmla="*/ 129 w 683"/>
                <a:gd name="T75" fmla="*/ 80 h 504"/>
                <a:gd name="T76" fmla="*/ 109 w 683"/>
                <a:gd name="T77" fmla="*/ 96 h 504"/>
                <a:gd name="T78" fmla="*/ 61 w 683"/>
                <a:gd name="T79" fmla="*/ 123 h 504"/>
                <a:gd name="T80" fmla="*/ 14 w 683"/>
                <a:gd name="T81" fmla="*/ 201 h 504"/>
                <a:gd name="T82" fmla="*/ 14 w 683"/>
                <a:gd name="T83" fmla="*/ 245 h 504"/>
                <a:gd name="T84" fmla="*/ 36 w 683"/>
                <a:gd name="T85" fmla="*/ 252 h 504"/>
                <a:gd name="T86" fmla="*/ 61 w 683"/>
                <a:gd name="T87" fmla="*/ 273 h 504"/>
                <a:gd name="T88" fmla="*/ 77 w 683"/>
                <a:gd name="T89" fmla="*/ 269 h 504"/>
                <a:gd name="T90" fmla="*/ 99 w 683"/>
                <a:gd name="T91" fmla="*/ 288 h 504"/>
                <a:gd name="T92" fmla="*/ 100 w 683"/>
                <a:gd name="T93" fmla="*/ 319 h 504"/>
                <a:gd name="T94" fmla="*/ 116 w 683"/>
                <a:gd name="T95" fmla="*/ 341 h 504"/>
                <a:gd name="T96" fmla="*/ 138 w 683"/>
                <a:gd name="T97" fmla="*/ 353 h 504"/>
                <a:gd name="T98" fmla="*/ 167 w 683"/>
                <a:gd name="T99" fmla="*/ 370 h 504"/>
                <a:gd name="T100" fmla="*/ 204 w 683"/>
                <a:gd name="T101" fmla="*/ 388 h 504"/>
                <a:gd name="T102" fmla="*/ 231 w 683"/>
                <a:gd name="T103" fmla="*/ 395 h 504"/>
                <a:gd name="T104" fmla="*/ 238 w 683"/>
                <a:gd name="T105" fmla="*/ 395 h 504"/>
                <a:gd name="T106" fmla="*/ 286 w 683"/>
                <a:gd name="T107" fmla="*/ 395 h 504"/>
                <a:gd name="T108" fmla="*/ 298 w 683"/>
                <a:gd name="T109" fmla="*/ 375 h 504"/>
                <a:gd name="T110" fmla="*/ 327 w 683"/>
                <a:gd name="T111" fmla="*/ 368 h 5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3"/>
                <a:gd name="T169" fmla="*/ 0 h 504"/>
                <a:gd name="T170" fmla="*/ 683 w 683"/>
                <a:gd name="T171" fmla="*/ 504 h 5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3" h="504">
                  <a:moveTo>
                    <a:pt x="347" y="382"/>
                  </a:moveTo>
                  <a:lnTo>
                    <a:pt x="351" y="380"/>
                  </a:lnTo>
                  <a:lnTo>
                    <a:pt x="354" y="382"/>
                  </a:lnTo>
                  <a:lnTo>
                    <a:pt x="357" y="382"/>
                  </a:lnTo>
                  <a:lnTo>
                    <a:pt x="361" y="388"/>
                  </a:lnTo>
                  <a:lnTo>
                    <a:pt x="363" y="390"/>
                  </a:lnTo>
                  <a:lnTo>
                    <a:pt x="368" y="388"/>
                  </a:lnTo>
                  <a:lnTo>
                    <a:pt x="371" y="402"/>
                  </a:lnTo>
                  <a:lnTo>
                    <a:pt x="374" y="416"/>
                  </a:lnTo>
                  <a:lnTo>
                    <a:pt x="373" y="419"/>
                  </a:lnTo>
                  <a:lnTo>
                    <a:pt x="374" y="423"/>
                  </a:lnTo>
                  <a:lnTo>
                    <a:pt x="368" y="424"/>
                  </a:lnTo>
                  <a:lnTo>
                    <a:pt x="363" y="429"/>
                  </a:lnTo>
                  <a:lnTo>
                    <a:pt x="361" y="436"/>
                  </a:lnTo>
                  <a:lnTo>
                    <a:pt x="363" y="440"/>
                  </a:lnTo>
                  <a:lnTo>
                    <a:pt x="364" y="443"/>
                  </a:lnTo>
                  <a:lnTo>
                    <a:pt x="368" y="443"/>
                  </a:lnTo>
                  <a:lnTo>
                    <a:pt x="373" y="445"/>
                  </a:lnTo>
                  <a:lnTo>
                    <a:pt x="374" y="443"/>
                  </a:lnTo>
                  <a:lnTo>
                    <a:pt x="380" y="448"/>
                  </a:lnTo>
                  <a:lnTo>
                    <a:pt x="381" y="457"/>
                  </a:lnTo>
                  <a:lnTo>
                    <a:pt x="385" y="458"/>
                  </a:lnTo>
                  <a:lnTo>
                    <a:pt x="388" y="463"/>
                  </a:lnTo>
                  <a:lnTo>
                    <a:pt x="390" y="465"/>
                  </a:lnTo>
                  <a:lnTo>
                    <a:pt x="390" y="468"/>
                  </a:lnTo>
                  <a:lnTo>
                    <a:pt x="388" y="470"/>
                  </a:lnTo>
                  <a:lnTo>
                    <a:pt x="397" y="477"/>
                  </a:lnTo>
                  <a:lnTo>
                    <a:pt x="402" y="482"/>
                  </a:lnTo>
                  <a:lnTo>
                    <a:pt x="408" y="484"/>
                  </a:lnTo>
                  <a:lnTo>
                    <a:pt x="412" y="484"/>
                  </a:lnTo>
                  <a:lnTo>
                    <a:pt x="415" y="484"/>
                  </a:lnTo>
                  <a:lnTo>
                    <a:pt x="417" y="485"/>
                  </a:lnTo>
                  <a:lnTo>
                    <a:pt x="422" y="484"/>
                  </a:lnTo>
                  <a:lnTo>
                    <a:pt x="420" y="480"/>
                  </a:lnTo>
                  <a:lnTo>
                    <a:pt x="415" y="477"/>
                  </a:lnTo>
                  <a:lnTo>
                    <a:pt x="420" y="470"/>
                  </a:lnTo>
                  <a:lnTo>
                    <a:pt x="426" y="468"/>
                  </a:lnTo>
                  <a:lnTo>
                    <a:pt x="429" y="470"/>
                  </a:lnTo>
                  <a:lnTo>
                    <a:pt x="432" y="468"/>
                  </a:lnTo>
                  <a:lnTo>
                    <a:pt x="436" y="470"/>
                  </a:lnTo>
                  <a:lnTo>
                    <a:pt x="453" y="462"/>
                  </a:lnTo>
                  <a:lnTo>
                    <a:pt x="470" y="457"/>
                  </a:lnTo>
                  <a:lnTo>
                    <a:pt x="473" y="458"/>
                  </a:lnTo>
                  <a:lnTo>
                    <a:pt x="477" y="462"/>
                  </a:lnTo>
                  <a:lnTo>
                    <a:pt x="483" y="463"/>
                  </a:lnTo>
                  <a:lnTo>
                    <a:pt x="488" y="472"/>
                  </a:lnTo>
                  <a:lnTo>
                    <a:pt x="495" y="479"/>
                  </a:lnTo>
                  <a:lnTo>
                    <a:pt x="504" y="484"/>
                  </a:lnTo>
                  <a:lnTo>
                    <a:pt x="509" y="482"/>
                  </a:lnTo>
                  <a:lnTo>
                    <a:pt x="517" y="484"/>
                  </a:lnTo>
                  <a:lnTo>
                    <a:pt x="524" y="482"/>
                  </a:lnTo>
                  <a:lnTo>
                    <a:pt x="531" y="484"/>
                  </a:lnTo>
                  <a:lnTo>
                    <a:pt x="533" y="496"/>
                  </a:lnTo>
                  <a:lnTo>
                    <a:pt x="538" y="504"/>
                  </a:lnTo>
                  <a:lnTo>
                    <a:pt x="541" y="497"/>
                  </a:lnTo>
                  <a:lnTo>
                    <a:pt x="540" y="496"/>
                  </a:lnTo>
                  <a:lnTo>
                    <a:pt x="538" y="491"/>
                  </a:lnTo>
                  <a:lnTo>
                    <a:pt x="562" y="479"/>
                  </a:lnTo>
                  <a:lnTo>
                    <a:pt x="579" y="463"/>
                  </a:lnTo>
                  <a:lnTo>
                    <a:pt x="579" y="470"/>
                  </a:lnTo>
                  <a:lnTo>
                    <a:pt x="592" y="470"/>
                  </a:lnTo>
                  <a:lnTo>
                    <a:pt x="604" y="465"/>
                  </a:lnTo>
                  <a:lnTo>
                    <a:pt x="620" y="457"/>
                  </a:lnTo>
                  <a:lnTo>
                    <a:pt x="628" y="445"/>
                  </a:lnTo>
                  <a:lnTo>
                    <a:pt x="640" y="436"/>
                  </a:lnTo>
                  <a:lnTo>
                    <a:pt x="645" y="424"/>
                  </a:lnTo>
                  <a:lnTo>
                    <a:pt x="647" y="409"/>
                  </a:lnTo>
                  <a:lnTo>
                    <a:pt x="654" y="390"/>
                  </a:lnTo>
                  <a:lnTo>
                    <a:pt x="660" y="368"/>
                  </a:lnTo>
                  <a:lnTo>
                    <a:pt x="659" y="358"/>
                  </a:lnTo>
                  <a:lnTo>
                    <a:pt x="655" y="353"/>
                  </a:lnTo>
                  <a:lnTo>
                    <a:pt x="647" y="348"/>
                  </a:lnTo>
                  <a:lnTo>
                    <a:pt x="648" y="344"/>
                  </a:lnTo>
                  <a:lnTo>
                    <a:pt x="654" y="341"/>
                  </a:lnTo>
                  <a:lnTo>
                    <a:pt x="648" y="334"/>
                  </a:lnTo>
                  <a:lnTo>
                    <a:pt x="647" y="327"/>
                  </a:lnTo>
                  <a:lnTo>
                    <a:pt x="633" y="307"/>
                  </a:lnTo>
                  <a:lnTo>
                    <a:pt x="613" y="286"/>
                  </a:lnTo>
                  <a:lnTo>
                    <a:pt x="609" y="285"/>
                  </a:lnTo>
                  <a:lnTo>
                    <a:pt x="603" y="283"/>
                  </a:lnTo>
                  <a:lnTo>
                    <a:pt x="599" y="280"/>
                  </a:lnTo>
                  <a:lnTo>
                    <a:pt x="608" y="259"/>
                  </a:lnTo>
                  <a:lnTo>
                    <a:pt x="626" y="245"/>
                  </a:lnTo>
                  <a:lnTo>
                    <a:pt x="613" y="240"/>
                  </a:lnTo>
                  <a:lnTo>
                    <a:pt x="599" y="239"/>
                  </a:lnTo>
                  <a:lnTo>
                    <a:pt x="594" y="239"/>
                  </a:lnTo>
                  <a:lnTo>
                    <a:pt x="591" y="242"/>
                  </a:lnTo>
                  <a:lnTo>
                    <a:pt x="585" y="245"/>
                  </a:lnTo>
                  <a:lnTo>
                    <a:pt x="551" y="225"/>
                  </a:lnTo>
                  <a:lnTo>
                    <a:pt x="555" y="218"/>
                  </a:lnTo>
                  <a:lnTo>
                    <a:pt x="558" y="211"/>
                  </a:lnTo>
                  <a:lnTo>
                    <a:pt x="570" y="206"/>
                  </a:lnTo>
                  <a:lnTo>
                    <a:pt x="575" y="196"/>
                  </a:lnTo>
                  <a:lnTo>
                    <a:pt x="585" y="191"/>
                  </a:lnTo>
                  <a:lnTo>
                    <a:pt x="591" y="191"/>
                  </a:lnTo>
                  <a:lnTo>
                    <a:pt x="592" y="194"/>
                  </a:lnTo>
                  <a:lnTo>
                    <a:pt x="592" y="198"/>
                  </a:lnTo>
                  <a:lnTo>
                    <a:pt x="594" y="210"/>
                  </a:lnTo>
                  <a:lnTo>
                    <a:pt x="592" y="218"/>
                  </a:lnTo>
                  <a:lnTo>
                    <a:pt x="609" y="211"/>
                  </a:lnTo>
                  <a:lnTo>
                    <a:pt x="626" y="205"/>
                  </a:lnTo>
                  <a:lnTo>
                    <a:pt x="633" y="188"/>
                  </a:lnTo>
                  <a:lnTo>
                    <a:pt x="640" y="177"/>
                  </a:lnTo>
                  <a:lnTo>
                    <a:pt x="645" y="177"/>
                  </a:lnTo>
                  <a:lnTo>
                    <a:pt x="647" y="177"/>
                  </a:lnTo>
                  <a:lnTo>
                    <a:pt x="660" y="177"/>
                  </a:lnTo>
                  <a:lnTo>
                    <a:pt x="659" y="176"/>
                  </a:lnTo>
                  <a:lnTo>
                    <a:pt x="660" y="171"/>
                  </a:lnTo>
                  <a:lnTo>
                    <a:pt x="662" y="169"/>
                  </a:lnTo>
                  <a:lnTo>
                    <a:pt x="665" y="164"/>
                  </a:lnTo>
                  <a:lnTo>
                    <a:pt x="667" y="157"/>
                  </a:lnTo>
                  <a:lnTo>
                    <a:pt x="672" y="160"/>
                  </a:lnTo>
                  <a:lnTo>
                    <a:pt x="674" y="164"/>
                  </a:lnTo>
                  <a:lnTo>
                    <a:pt x="679" y="162"/>
                  </a:lnTo>
                  <a:lnTo>
                    <a:pt x="681" y="157"/>
                  </a:lnTo>
                  <a:lnTo>
                    <a:pt x="677" y="143"/>
                  </a:lnTo>
                  <a:lnTo>
                    <a:pt x="667" y="130"/>
                  </a:lnTo>
                  <a:lnTo>
                    <a:pt x="667" y="123"/>
                  </a:lnTo>
                  <a:lnTo>
                    <a:pt x="676" y="125"/>
                  </a:lnTo>
                  <a:lnTo>
                    <a:pt x="681" y="130"/>
                  </a:lnTo>
                  <a:lnTo>
                    <a:pt x="683" y="121"/>
                  </a:lnTo>
                  <a:lnTo>
                    <a:pt x="681" y="116"/>
                  </a:lnTo>
                  <a:lnTo>
                    <a:pt x="681" y="94"/>
                  </a:lnTo>
                  <a:lnTo>
                    <a:pt x="674" y="75"/>
                  </a:lnTo>
                  <a:lnTo>
                    <a:pt x="660" y="84"/>
                  </a:lnTo>
                  <a:lnTo>
                    <a:pt x="647" y="89"/>
                  </a:lnTo>
                  <a:lnTo>
                    <a:pt x="631" y="82"/>
                  </a:lnTo>
                  <a:lnTo>
                    <a:pt x="620" y="68"/>
                  </a:lnTo>
                  <a:lnTo>
                    <a:pt x="599" y="62"/>
                  </a:lnTo>
                  <a:lnTo>
                    <a:pt x="579" y="55"/>
                  </a:lnTo>
                  <a:lnTo>
                    <a:pt x="551" y="34"/>
                  </a:lnTo>
                  <a:lnTo>
                    <a:pt x="526" y="12"/>
                  </a:lnTo>
                  <a:lnTo>
                    <a:pt x="490" y="0"/>
                  </a:lnTo>
                  <a:lnTo>
                    <a:pt x="468" y="5"/>
                  </a:lnTo>
                  <a:lnTo>
                    <a:pt x="456" y="14"/>
                  </a:lnTo>
                  <a:lnTo>
                    <a:pt x="468" y="28"/>
                  </a:lnTo>
                  <a:lnTo>
                    <a:pt x="470" y="48"/>
                  </a:lnTo>
                  <a:lnTo>
                    <a:pt x="471" y="57"/>
                  </a:lnTo>
                  <a:lnTo>
                    <a:pt x="466" y="58"/>
                  </a:lnTo>
                  <a:lnTo>
                    <a:pt x="460" y="58"/>
                  </a:lnTo>
                  <a:lnTo>
                    <a:pt x="449" y="55"/>
                  </a:lnTo>
                  <a:lnTo>
                    <a:pt x="449" y="75"/>
                  </a:lnTo>
                  <a:lnTo>
                    <a:pt x="456" y="89"/>
                  </a:lnTo>
                  <a:lnTo>
                    <a:pt x="466" y="87"/>
                  </a:lnTo>
                  <a:lnTo>
                    <a:pt x="477" y="89"/>
                  </a:lnTo>
                  <a:lnTo>
                    <a:pt x="480" y="85"/>
                  </a:lnTo>
                  <a:lnTo>
                    <a:pt x="483" y="82"/>
                  </a:lnTo>
                  <a:lnTo>
                    <a:pt x="502" y="91"/>
                  </a:lnTo>
                  <a:lnTo>
                    <a:pt x="511" y="103"/>
                  </a:lnTo>
                  <a:lnTo>
                    <a:pt x="497" y="103"/>
                  </a:lnTo>
                  <a:lnTo>
                    <a:pt x="483" y="103"/>
                  </a:lnTo>
                  <a:lnTo>
                    <a:pt x="480" y="108"/>
                  </a:lnTo>
                  <a:lnTo>
                    <a:pt x="478" y="113"/>
                  </a:lnTo>
                  <a:lnTo>
                    <a:pt x="477" y="116"/>
                  </a:lnTo>
                  <a:lnTo>
                    <a:pt x="475" y="120"/>
                  </a:lnTo>
                  <a:lnTo>
                    <a:pt x="470" y="121"/>
                  </a:lnTo>
                  <a:lnTo>
                    <a:pt x="463" y="123"/>
                  </a:lnTo>
                  <a:lnTo>
                    <a:pt x="460" y="125"/>
                  </a:lnTo>
                  <a:lnTo>
                    <a:pt x="456" y="128"/>
                  </a:lnTo>
                  <a:lnTo>
                    <a:pt x="449" y="130"/>
                  </a:lnTo>
                  <a:lnTo>
                    <a:pt x="443" y="128"/>
                  </a:lnTo>
                  <a:lnTo>
                    <a:pt x="436" y="130"/>
                  </a:lnTo>
                  <a:lnTo>
                    <a:pt x="432" y="128"/>
                  </a:lnTo>
                  <a:lnTo>
                    <a:pt x="429" y="130"/>
                  </a:lnTo>
                  <a:lnTo>
                    <a:pt x="432" y="137"/>
                  </a:lnTo>
                  <a:lnTo>
                    <a:pt x="437" y="138"/>
                  </a:lnTo>
                  <a:lnTo>
                    <a:pt x="441" y="140"/>
                  </a:lnTo>
                  <a:lnTo>
                    <a:pt x="443" y="143"/>
                  </a:lnTo>
                  <a:lnTo>
                    <a:pt x="432" y="160"/>
                  </a:lnTo>
                  <a:lnTo>
                    <a:pt x="415" y="171"/>
                  </a:lnTo>
                  <a:lnTo>
                    <a:pt x="388" y="171"/>
                  </a:lnTo>
                  <a:lnTo>
                    <a:pt x="383" y="174"/>
                  </a:lnTo>
                  <a:lnTo>
                    <a:pt x="374" y="177"/>
                  </a:lnTo>
                  <a:lnTo>
                    <a:pt x="347" y="174"/>
                  </a:lnTo>
                  <a:lnTo>
                    <a:pt x="327" y="164"/>
                  </a:lnTo>
                  <a:lnTo>
                    <a:pt x="293" y="164"/>
                  </a:lnTo>
                  <a:lnTo>
                    <a:pt x="266" y="164"/>
                  </a:lnTo>
                  <a:lnTo>
                    <a:pt x="250" y="152"/>
                  </a:lnTo>
                  <a:lnTo>
                    <a:pt x="238" y="143"/>
                  </a:lnTo>
                  <a:lnTo>
                    <a:pt x="220" y="135"/>
                  </a:lnTo>
                  <a:lnTo>
                    <a:pt x="204" y="130"/>
                  </a:lnTo>
                  <a:lnTo>
                    <a:pt x="184" y="130"/>
                  </a:lnTo>
                  <a:lnTo>
                    <a:pt x="177" y="123"/>
                  </a:lnTo>
                  <a:lnTo>
                    <a:pt x="174" y="116"/>
                  </a:lnTo>
                  <a:lnTo>
                    <a:pt x="170" y="109"/>
                  </a:lnTo>
                  <a:lnTo>
                    <a:pt x="162" y="97"/>
                  </a:lnTo>
                  <a:lnTo>
                    <a:pt x="150" y="89"/>
                  </a:lnTo>
                  <a:lnTo>
                    <a:pt x="129" y="80"/>
                  </a:lnTo>
                  <a:lnTo>
                    <a:pt x="116" y="68"/>
                  </a:lnTo>
                  <a:lnTo>
                    <a:pt x="106" y="75"/>
                  </a:lnTo>
                  <a:lnTo>
                    <a:pt x="95" y="82"/>
                  </a:lnTo>
                  <a:lnTo>
                    <a:pt x="102" y="89"/>
                  </a:lnTo>
                  <a:lnTo>
                    <a:pt x="109" y="96"/>
                  </a:lnTo>
                  <a:lnTo>
                    <a:pt x="92" y="101"/>
                  </a:lnTo>
                  <a:lnTo>
                    <a:pt x="75" y="96"/>
                  </a:lnTo>
                  <a:lnTo>
                    <a:pt x="78" y="123"/>
                  </a:lnTo>
                  <a:lnTo>
                    <a:pt x="71" y="128"/>
                  </a:lnTo>
                  <a:lnTo>
                    <a:pt x="61" y="123"/>
                  </a:lnTo>
                  <a:lnTo>
                    <a:pt x="65" y="140"/>
                  </a:lnTo>
                  <a:lnTo>
                    <a:pt x="68" y="157"/>
                  </a:lnTo>
                  <a:lnTo>
                    <a:pt x="54" y="181"/>
                  </a:lnTo>
                  <a:lnTo>
                    <a:pt x="34" y="198"/>
                  </a:lnTo>
                  <a:lnTo>
                    <a:pt x="14" y="201"/>
                  </a:lnTo>
                  <a:lnTo>
                    <a:pt x="0" y="211"/>
                  </a:lnTo>
                  <a:lnTo>
                    <a:pt x="14" y="225"/>
                  </a:lnTo>
                  <a:lnTo>
                    <a:pt x="27" y="239"/>
                  </a:lnTo>
                  <a:lnTo>
                    <a:pt x="19" y="242"/>
                  </a:lnTo>
                  <a:lnTo>
                    <a:pt x="14" y="245"/>
                  </a:lnTo>
                  <a:lnTo>
                    <a:pt x="20" y="247"/>
                  </a:lnTo>
                  <a:lnTo>
                    <a:pt x="27" y="252"/>
                  </a:lnTo>
                  <a:lnTo>
                    <a:pt x="26" y="251"/>
                  </a:lnTo>
                  <a:lnTo>
                    <a:pt x="27" y="252"/>
                  </a:lnTo>
                  <a:lnTo>
                    <a:pt x="36" y="252"/>
                  </a:lnTo>
                  <a:lnTo>
                    <a:pt x="43" y="257"/>
                  </a:lnTo>
                  <a:lnTo>
                    <a:pt x="48" y="266"/>
                  </a:lnTo>
                  <a:lnTo>
                    <a:pt x="51" y="269"/>
                  </a:lnTo>
                  <a:lnTo>
                    <a:pt x="56" y="271"/>
                  </a:lnTo>
                  <a:lnTo>
                    <a:pt x="61" y="273"/>
                  </a:lnTo>
                  <a:lnTo>
                    <a:pt x="66" y="273"/>
                  </a:lnTo>
                  <a:lnTo>
                    <a:pt x="68" y="273"/>
                  </a:lnTo>
                  <a:lnTo>
                    <a:pt x="70" y="274"/>
                  </a:lnTo>
                  <a:lnTo>
                    <a:pt x="68" y="273"/>
                  </a:lnTo>
                  <a:lnTo>
                    <a:pt x="77" y="269"/>
                  </a:lnTo>
                  <a:lnTo>
                    <a:pt x="88" y="266"/>
                  </a:lnTo>
                  <a:lnTo>
                    <a:pt x="94" y="269"/>
                  </a:lnTo>
                  <a:lnTo>
                    <a:pt x="97" y="273"/>
                  </a:lnTo>
                  <a:lnTo>
                    <a:pt x="102" y="273"/>
                  </a:lnTo>
                  <a:lnTo>
                    <a:pt x="99" y="288"/>
                  </a:lnTo>
                  <a:lnTo>
                    <a:pt x="95" y="300"/>
                  </a:lnTo>
                  <a:lnTo>
                    <a:pt x="95" y="305"/>
                  </a:lnTo>
                  <a:lnTo>
                    <a:pt x="100" y="310"/>
                  </a:lnTo>
                  <a:lnTo>
                    <a:pt x="102" y="314"/>
                  </a:lnTo>
                  <a:lnTo>
                    <a:pt x="100" y="319"/>
                  </a:lnTo>
                  <a:lnTo>
                    <a:pt x="95" y="320"/>
                  </a:lnTo>
                  <a:lnTo>
                    <a:pt x="97" y="329"/>
                  </a:lnTo>
                  <a:lnTo>
                    <a:pt x="102" y="334"/>
                  </a:lnTo>
                  <a:lnTo>
                    <a:pt x="107" y="337"/>
                  </a:lnTo>
                  <a:lnTo>
                    <a:pt x="116" y="341"/>
                  </a:lnTo>
                  <a:lnTo>
                    <a:pt x="123" y="348"/>
                  </a:lnTo>
                  <a:lnTo>
                    <a:pt x="129" y="354"/>
                  </a:lnTo>
                  <a:lnTo>
                    <a:pt x="131" y="354"/>
                  </a:lnTo>
                  <a:lnTo>
                    <a:pt x="136" y="354"/>
                  </a:lnTo>
                  <a:lnTo>
                    <a:pt x="138" y="353"/>
                  </a:lnTo>
                  <a:lnTo>
                    <a:pt x="143" y="348"/>
                  </a:lnTo>
                  <a:lnTo>
                    <a:pt x="145" y="351"/>
                  </a:lnTo>
                  <a:lnTo>
                    <a:pt x="150" y="356"/>
                  </a:lnTo>
                  <a:lnTo>
                    <a:pt x="150" y="361"/>
                  </a:lnTo>
                  <a:lnTo>
                    <a:pt x="167" y="370"/>
                  </a:lnTo>
                  <a:lnTo>
                    <a:pt x="184" y="375"/>
                  </a:lnTo>
                  <a:lnTo>
                    <a:pt x="191" y="380"/>
                  </a:lnTo>
                  <a:lnTo>
                    <a:pt x="197" y="382"/>
                  </a:lnTo>
                  <a:lnTo>
                    <a:pt x="201" y="385"/>
                  </a:lnTo>
                  <a:lnTo>
                    <a:pt x="204" y="388"/>
                  </a:lnTo>
                  <a:lnTo>
                    <a:pt x="204" y="385"/>
                  </a:lnTo>
                  <a:lnTo>
                    <a:pt x="204" y="382"/>
                  </a:lnTo>
                  <a:lnTo>
                    <a:pt x="216" y="390"/>
                  </a:lnTo>
                  <a:lnTo>
                    <a:pt x="231" y="388"/>
                  </a:lnTo>
                  <a:lnTo>
                    <a:pt x="231" y="395"/>
                  </a:lnTo>
                  <a:lnTo>
                    <a:pt x="231" y="390"/>
                  </a:lnTo>
                  <a:lnTo>
                    <a:pt x="235" y="387"/>
                  </a:lnTo>
                  <a:lnTo>
                    <a:pt x="238" y="388"/>
                  </a:lnTo>
                  <a:lnTo>
                    <a:pt x="240" y="390"/>
                  </a:lnTo>
                  <a:lnTo>
                    <a:pt x="238" y="395"/>
                  </a:lnTo>
                  <a:lnTo>
                    <a:pt x="247" y="387"/>
                  </a:lnTo>
                  <a:lnTo>
                    <a:pt x="252" y="382"/>
                  </a:lnTo>
                  <a:lnTo>
                    <a:pt x="269" y="388"/>
                  </a:lnTo>
                  <a:lnTo>
                    <a:pt x="279" y="402"/>
                  </a:lnTo>
                  <a:lnTo>
                    <a:pt x="286" y="395"/>
                  </a:lnTo>
                  <a:lnTo>
                    <a:pt x="283" y="399"/>
                  </a:lnTo>
                  <a:lnTo>
                    <a:pt x="279" y="402"/>
                  </a:lnTo>
                  <a:lnTo>
                    <a:pt x="284" y="394"/>
                  </a:lnTo>
                  <a:lnTo>
                    <a:pt x="286" y="388"/>
                  </a:lnTo>
                  <a:lnTo>
                    <a:pt x="298" y="375"/>
                  </a:lnTo>
                  <a:lnTo>
                    <a:pt x="313" y="368"/>
                  </a:lnTo>
                  <a:lnTo>
                    <a:pt x="315" y="370"/>
                  </a:lnTo>
                  <a:lnTo>
                    <a:pt x="320" y="368"/>
                  </a:lnTo>
                  <a:lnTo>
                    <a:pt x="322" y="368"/>
                  </a:lnTo>
                  <a:lnTo>
                    <a:pt x="327" y="368"/>
                  </a:lnTo>
                  <a:lnTo>
                    <a:pt x="334" y="375"/>
                  </a:lnTo>
                  <a:lnTo>
                    <a:pt x="335" y="378"/>
                  </a:lnTo>
                  <a:lnTo>
                    <a:pt x="340" y="380"/>
                  </a:lnTo>
                  <a:lnTo>
                    <a:pt x="347" y="38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7" name="Freeform 475"/>
            <p:cNvSpPr>
              <a:spLocks/>
            </p:cNvSpPr>
            <p:nvPr/>
          </p:nvSpPr>
          <p:spPr bwMode="auto">
            <a:xfrm>
              <a:off x="3302" y="1418"/>
              <a:ext cx="20" cy="54"/>
            </a:xfrm>
            <a:custGeom>
              <a:avLst/>
              <a:gdLst>
                <a:gd name="T0" fmla="*/ 14 w 21"/>
                <a:gd name="T1" fmla="*/ 0 h 54"/>
                <a:gd name="T2" fmla="*/ 17 w 21"/>
                <a:gd name="T3" fmla="*/ 1 h 54"/>
                <a:gd name="T4" fmla="*/ 21 w 21"/>
                <a:gd name="T5" fmla="*/ 0 h 54"/>
                <a:gd name="T6" fmla="*/ 21 w 21"/>
                <a:gd name="T7" fmla="*/ 13 h 54"/>
                <a:gd name="T8" fmla="*/ 14 w 21"/>
                <a:gd name="T9" fmla="*/ 13 h 54"/>
                <a:gd name="T10" fmla="*/ 14 w 21"/>
                <a:gd name="T11" fmla="*/ 27 h 54"/>
                <a:gd name="T12" fmla="*/ 21 w 21"/>
                <a:gd name="T13" fmla="*/ 27 h 54"/>
                <a:gd name="T14" fmla="*/ 14 w 21"/>
                <a:gd name="T15" fmla="*/ 54 h 54"/>
                <a:gd name="T16" fmla="*/ 14 w 21"/>
                <a:gd name="T17" fmla="*/ 51 h 54"/>
                <a:gd name="T18" fmla="*/ 14 w 21"/>
                <a:gd name="T19" fmla="*/ 47 h 54"/>
                <a:gd name="T20" fmla="*/ 7 w 21"/>
                <a:gd name="T21" fmla="*/ 37 h 54"/>
                <a:gd name="T22" fmla="*/ 0 w 21"/>
                <a:gd name="T23" fmla="*/ 27 h 54"/>
                <a:gd name="T24" fmla="*/ 7 w 21"/>
                <a:gd name="T25" fmla="*/ 20 h 54"/>
                <a:gd name="T26" fmla="*/ 14 w 21"/>
                <a:gd name="T27" fmla="*/ 13 h 54"/>
                <a:gd name="T28" fmla="*/ 14 w 21"/>
                <a:gd name="T29" fmla="*/ 8 h 54"/>
                <a:gd name="T30" fmla="*/ 14 w 21"/>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54"/>
                <a:gd name="T50" fmla="*/ 21 w 2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54">
                  <a:moveTo>
                    <a:pt x="14" y="0"/>
                  </a:moveTo>
                  <a:lnTo>
                    <a:pt x="17" y="1"/>
                  </a:lnTo>
                  <a:lnTo>
                    <a:pt x="21" y="0"/>
                  </a:lnTo>
                  <a:lnTo>
                    <a:pt x="21" y="13"/>
                  </a:lnTo>
                  <a:lnTo>
                    <a:pt x="14" y="13"/>
                  </a:lnTo>
                  <a:lnTo>
                    <a:pt x="14" y="27"/>
                  </a:lnTo>
                  <a:lnTo>
                    <a:pt x="21" y="27"/>
                  </a:lnTo>
                  <a:lnTo>
                    <a:pt x="14" y="54"/>
                  </a:lnTo>
                  <a:lnTo>
                    <a:pt x="14" y="51"/>
                  </a:lnTo>
                  <a:lnTo>
                    <a:pt x="14" y="47"/>
                  </a:lnTo>
                  <a:lnTo>
                    <a:pt x="7" y="37"/>
                  </a:lnTo>
                  <a:lnTo>
                    <a:pt x="0" y="27"/>
                  </a:lnTo>
                  <a:lnTo>
                    <a:pt x="7" y="20"/>
                  </a:lnTo>
                  <a:lnTo>
                    <a:pt x="14" y="13"/>
                  </a:lnTo>
                  <a:lnTo>
                    <a:pt x="14" y="8"/>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8" name="Freeform 476"/>
            <p:cNvSpPr>
              <a:spLocks/>
            </p:cNvSpPr>
            <p:nvPr/>
          </p:nvSpPr>
          <p:spPr bwMode="auto">
            <a:xfrm>
              <a:off x="3316" y="1397"/>
              <a:ext cx="14" cy="23"/>
            </a:xfrm>
            <a:custGeom>
              <a:avLst/>
              <a:gdLst>
                <a:gd name="T0" fmla="*/ 0 w 14"/>
                <a:gd name="T1" fmla="*/ 21 h 21"/>
                <a:gd name="T2" fmla="*/ 3 w 14"/>
                <a:gd name="T3" fmla="*/ 11 h 21"/>
                <a:gd name="T4" fmla="*/ 7 w 14"/>
                <a:gd name="T5" fmla="*/ 0 h 21"/>
                <a:gd name="T6" fmla="*/ 12 w 14"/>
                <a:gd name="T7" fmla="*/ 0 h 21"/>
                <a:gd name="T8" fmla="*/ 14 w 14"/>
                <a:gd name="T9" fmla="*/ 0 h 21"/>
                <a:gd name="T10" fmla="*/ 12 w 14"/>
                <a:gd name="T11" fmla="*/ 9 h 21"/>
                <a:gd name="T12" fmla="*/ 7 w 14"/>
                <a:gd name="T13" fmla="*/ 14 h 21"/>
                <a:gd name="T14" fmla="*/ 7 w 14"/>
                <a:gd name="T15" fmla="*/ 14 h 21"/>
                <a:gd name="T16" fmla="*/ 7 w 14"/>
                <a:gd name="T17" fmla="*/ 14 h 21"/>
                <a:gd name="T18" fmla="*/ 9 w 14"/>
                <a:gd name="T19" fmla="*/ 19 h 21"/>
                <a:gd name="T20" fmla="*/ 7 w 14"/>
                <a:gd name="T21" fmla="*/ 21 h 21"/>
                <a:gd name="T22" fmla="*/ 0 w 14"/>
                <a:gd name="T23" fmla="*/ 2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1"/>
                <a:gd name="T38" fmla="*/ 14 w 14"/>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1">
                  <a:moveTo>
                    <a:pt x="0" y="21"/>
                  </a:moveTo>
                  <a:lnTo>
                    <a:pt x="3" y="11"/>
                  </a:lnTo>
                  <a:lnTo>
                    <a:pt x="7" y="0"/>
                  </a:lnTo>
                  <a:lnTo>
                    <a:pt x="12" y="0"/>
                  </a:lnTo>
                  <a:lnTo>
                    <a:pt x="14" y="0"/>
                  </a:lnTo>
                  <a:lnTo>
                    <a:pt x="12" y="9"/>
                  </a:lnTo>
                  <a:lnTo>
                    <a:pt x="7" y="14"/>
                  </a:lnTo>
                  <a:lnTo>
                    <a:pt x="9" y="19"/>
                  </a:lnTo>
                  <a:lnTo>
                    <a:pt x="7" y="21"/>
                  </a:lnTo>
                  <a:lnTo>
                    <a:pt x="0"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29" name="Freeform 477"/>
            <p:cNvSpPr>
              <a:spLocks/>
            </p:cNvSpPr>
            <p:nvPr/>
          </p:nvSpPr>
          <p:spPr bwMode="auto">
            <a:xfrm>
              <a:off x="3323" y="1356"/>
              <a:ext cx="76" cy="74"/>
            </a:xfrm>
            <a:custGeom>
              <a:avLst/>
              <a:gdLst>
                <a:gd name="T0" fmla="*/ 0 w 76"/>
                <a:gd name="T1" fmla="*/ 69 h 75"/>
                <a:gd name="T2" fmla="*/ 7 w 76"/>
                <a:gd name="T3" fmla="*/ 74 h 75"/>
                <a:gd name="T4" fmla="*/ 13 w 76"/>
                <a:gd name="T5" fmla="*/ 75 h 75"/>
                <a:gd name="T6" fmla="*/ 15 w 76"/>
                <a:gd name="T7" fmla="*/ 75 h 75"/>
                <a:gd name="T8" fmla="*/ 13 w 76"/>
                <a:gd name="T9" fmla="*/ 75 h 75"/>
                <a:gd name="T10" fmla="*/ 68 w 76"/>
                <a:gd name="T11" fmla="*/ 48 h 75"/>
                <a:gd name="T12" fmla="*/ 66 w 76"/>
                <a:gd name="T13" fmla="*/ 40 h 75"/>
                <a:gd name="T14" fmla="*/ 66 w 76"/>
                <a:gd name="T15" fmla="*/ 33 h 75"/>
                <a:gd name="T16" fmla="*/ 68 w 76"/>
                <a:gd name="T17" fmla="*/ 28 h 75"/>
                <a:gd name="T18" fmla="*/ 66 w 76"/>
                <a:gd name="T19" fmla="*/ 23 h 75"/>
                <a:gd name="T20" fmla="*/ 68 w 76"/>
                <a:gd name="T21" fmla="*/ 21 h 75"/>
                <a:gd name="T22" fmla="*/ 66 w 76"/>
                <a:gd name="T23" fmla="*/ 16 h 75"/>
                <a:gd name="T24" fmla="*/ 68 w 76"/>
                <a:gd name="T25" fmla="*/ 14 h 75"/>
                <a:gd name="T26" fmla="*/ 75 w 76"/>
                <a:gd name="T27" fmla="*/ 7 h 75"/>
                <a:gd name="T28" fmla="*/ 76 w 76"/>
                <a:gd name="T29" fmla="*/ 4 h 75"/>
                <a:gd name="T30" fmla="*/ 75 w 76"/>
                <a:gd name="T31" fmla="*/ 0 h 75"/>
                <a:gd name="T32" fmla="*/ 73 w 76"/>
                <a:gd name="T33" fmla="*/ 2 h 75"/>
                <a:gd name="T34" fmla="*/ 66 w 76"/>
                <a:gd name="T35" fmla="*/ 6 h 75"/>
                <a:gd name="T36" fmla="*/ 61 w 76"/>
                <a:gd name="T37" fmla="*/ 7 h 75"/>
                <a:gd name="T38" fmla="*/ 58 w 76"/>
                <a:gd name="T39" fmla="*/ 6 h 75"/>
                <a:gd name="T40" fmla="*/ 53 w 76"/>
                <a:gd name="T41" fmla="*/ 6 h 75"/>
                <a:gd name="T42" fmla="*/ 47 w 76"/>
                <a:gd name="T43" fmla="*/ 7 h 75"/>
                <a:gd name="T44" fmla="*/ 44 w 76"/>
                <a:gd name="T45" fmla="*/ 9 h 75"/>
                <a:gd name="T46" fmla="*/ 34 w 76"/>
                <a:gd name="T47" fmla="*/ 14 h 75"/>
                <a:gd name="T48" fmla="*/ 32 w 76"/>
                <a:gd name="T49" fmla="*/ 12 h 75"/>
                <a:gd name="T50" fmla="*/ 29 w 76"/>
                <a:gd name="T51" fmla="*/ 9 h 75"/>
                <a:gd name="T52" fmla="*/ 27 w 76"/>
                <a:gd name="T53" fmla="*/ 7 h 75"/>
                <a:gd name="T54" fmla="*/ 24 w 76"/>
                <a:gd name="T55" fmla="*/ 9 h 75"/>
                <a:gd name="T56" fmla="*/ 20 w 76"/>
                <a:gd name="T57" fmla="*/ 7 h 75"/>
                <a:gd name="T58" fmla="*/ 13 w 76"/>
                <a:gd name="T59" fmla="*/ 9 h 75"/>
                <a:gd name="T60" fmla="*/ 7 w 76"/>
                <a:gd name="T61" fmla="*/ 7 h 75"/>
                <a:gd name="T62" fmla="*/ 5 w 76"/>
                <a:gd name="T63" fmla="*/ 7 h 75"/>
                <a:gd name="T64" fmla="*/ 7 w 76"/>
                <a:gd name="T65" fmla="*/ 7 h 75"/>
                <a:gd name="T66" fmla="*/ 5 w 76"/>
                <a:gd name="T67" fmla="*/ 12 h 75"/>
                <a:gd name="T68" fmla="*/ 7 w 76"/>
                <a:gd name="T69" fmla="*/ 21 h 75"/>
                <a:gd name="T70" fmla="*/ 3 w 76"/>
                <a:gd name="T71" fmla="*/ 21 h 75"/>
                <a:gd name="T72" fmla="*/ 0 w 76"/>
                <a:gd name="T73" fmla="*/ 21 h 75"/>
                <a:gd name="T74" fmla="*/ 2 w 76"/>
                <a:gd name="T75" fmla="*/ 24 h 75"/>
                <a:gd name="T76" fmla="*/ 0 w 76"/>
                <a:gd name="T77" fmla="*/ 28 h 75"/>
                <a:gd name="T78" fmla="*/ 2 w 76"/>
                <a:gd name="T79" fmla="*/ 33 h 75"/>
                <a:gd name="T80" fmla="*/ 0 w 76"/>
                <a:gd name="T81" fmla="*/ 41 h 75"/>
                <a:gd name="T82" fmla="*/ 5 w 76"/>
                <a:gd name="T83" fmla="*/ 41 h 75"/>
                <a:gd name="T84" fmla="*/ 7 w 76"/>
                <a:gd name="T85" fmla="*/ 41 h 75"/>
                <a:gd name="T86" fmla="*/ 5 w 76"/>
                <a:gd name="T87" fmla="*/ 50 h 75"/>
                <a:gd name="T88" fmla="*/ 0 w 76"/>
                <a:gd name="T89" fmla="*/ 55 h 75"/>
                <a:gd name="T90" fmla="*/ 0 w 76"/>
                <a:gd name="T91" fmla="*/ 55 h 75"/>
                <a:gd name="T92" fmla="*/ 0 w 76"/>
                <a:gd name="T93" fmla="*/ 55 h 75"/>
                <a:gd name="T94" fmla="*/ 2 w 76"/>
                <a:gd name="T95" fmla="*/ 60 h 75"/>
                <a:gd name="T96" fmla="*/ 0 w 76"/>
                <a:gd name="T97" fmla="*/ 62 h 75"/>
                <a:gd name="T98" fmla="*/ 0 w 76"/>
                <a:gd name="T99" fmla="*/ 69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75"/>
                <a:gd name="T152" fmla="*/ 76 w 76"/>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75">
                  <a:moveTo>
                    <a:pt x="0" y="69"/>
                  </a:moveTo>
                  <a:lnTo>
                    <a:pt x="7" y="74"/>
                  </a:lnTo>
                  <a:lnTo>
                    <a:pt x="13" y="75"/>
                  </a:lnTo>
                  <a:lnTo>
                    <a:pt x="15" y="75"/>
                  </a:lnTo>
                  <a:lnTo>
                    <a:pt x="13" y="75"/>
                  </a:lnTo>
                  <a:lnTo>
                    <a:pt x="68" y="48"/>
                  </a:lnTo>
                  <a:lnTo>
                    <a:pt x="66" y="40"/>
                  </a:lnTo>
                  <a:lnTo>
                    <a:pt x="66" y="33"/>
                  </a:lnTo>
                  <a:lnTo>
                    <a:pt x="68" y="28"/>
                  </a:lnTo>
                  <a:lnTo>
                    <a:pt x="66" y="23"/>
                  </a:lnTo>
                  <a:lnTo>
                    <a:pt x="68" y="21"/>
                  </a:lnTo>
                  <a:lnTo>
                    <a:pt x="66" y="16"/>
                  </a:lnTo>
                  <a:lnTo>
                    <a:pt x="68" y="14"/>
                  </a:lnTo>
                  <a:lnTo>
                    <a:pt x="75" y="7"/>
                  </a:lnTo>
                  <a:lnTo>
                    <a:pt x="76" y="4"/>
                  </a:lnTo>
                  <a:lnTo>
                    <a:pt x="75" y="0"/>
                  </a:lnTo>
                  <a:lnTo>
                    <a:pt x="73" y="2"/>
                  </a:lnTo>
                  <a:lnTo>
                    <a:pt x="66" y="6"/>
                  </a:lnTo>
                  <a:lnTo>
                    <a:pt x="61" y="7"/>
                  </a:lnTo>
                  <a:lnTo>
                    <a:pt x="58" y="6"/>
                  </a:lnTo>
                  <a:lnTo>
                    <a:pt x="53" y="6"/>
                  </a:lnTo>
                  <a:lnTo>
                    <a:pt x="47" y="7"/>
                  </a:lnTo>
                  <a:lnTo>
                    <a:pt x="44" y="9"/>
                  </a:lnTo>
                  <a:lnTo>
                    <a:pt x="34" y="14"/>
                  </a:lnTo>
                  <a:lnTo>
                    <a:pt x="32" y="12"/>
                  </a:lnTo>
                  <a:lnTo>
                    <a:pt x="29" y="9"/>
                  </a:lnTo>
                  <a:lnTo>
                    <a:pt x="27" y="7"/>
                  </a:lnTo>
                  <a:lnTo>
                    <a:pt x="24" y="9"/>
                  </a:lnTo>
                  <a:lnTo>
                    <a:pt x="20" y="7"/>
                  </a:lnTo>
                  <a:lnTo>
                    <a:pt x="13" y="9"/>
                  </a:lnTo>
                  <a:lnTo>
                    <a:pt x="7" y="7"/>
                  </a:lnTo>
                  <a:lnTo>
                    <a:pt x="5" y="7"/>
                  </a:lnTo>
                  <a:lnTo>
                    <a:pt x="7" y="7"/>
                  </a:lnTo>
                  <a:lnTo>
                    <a:pt x="5" y="12"/>
                  </a:lnTo>
                  <a:lnTo>
                    <a:pt x="7" y="21"/>
                  </a:lnTo>
                  <a:lnTo>
                    <a:pt x="3" y="21"/>
                  </a:lnTo>
                  <a:lnTo>
                    <a:pt x="0" y="21"/>
                  </a:lnTo>
                  <a:lnTo>
                    <a:pt x="2" y="24"/>
                  </a:lnTo>
                  <a:lnTo>
                    <a:pt x="0" y="28"/>
                  </a:lnTo>
                  <a:lnTo>
                    <a:pt x="2" y="33"/>
                  </a:lnTo>
                  <a:lnTo>
                    <a:pt x="0" y="41"/>
                  </a:lnTo>
                  <a:lnTo>
                    <a:pt x="5" y="41"/>
                  </a:lnTo>
                  <a:lnTo>
                    <a:pt x="7" y="41"/>
                  </a:lnTo>
                  <a:lnTo>
                    <a:pt x="5" y="50"/>
                  </a:lnTo>
                  <a:lnTo>
                    <a:pt x="0" y="55"/>
                  </a:lnTo>
                  <a:lnTo>
                    <a:pt x="2" y="60"/>
                  </a:lnTo>
                  <a:lnTo>
                    <a:pt x="0" y="62"/>
                  </a:lnTo>
                  <a:lnTo>
                    <a:pt x="0" y="6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0" name="Rectangle 478"/>
            <p:cNvSpPr>
              <a:spLocks noChangeArrowheads="1"/>
            </p:cNvSpPr>
            <p:nvPr/>
          </p:nvSpPr>
          <p:spPr bwMode="auto">
            <a:xfrm>
              <a:off x="3316" y="1431"/>
              <a:ext cx="7" cy="14"/>
            </a:xfrm>
            <a:prstGeom prst="rect">
              <a:avLst/>
            </a:prstGeom>
            <a:noFill/>
            <a:ln w="4763">
              <a:solidFill>
                <a:schemeClr val="bg1">
                  <a:lumMod val="75000"/>
                  <a:alpha val="52000"/>
                </a:schemeClr>
              </a:solidFill>
              <a:miter lim="800000"/>
              <a:headEnd/>
              <a:tailEnd/>
            </a:ln>
          </p:spPr>
          <p:txBody>
            <a:bodyPr/>
            <a:lstStyle/>
            <a:p>
              <a:pPr>
                <a:defRPr/>
              </a:pPr>
              <a:endParaRPr lang="en-US" sz="1000">
                <a:latin typeface="Arial" pitchFamily="34" charset="0"/>
                <a:ea typeface="ＭＳ Ｐゴシック" pitchFamily="34" charset="-128"/>
                <a:cs typeface="+mn-cs"/>
              </a:endParaRPr>
            </a:p>
          </p:txBody>
        </p:sp>
        <p:sp>
          <p:nvSpPr>
            <p:cNvPr id="10431" name="Freeform 479"/>
            <p:cNvSpPr>
              <a:spLocks/>
            </p:cNvSpPr>
            <p:nvPr/>
          </p:nvSpPr>
          <p:spPr bwMode="auto">
            <a:xfrm>
              <a:off x="3316" y="1418"/>
              <a:ext cx="54" cy="68"/>
            </a:xfrm>
            <a:custGeom>
              <a:avLst/>
              <a:gdLst>
                <a:gd name="T0" fmla="*/ 0 w 54"/>
                <a:gd name="T1" fmla="*/ 61 h 68"/>
                <a:gd name="T2" fmla="*/ 14 w 54"/>
                <a:gd name="T3" fmla="*/ 68 h 68"/>
                <a:gd name="T4" fmla="*/ 19 w 54"/>
                <a:gd name="T5" fmla="*/ 61 h 68"/>
                <a:gd name="T6" fmla="*/ 20 w 54"/>
                <a:gd name="T7" fmla="*/ 54 h 68"/>
                <a:gd name="T8" fmla="*/ 27 w 54"/>
                <a:gd name="T9" fmla="*/ 54 h 68"/>
                <a:gd name="T10" fmla="*/ 29 w 54"/>
                <a:gd name="T11" fmla="*/ 53 h 68"/>
                <a:gd name="T12" fmla="*/ 27 w 54"/>
                <a:gd name="T13" fmla="*/ 54 h 68"/>
                <a:gd name="T14" fmla="*/ 34 w 54"/>
                <a:gd name="T15" fmla="*/ 47 h 68"/>
                <a:gd name="T16" fmla="*/ 41 w 54"/>
                <a:gd name="T17" fmla="*/ 47 h 68"/>
                <a:gd name="T18" fmla="*/ 27 w 54"/>
                <a:gd name="T19" fmla="*/ 27 h 68"/>
                <a:gd name="T20" fmla="*/ 54 w 54"/>
                <a:gd name="T21" fmla="*/ 20 h 68"/>
                <a:gd name="T22" fmla="*/ 48 w 54"/>
                <a:gd name="T23" fmla="*/ 0 h 68"/>
                <a:gd name="T24" fmla="*/ 20 w 54"/>
                <a:gd name="T25" fmla="*/ 13 h 68"/>
                <a:gd name="T26" fmla="*/ 22 w 54"/>
                <a:gd name="T27" fmla="*/ 13 h 68"/>
                <a:gd name="T28" fmla="*/ 20 w 54"/>
                <a:gd name="T29" fmla="*/ 13 h 68"/>
                <a:gd name="T30" fmla="*/ 14 w 54"/>
                <a:gd name="T31" fmla="*/ 12 h 68"/>
                <a:gd name="T32" fmla="*/ 7 w 54"/>
                <a:gd name="T33" fmla="*/ 7 h 68"/>
                <a:gd name="T34" fmla="*/ 7 w 54"/>
                <a:gd name="T35" fmla="*/ 13 h 68"/>
                <a:gd name="T36" fmla="*/ 7 w 54"/>
                <a:gd name="T37" fmla="*/ 27 h 68"/>
                <a:gd name="T38" fmla="*/ 0 w 54"/>
                <a:gd name="T39" fmla="*/ 54 h 68"/>
                <a:gd name="T40" fmla="*/ 0 w 54"/>
                <a:gd name="T41" fmla="*/ 6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68"/>
                <a:gd name="T65" fmla="*/ 54 w 5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68">
                  <a:moveTo>
                    <a:pt x="0" y="61"/>
                  </a:moveTo>
                  <a:lnTo>
                    <a:pt x="14" y="68"/>
                  </a:lnTo>
                  <a:lnTo>
                    <a:pt x="19" y="61"/>
                  </a:lnTo>
                  <a:lnTo>
                    <a:pt x="20" y="54"/>
                  </a:lnTo>
                  <a:lnTo>
                    <a:pt x="27" y="54"/>
                  </a:lnTo>
                  <a:lnTo>
                    <a:pt x="29" y="53"/>
                  </a:lnTo>
                  <a:lnTo>
                    <a:pt x="27" y="54"/>
                  </a:lnTo>
                  <a:lnTo>
                    <a:pt x="34" y="47"/>
                  </a:lnTo>
                  <a:lnTo>
                    <a:pt x="41" y="47"/>
                  </a:lnTo>
                  <a:lnTo>
                    <a:pt x="27" y="27"/>
                  </a:lnTo>
                  <a:lnTo>
                    <a:pt x="54" y="20"/>
                  </a:lnTo>
                  <a:lnTo>
                    <a:pt x="48" y="0"/>
                  </a:lnTo>
                  <a:lnTo>
                    <a:pt x="20" y="13"/>
                  </a:lnTo>
                  <a:lnTo>
                    <a:pt x="22" y="13"/>
                  </a:lnTo>
                  <a:lnTo>
                    <a:pt x="20" y="13"/>
                  </a:lnTo>
                  <a:lnTo>
                    <a:pt x="14" y="12"/>
                  </a:lnTo>
                  <a:lnTo>
                    <a:pt x="7" y="7"/>
                  </a:lnTo>
                  <a:lnTo>
                    <a:pt x="7" y="13"/>
                  </a:lnTo>
                  <a:lnTo>
                    <a:pt x="7" y="27"/>
                  </a:lnTo>
                  <a:lnTo>
                    <a:pt x="0" y="54"/>
                  </a:lnTo>
                  <a:lnTo>
                    <a:pt x="0" y="6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2" name="Freeform 480"/>
            <p:cNvSpPr>
              <a:spLocks/>
            </p:cNvSpPr>
            <p:nvPr/>
          </p:nvSpPr>
          <p:spPr bwMode="auto">
            <a:xfrm>
              <a:off x="3364" y="1356"/>
              <a:ext cx="129" cy="123"/>
            </a:xfrm>
            <a:custGeom>
              <a:avLst/>
              <a:gdLst>
                <a:gd name="T0" fmla="*/ 34 w 129"/>
                <a:gd name="T1" fmla="*/ 0 h 123"/>
                <a:gd name="T2" fmla="*/ 54 w 129"/>
                <a:gd name="T3" fmla="*/ 0 h 123"/>
                <a:gd name="T4" fmla="*/ 52 w 129"/>
                <a:gd name="T5" fmla="*/ 0 h 123"/>
                <a:gd name="T6" fmla="*/ 54 w 129"/>
                <a:gd name="T7" fmla="*/ 0 h 123"/>
                <a:gd name="T8" fmla="*/ 58 w 129"/>
                <a:gd name="T9" fmla="*/ 0 h 123"/>
                <a:gd name="T10" fmla="*/ 61 w 129"/>
                <a:gd name="T11" fmla="*/ 0 h 123"/>
                <a:gd name="T12" fmla="*/ 73 w 129"/>
                <a:gd name="T13" fmla="*/ 16 h 123"/>
                <a:gd name="T14" fmla="*/ 88 w 129"/>
                <a:gd name="T15" fmla="*/ 21 h 123"/>
                <a:gd name="T16" fmla="*/ 85 w 129"/>
                <a:gd name="T17" fmla="*/ 35 h 123"/>
                <a:gd name="T18" fmla="*/ 81 w 129"/>
                <a:gd name="T19" fmla="*/ 48 h 123"/>
                <a:gd name="T20" fmla="*/ 92 w 129"/>
                <a:gd name="T21" fmla="*/ 65 h 123"/>
                <a:gd name="T22" fmla="*/ 109 w 129"/>
                <a:gd name="T23" fmla="*/ 75 h 123"/>
                <a:gd name="T24" fmla="*/ 112 w 129"/>
                <a:gd name="T25" fmla="*/ 84 h 123"/>
                <a:gd name="T26" fmla="*/ 115 w 129"/>
                <a:gd name="T27" fmla="*/ 89 h 123"/>
                <a:gd name="T28" fmla="*/ 119 w 129"/>
                <a:gd name="T29" fmla="*/ 98 h 123"/>
                <a:gd name="T30" fmla="*/ 124 w 129"/>
                <a:gd name="T31" fmla="*/ 103 h 123"/>
                <a:gd name="T32" fmla="*/ 129 w 129"/>
                <a:gd name="T33" fmla="*/ 109 h 123"/>
                <a:gd name="T34" fmla="*/ 121 w 129"/>
                <a:gd name="T35" fmla="*/ 109 h 123"/>
                <a:gd name="T36" fmla="*/ 115 w 129"/>
                <a:gd name="T37" fmla="*/ 109 h 123"/>
                <a:gd name="T38" fmla="*/ 110 w 129"/>
                <a:gd name="T39" fmla="*/ 115 h 123"/>
                <a:gd name="T40" fmla="*/ 105 w 129"/>
                <a:gd name="T41" fmla="*/ 120 h 123"/>
                <a:gd name="T42" fmla="*/ 102 w 129"/>
                <a:gd name="T43" fmla="*/ 123 h 123"/>
                <a:gd name="T44" fmla="*/ 81 w 129"/>
                <a:gd name="T45" fmla="*/ 123 h 123"/>
                <a:gd name="T46" fmla="*/ 68 w 129"/>
                <a:gd name="T47" fmla="*/ 116 h 123"/>
                <a:gd name="T48" fmla="*/ 68 w 129"/>
                <a:gd name="T49" fmla="*/ 109 h 123"/>
                <a:gd name="T50" fmla="*/ 61 w 129"/>
                <a:gd name="T51" fmla="*/ 106 h 123"/>
                <a:gd name="T52" fmla="*/ 58 w 129"/>
                <a:gd name="T53" fmla="*/ 104 h 123"/>
                <a:gd name="T54" fmla="*/ 54 w 129"/>
                <a:gd name="T55" fmla="*/ 103 h 123"/>
                <a:gd name="T56" fmla="*/ 6 w 129"/>
                <a:gd name="T57" fmla="*/ 82 h 123"/>
                <a:gd name="T58" fmla="*/ 0 w 129"/>
                <a:gd name="T59" fmla="*/ 62 h 123"/>
                <a:gd name="T60" fmla="*/ 27 w 129"/>
                <a:gd name="T61" fmla="*/ 48 h 123"/>
                <a:gd name="T62" fmla="*/ 25 w 129"/>
                <a:gd name="T63" fmla="*/ 40 h 123"/>
                <a:gd name="T64" fmla="*/ 25 w 129"/>
                <a:gd name="T65" fmla="*/ 33 h 123"/>
                <a:gd name="T66" fmla="*/ 27 w 129"/>
                <a:gd name="T67" fmla="*/ 28 h 123"/>
                <a:gd name="T68" fmla="*/ 25 w 129"/>
                <a:gd name="T69" fmla="*/ 23 h 123"/>
                <a:gd name="T70" fmla="*/ 27 w 129"/>
                <a:gd name="T71" fmla="*/ 21 h 123"/>
                <a:gd name="T72" fmla="*/ 25 w 129"/>
                <a:gd name="T73" fmla="*/ 16 h 123"/>
                <a:gd name="T74" fmla="*/ 27 w 129"/>
                <a:gd name="T75" fmla="*/ 14 h 123"/>
                <a:gd name="T76" fmla="*/ 34 w 129"/>
                <a:gd name="T77" fmla="*/ 7 h 123"/>
                <a:gd name="T78" fmla="*/ 35 w 129"/>
                <a:gd name="T79" fmla="*/ 4 h 123"/>
                <a:gd name="T80" fmla="*/ 34 w 129"/>
                <a:gd name="T81" fmla="*/ 0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9"/>
                <a:gd name="T124" fmla="*/ 0 h 123"/>
                <a:gd name="T125" fmla="*/ 129 w 129"/>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9" h="123">
                  <a:moveTo>
                    <a:pt x="34" y="0"/>
                  </a:moveTo>
                  <a:lnTo>
                    <a:pt x="54" y="0"/>
                  </a:lnTo>
                  <a:lnTo>
                    <a:pt x="52" y="0"/>
                  </a:lnTo>
                  <a:lnTo>
                    <a:pt x="54" y="0"/>
                  </a:lnTo>
                  <a:lnTo>
                    <a:pt x="58" y="0"/>
                  </a:lnTo>
                  <a:lnTo>
                    <a:pt x="61" y="0"/>
                  </a:lnTo>
                  <a:lnTo>
                    <a:pt x="73" y="16"/>
                  </a:lnTo>
                  <a:lnTo>
                    <a:pt x="88" y="21"/>
                  </a:lnTo>
                  <a:lnTo>
                    <a:pt x="85" y="35"/>
                  </a:lnTo>
                  <a:lnTo>
                    <a:pt x="81" y="48"/>
                  </a:lnTo>
                  <a:lnTo>
                    <a:pt x="92" y="65"/>
                  </a:lnTo>
                  <a:lnTo>
                    <a:pt x="109" y="75"/>
                  </a:lnTo>
                  <a:lnTo>
                    <a:pt x="112" y="84"/>
                  </a:lnTo>
                  <a:lnTo>
                    <a:pt x="115" y="89"/>
                  </a:lnTo>
                  <a:lnTo>
                    <a:pt x="119" y="98"/>
                  </a:lnTo>
                  <a:lnTo>
                    <a:pt x="124" y="103"/>
                  </a:lnTo>
                  <a:lnTo>
                    <a:pt x="129" y="109"/>
                  </a:lnTo>
                  <a:lnTo>
                    <a:pt x="121" y="109"/>
                  </a:lnTo>
                  <a:lnTo>
                    <a:pt x="115" y="109"/>
                  </a:lnTo>
                  <a:lnTo>
                    <a:pt x="110" y="115"/>
                  </a:lnTo>
                  <a:lnTo>
                    <a:pt x="105" y="120"/>
                  </a:lnTo>
                  <a:lnTo>
                    <a:pt x="102" y="123"/>
                  </a:lnTo>
                  <a:lnTo>
                    <a:pt x="81" y="123"/>
                  </a:lnTo>
                  <a:lnTo>
                    <a:pt x="68" y="116"/>
                  </a:lnTo>
                  <a:lnTo>
                    <a:pt x="68" y="109"/>
                  </a:lnTo>
                  <a:lnTo>
                    <a:pt x="61" y="106"/>
                  </a:lnTo>
                  <a:lnTo>
                    <a:pt x="58" y="104"/>
                  </a:lnTo>
                  <a:lnTo>
                    <a:pt x="54" y="103"/>
                  </a:lnTo>
                  <a:lnTo>
                    <a:pt x="6" y="82"/>
                  </a:lnTo>
                  <a:lnTo>
                    <a:pt x="0" y="62"/>
                  </a:lnTo>
                  <a:lnTo>
                    <a:pt x="27" y="48"/>
                  </a:lnTo>
                  <a:lnTo>
                    <a:pt x="25" y="40"/>
                  </a:lnTo>
                  <a:lnTo>
                    <a:pt x="25" y="33"/>
                  </a:lnTo>
                  <a:lnTo>
                    <a:pt x="27" y="28"/>
                  </a:lnTo>
                  <a:lnTo>
                    <a:pt x="25" y="23"/>
                  </a:lnTo>
                  <a:lnTo>
                    <a:pt x="27" y="21"/>
                  </a:lnTo>
                  <a:lnTo>
                    <a:pt x="25" y="16"/>
                  </a:lnTo>
                  <a:lnTo>
                    <a:pt x="27" y="14"/>
                  </a:lnTo>
                  <a:lnTo>
                    <a:pt x="34" y="7"/>
                  </a:lnTo>
                  <a:lnTo>
                    <a:pt x="35" y="4"/>
                  </a:lnTo>
                  <a:lnTo>
                    <a:pt x="3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3" name="Freeform 481"/>
            <p:cNvSpPr>
              <a:spLocks/>
            </p:cNvSpPr>
            <p:nvPr/>
          </p:nvSpPr>
          <p:spPr bwMode="auto">
            <a:xfrm>
              <a:off x="3411" y="1316"/>
              <a:ext cx="279" cy="219"/>
            </a:xfrm>
            <a:custGeom>
              <a:avLst/>
              <a:gdLst>
                <a:gd name="T0" fmla="*/ 85 w 279"/>
                <a:gd name="T1" fmla="*/ 148 h 219"/>
                <a:gd name="T2" fmla="*/ 111 w 279"/>
                <a:gd name="T3" fmla="*/ 163 h 219"/>
                <a:gd name="T4" fmla="*/ 164 w 279"/>
                <a:gd name="T5" fmla="*/ 197 h 219"/>
                <a:gd name="T6" fmla="*/ 191 w 279"/>
                <a:gd name="T7" fmla="*/ 190 h 219"/>
                <a:gd name="T8" fmla="*/ 198 w 279"/>
                <a:gd name="T9" fmla="*/ 190 h 219"/>
                <a:gd name="T10" fmla="*/ 198 w 279"/>
                <a:gd name="T11" fmla="*/ 204 h 219"/>
                <a:gd name="T12" fmla="*/ 245 w 279"/>
                <a:gd name="T13" fmla="*/ 218 h 219"/>
                <a:gd name="T14" fmla="*/ 259 w 279"/>
                <a:gd name="T15" fmla="*/ 218 h 219"/>
                <a:gd name="T16" fmla="*/ 279 w 279"/>
                <a:gd name="T17" fmla="*/ 190 h 219"/>
                <a:gd name="T18" fmla="*/ 266 w 279"/>
                <a:gd name="T19" fmla="*/ 177 h 219"/>
                <a:gd name="T20" fmla="*/ 252 w 279"/>
                <a:gd name="T21" fmla="*/ 163 h 219"/>
                <a:gd name="T22" fmla="*/ 240 w 279"/>
                <a:gd name="T23" fmla="*/ 156 h 219"/>
                <a:gd name="T24" fmla="*/ 244 w 279"/>
                <a:gd name="T25" fmla="*/ 141 h 219"/>
                <a:gd name="T26" fmla="*/ 234 w 279"/>
                <a:gd name="T27" fmla="*/ 117 h 219"/>
                <a:gd name="T28" fmla="*/ 227 w 279"/>
                <a:gd name="T29" fmla="*/ 95 h 219"/>
                <a:gd name="T30" fmla="*/ 228 w 279"/>
                <a:gd name="T31" fmla="*/ 76 h 219"/>
                <a:gd name="T32" fmla="*/ 227 w 279"/>
                <a:gd name="T33" fmla="*/ 52 h 219"/>
                <a:gd name="T34" fmla="*/ 211 w 279"/>
                <a:gd name="T35" fmla="*/ 47 h 219"/>
                <a:gd name="T36" fmla="*/ 164 w 279"/>
                <a:gd name="T37" fmla="*/ 20 h 219"/>
                <a:gd name="T38" fmla="*/ 131 w 279"/>
                <a:gd name="T39" fmla="*/ 37 h 219"/>
                <a:gd name="T40" fmla="*/ 82 w 279"/>
                <a:gd name="T41" fmla="*/ 35 h 219"/>
                <a:gd name="T42" fmla="*/ 60 w 279"/>
                <a:gd name="T43" fmla="*/ 17 h 219"/>
                <a:gd name="T44" fmla="*/ 55 w 279"/>
                <a:gd name="T45" fmla="*/ 0 h 219"/>
                <a:gd name="T46" fmla="*/ 39 w 279"/>
                <a:gd name="T47" fmla="*/ 8 h 219"/>
                <a:gd name="T48" fmla="*/ 19 w 279"/>
                <a:gd name="T49" fmla="*/ 10 h 219"/>
                <a:gd name="T50" fmla="*/ 7 w 279"/>
                <a:gd name="T51" fmla="*/ 0 h 219"/>
                <a:gd name="T52" fmla="*/ 7 w 279"/>
                <a:gd name="T53" fmla="*/ 6 h 219"/>
                <a:gd name="T54" fmla="*/ 0 w 279"/>
                <a:gd name="T55" fmla="*/ 6 h 219"/>
                <a:gd name="T56" fmla="*/ 7 w 279"/>
                <a:gd name="T57" fmla="*/ 27 h 219"/>
                <a:gd name="T58" fmla="*/ 7 w 279"/>
                <a:gd name="T59" fmla="*/ 40 h 219"/>
                <a:gd name="T60" fmla="*/ 14 w 279"/>
                <a:gd name="T61" fmla="*/ 40 h 219"/>
                <a:gd name="T62" fmla="*/ 41 w 279"/>
                <a:gd name="T63" fmla="*/ 61 h 219"/>
                <a:gd name="T64" fmla="*/ 34 w 279"/>
                <a:gd name="T65" fmla="*/ 88 h 219"/>
                <a:gd name="T66" fmla="*/ 62 w 279"/>
                <a:gd name="T67" fmla="*/ 115 h 219"/>
                <a:gd name="T68" fmla="*/ 68 w 279"/>
                <a:gd name="T69" fmla="*/ 129 h 219"/>
                <a:gd name="T70" fmla="*/ 77 w 279"/>
                <a:gd name="T71" fmla="*/ 143 h 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219"/>
                <a:gd name="T110" fmla="*/ 279 w 279"/>
                <a:gd name="T111" fmla="*/ 219 h 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219">
                  <a:moveTo>
                    <a:pt x="82" y="149"/>
                  </a:moveTo>
                  <a:lnTo>
                    <a:pt x="85" y="148"/>
                  </a:lnTo>
                  <a:lnTo>
                    <a:pt x="89" y="143"/>
                  </a:lnTo>
                  <a:lnTo>
                    <a:pt x="111" y="163"/>
                  </a:lnTo>
                  <a:lnTo>
                    <a:pt x="133" y="185"/>
                  </a:lnTo>
                  <a:lnTo>
                    <a:pt x="164" y="197"/>
                  </a:lnTo>
                  <a:lnTo>
                    <a:pt x="181" y="192"/>
                  </a:lnTo>
                  <a:lnTo>
                    <a:pt x="191" y="190"/>
                  </a:lnTo>
                  <a:lnTo>
                    <a:pt x="198" y="189"/>
                  </a:lnTo>
                  <a:lnTo>
                    <a:pt x="198" y="190"/>
                  </a:lnTo>
                  <a:lnTo>
                    <a:pt x="201" y="197"/>
                  </a:lnTo>
                  <a:lnTo>
                    <a:pt x="198" y="204"/>
                  </a:lnTo>
                  <a:lnTo>
                    <a:pt x="220" y="212"/>
                  </a:lnTo>
                  <a:lnTo>
                    <a:pt x="245" y="218"/>
                  </a:lnTo>
                  <a:lnTo>
                    <a:pt x="252" y="219"/>
                  </a:lnTo>
                  <a:lnTo>
                    <a:pt x="259" y="218"/>
                  </a:lnTo>
                  <a:lnTo>
                    <a:pt x="266" y="202"/>
                  </a:lnTo>
                  <a:lnTo>
                    <a:pt x="279" y="190"/>
                  </a:lnTo>
                  <a:lnTo>
                    <a:pt x="271" y="187"/>
                  </a:lnTo>
                  <a:lnTo>
                    <a:pt x="266" y="177"/>
                  </a:lnTo>
                  <a:lnTo>
                    <a:pt x="257" y="172"/>
                  </a:lnTo>
                  <a:lnTo>
                    <a:pt x="252" y="163"/>
                  </a:lnTo>
                  <a:lnTo>
                    <a:pt x="245" y="156"/>
                  </a:lnTo>
                  <a:lnTo>
                    <a:pt x="240" y="156"/>
                  </a:lnTo>
                  <a:lnTo>
                    <a:pt x="239" y="156"/>
                  </a:lnTo>
                  <a:lnTo>
                    <a:pt x="244" y="141"/>
                  </a:lnTo>
                  <a:lnTo>
                    <a:pt x="252" y="129"/>
                  </a:lnTo>
                  <a:lnTo>
                    <a:pt x="234" y="117"/>
                  </a:lnTo>
                  <a:lnTo>
                    <a:pt x="225" y="95"/>
                  </a:lnTo>
                  <a:lnTo>
                    <a:pt x="227" y="95"/>
                  </a:lnTo>
                  <a:lnTo>
                    <a:pt x="225" y="88"/>
                  </a:lnTo>
                  <a:lnTo>
                    <a:pt x="228" y="76"/>
                  </a:lnTo>
                  <a:lnTo>
                    <a:pt x="232" y="61"/>
                  </a:lnTo>
                  <a:lnTo>
                    <a:pt x="227" y="52"/>
                  </a:lnTo>
                  <a:lnTo>
                    <a:pt x="220" y="49"/>
                  </a:lnTo>
                  <a:lnTo>
                    <a:pt x="211" y="47"/>
                  </a:lnTo>
                  <a:lnTo>
                    <a:pt x="189" y="32"/>
                  </a:lnTo>
                  <a:lnTo>
                    <a:pt x="164" y="20"/>
                  </a:lnTo>
                  <a:lnTo>
                    <a:pt x="145" y="27"/>
                  </a:lnTo>
                  <a:lnTo>
                    <a:pt x="131" y="37"/>
                  </a:lnTo>
                  <a:lnTo>
                    <a:pt x="109" y="40"/>
                  </a:lnTo>
                  <a:lnTo>
                    <a:pt x="82" y="35"/>
                  </a:lnTo>
                  <a:lnTo>
                    <a:pt x="68" y="20"/>
                  </a:lnTo>
                  <a:lnTo>
                    <a:pt x="60" y="17"/>
                  </a:lnTo>
                  <a:lnTo>
                    <a:pt x="56" y="10"/>
                  </a:lnTo>
                  <a:lnTo>
                    <a:pt x="55" y="0"/>
                  </a:lnTo>
                  <a:lnTo>
                    <a:pt x="48" y="0"/>
                  </a:lnTo>
                  <a:lnTo>
                    <a:pt x="39" y="8"/>
                  </a:lnTo>
                  <a:lnTo>
                    <a:pt x="28" y="13"/>
                  </a:lnTo>
                  <a:lnTo>
                    <a:pt x="19" y="10"/>
                  </a:lnTo>
                  <a:lnTo>
                    <a:pt x="12" y="5"/>
                  </a:lnTo>
                  <a:lnTo>
                    <a:pt x="7" y="0"/>
                  </a:lnTo>
                  <a:lnTo>
                    <a:pt x="7" y="3"/>
                  </a:lnTo>
                  <a:lnTo>
                    <a:pt x="7" y="6"/>
                  </a:lnTo>
                  <a:lnTo>
                    <a:pt x="4" y="8"/>
                  </a:lnTo>
                  <a:lnTo>
                    <a:pt x="0" y="6"/>
                  </a:lnTo>
                  <a:lnTo>
                    <a:pt x="5" y="17"/>
                  </a:lnTo>
                  <a:lnTo>
                    <a:pt x="7" y="27"/>
                  </a:lnTo>
                  <a:lnTo>
                    <a:pt x="7" y="32"/>
                  </a:lnTo>
                  <a:lnTo>
                    <a:pt x="7" y="40"/>
                  </a:lnTo>
                  <a:lnTo>
                    <a:pt x="12" y="40"/>
                  </a:lnTo>
                  <a:lnTo>
                    <a:pt x="14" y="40"/>
                  </a:lnTo>
                  <a:lnTo>
                    <a:pt x="26" y="56"/>
                  </a:lnTo>
                  <a:lnTo>
                    <a:pt x="41" y="61"/>
                  </a:lnTo>
                  <a:lnTo>
                    <a:pt x="38" y="75"/>
                  </a:lnTo>
                  <a:lnTo>
                    <a:pt x="34" y="88"/>
                  </a:lnTo>
                  <a:lnTo>
                    <a:pt x="45" y="105"/>
                  </a:lnTo>
                  <a:lnTo>
                    <a:pt x="62" y="115"/>
                  </a:lnTo>
                  <a:lnTo>
                    <a:pt x="65" y="124"/>
                  </a:lnTo>
                  <a:lnTo>
                    <a:pt x="68" y="129"/>
                  </a:lnTo>
                  <a:lnTo>
                    <a:pt x="72" y="138"/>
                  </a:lnTo>
                  <a:lnTo>
                    <a:pt x="77" y="143"/>
                  </a:lnTo>
                  <a:lnTo>
                    <a:pt x="82" y="14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4" name="Freeform 482"/>
            <p:cNvSpPr>
              <a:spLocks/>
            </p:cNvSpPr>
            <p:nvPr/>
          </p:nvSpPr>
          <p:spPr bwMode="auto">
            <a:xfrm>
              <a:off x="3193" y="1282"/>
              <a:ext cx="225" cy="95"/>
            </a:xfrm>
            <a:custGeom>
              <a:avLst/>
              <a:gdLst>
                <a:gd name="T0" fmla="*/ 135 w 225"/>
                <a:gd name="T1" fmla="*/ 86 h 95"/>
                <a:gd name="T2" fmla="*/ 135 w 225"/>
                <a:gd name="T3" fmla="*/ 81 h 95"/>
                <a:gd name="T4" fmla="*/ 143 w 225"/>
                <a:gd name="T5" fmla="*/ 83 h 95"/>
                <a:gd name="T6" fmla="*/ 154 w 225"/>
                <a:gd name="T7" fmla="*/ 83 h 95"/>
                <a:gd name="T8" fmla="*/ 159 w 225"/>
                <a:gd name="T9" fmla="*/ 83 h 95"/>
                <a:gd name="T10" fmla="*/ 164 w 225"/>
                <a:gd name="T11" fmla="*/ 88 h 95"/>
                <a:gd name="T12" fmla="*/ 177 w 225"/>
                <a:gd name="T13" fmla="*/ 81 h 95"/>
                <a:gd name="T14" fmla="*/ 188 w 225"/>
                <a:gd name="T15" fmla="*/ 80 h 95"/>
                <a:gd name="T16" fmla="*/ 196 w 225"/>
                <a:gd name="T17" fmla="*/ 80 h 95"/>
                <a:gd name="T18" fmla="*/ 205 w 225"/>
                <a:gd name="T19" fmla="*/ 74 h 95"/>
                <a:gd name="T20" fmla="*/ 225 w 225"/>
                <a:gd name="T21" fmla="*/ 74 h 95"/>
                <a:gd name="T22" fmla="*/ 225 w 225"/>
                <a:gd name="T23" fmla="*/ 66 h 95"/>
                <a:gd name="T24" fmla="*/ 223 w 225"/>
                <a:gd name="T25" fmla="*/ 51 h 95"/>
                <a:gd name="T26" fmla="*/ 222 w 225"/>
                <a:gd name="T27" fmla="*/ 42 h 95"/>
                <a:gd name="T28" fmla="*/ 225 w 225"/>
                <a:gd name="T29" fmla="*/ 37 h 95"/>
                <a:gd name="T30" fmla="*/ 220 w 225"/>
                <a:gd name="T31" fmla="*/ 30 h 95"/>
                <a:gd name="T32" fmla="*/ 213 w 225"/>
                <a:gd name="T33" fmla="*/ 25 h 95"/>
                <a:gd name="T34" fmla="*/ 212 w 225"/>
                <a:gd name="T35" fmla="*/ 15 h 95"/>
                <a:gd name="T36" fmla="*/ 198 w 225"/>
                <a:gd name="T37" fmla="*/ 6 h 95"/>
                <a:gd name="T38" fmla="*/ 143 w 225"/>
                <a:gd name="T39" fmla="*/ 13 h 95"/>
                <a:gd name="T40" fmla="*/ 96 w 225"/>
                <a:gd name="T41" fmla="*/ 0 h 95"/>
                <a:gd name="T42" fmla="*/ 62 w 225"/>
                <a:gd name="T43" fmla="*/ 13 h 95"/>
                <a:gd name="T44" fmla="*/ 50 w 225"/>
                <a:gd name="T45" fmla="*/ 12 h 95"/>
                <a:gd name="T46" fmla="*/ 40 w 225"/>
                <a:gd name="T47" fmla="*/ 10 h 95"/>
                <a:gd name="T48" fmla="*/ 28 w 225"/>
                <a:gd name="T49" fmla="*/ 6 h 95"/>
                <a:gd name="T50" fmla="*/ 31 w 225"/>
                <a:gd name="T51" fmla="*/ 17 h 95"/>
                <a:gd name="T52" fmla="*/ 23 w 225"/>
                <a:gd name="T53" fmla="*/ 22 h 95"/>
                <a:gd name="T54" fmla="*/ 4 w 225"/>
                <a:gd name="T55" fmla="*/ 25 h 95"/>
                <a:gd name="T56" fmla="*/ 0 w 225"/>
                <a:gd name="T57" fmla="*/ 34 h 95"/>
                <a:gd name="T58" fmla="*/ 7 w 225"/>
                <a:gd name="T59" fmla="*/ 34 h 95"/>
                <a:gd name="T60" fmla="*/ 7 w 225"/>
                <a:gd name="T61" fmla="*/ 47 h 95"/>
                <a:gd name="T62" fmla="*/ 7 w 225"/>
                <a:gd name="T63" fmla="*/ 47 h 95"/>
                <a:gd name="T64" fmla="*/ 14 w 225"/>
                <a:gd name="T65" fmla="*/ 54 h 95"/>
                <a:gd name="T66" fmla="*/ 21 w 225"/>
                <a:gd name="T67" fmla="*/ 68 h 95"/>
                <a:gd name="T68" fmla="*/ 62 w 225"/>
                <a:gd name="T69" fmla="*/ 88 h 95"/>
                <a:gd name="T70" fmla="*/ 62 w 225"/>
                <a:gd name="T71" fmla="*/ 81 h 95"/>
                <a:gd name="T72" fmla="*/ 62 w 225"/>
                <a:gd name="T73" fmla="*/ 74 h 95"/>
                <a:gd name="T74" fmla="*/ 69 w 225"/>
                <a:gd name="T75" fmla="*/ 74 h 95"/>
                <a:gd name="T76" fmla="*/ 82 w 225"/>
                <a:gd name="T77" fmla="*/ 85 h 95"/>
                <a:gd name="T78" fmla="*/ 97 w 225"/>
                <a:gd name="T79" fmla="*/ 85 h 95"/>
                <a:gd name="T80" fmla="*/ 109 w 225"/>
                <a:gd name="T81" fmla="*/ 74 h 95"/>
                <a:gd name="T82" fmla="*/ 123 w 225"/>
                <a:gd name="T83" fmla="*/ 81 h 95"/>
                <a:gd name="T84" fmla="*/ 123 w 225"/>
                <a:gd name="T85" fmla="*/ 74 h 95"/>
                <a:gd name="T86" fmla="*/ 132 w 225"/>
                <a:gd name="T87" fmla="*/ 80 h 95"/>
                <a:gd name="T88" fmla="*/ 128 w 225"/>
                <a:gd name="T89" fmla="*/ 88 h 95"/>
                <a:gd name="T90" fmla="*/ 137 w 225"/>
                <a:gd name="T91" fmla="*/ 95 h 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95"/>
                <a:gd name="T140" fmla="*/ 225 w 225"/>
                <a:gd name="T141" fmla="*/ 95 h 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95">
                  <a:moveTo>
                    <a:pt x="137" y="95"/>
                  </a:moveTo>
                  <a:lnTo>
                    <a:pt x="135" y="86"/>
                  </a:lnTo>
                  <a:lnTo>
                    <a:pt x="137" y="81"/>
                  </a:lnTo>
                  <a:lnTo>
                    <a:pt x="135" y="81"/>
                  </a:lnTo>
                  <a:lnTo>
                    <a:pt x="137" y="81"/>
                  </a:lnTo>
                  <a:lnTo>
                    <a:pt x="143" y="83"/>
                  </a:lnTo>
                  <a:lnTo>
                    <a:pt x="150" y="81"/>
                  </a:lnTo>
                  <a:lnTo>
                    <a:pt x="154" y="83"/>
                  </a:lnTo>
                  <a:lnTo>
                    <a:pt x="157" y="81"/>
                  </a:lnTo>
                  <a:lnTo>
                    <a:pt x="159" y="83"/>
                  </a:lnTo>
                  <a:lnTo>
                    <a:pt x="162" y="86"/>
                  </a:lnTo>
                  <a:lnTo>
                    <a:pt x="164" y="88"/>
                  </a:lnTo>
                  <a:lnTo>
                    <a:pt x="174" y="83"/>
                  </a:lnTo>
                  <a:lnTo>
                    <a:pt x="177" y="81"/>
                  </a:lnTo>
                  <a:lnTo>
                    <a:pt x="183" y="80"/>
                  </a:lnTo>
                  <a:lnTo>
                    <a:pt x="188" y="80"/>
                  </a:lnTo>
                  <a:lnTo>
                    <a:pt x="191" y="81"/>
                  </a:lnTo>
                  <a:lnTo>
                    <a:pt x="196" y="80"/>
                  </a:lnTo>
                  <a:lnTo>
                    <a:pt x="203" y="76"/>
                  </a:lnTo>
                  <a:lnTo>
                    <a:pt x="205" y="74"/>
                  </a:lnTo>
                  <a:lnTo>
                    <a:pt x="225" y="74"/>
                  </a:lnTo>
                  <a:lnTo>
                    <a:pt x="225" y="66"/>
                  </a:lnTo>
                  <a:lnTo>
                    <a:pt x="225" y="61"/>
                  </a:lnTo>
                  <a:lnTo>
                    <a:pt x="223" y="51"/>
                  </a:lnTo>
                  <a:lnTo>
                    <a:pt x="218" y="40"/>
                  </a:lnTo>
                  <a:lnTo>
                    <a:pt x="222" y="42"/>
                  </a:lnTo>
                  <a:lnTo>
                    <a:pt x="225" y="40"/>
                  </a:lnTo>
                  <a:lnTo>
                    <a:pt x="225" y="37"/>
                  </a:lnTo>
                  <a:lnTo>
                    <a:pt x="225" y="34"/>
                  </a:lnTo>
                  <a:lnTo>
                    <a:pt x="220" y="30"/>
                  </a:lnTo>
                  <a:lnTo>
                    <a:pt x="212" y="27"/>
                  </a:lnTo>
                  <a:lnTo>
                    <a:pt x="213" y="25"/>
                  </a:lnTo>
                  <a:lnTo>
                    <a:pt x="212" y="20"/>
                  </a:lnTo>
                  <a:lnTo>
                    <a:pt x="212" y="15"/>
                  </a:lnTo>
                  <a:lnTo>
                    <a:pt x="206" y="8"/>
                  </a:lnTo>
                  <a:lnTo>
                    <a:pt x="198" y="6"/>
                  </a:lnTo>
                  <a:lnTo>
                    <a:pt x="172" y="10"/>
                  </a:lnTo>
                  <a:lnTo>
                    <a:pt x="143" y="13"/>
                  </a:lnTo>
                  <a:lnTo>
                    <a:pt x="121" y="6"/>
                  </a:lnTo>
                  <a:lnTo>
                    <a:pt x="96" y="0"/>
                  </a:lnTo>
                  <a:lnTo>
                    <a:pt x="75" y="5"/>
                  </a:lnTo>
                  <a:lnTo>
                    <a:pt x="62" y="13"/>
                  </a:lnTo>
                  <a:lnTo>
                    <a:pt x="55" y="13"/>
                  </a:lnTo>
                  <a:lnTo>
                    <a:pt x="50" y="12"/>
                  </a:lnTo>
                  <a:lnTo>
                    <a:pt x="48" y="6"/>
                  </a:lnTo>
                  <a:lnTo>
                    <a:pt x="40" y="10"/>
                  </a:lnTo>
                  <a:lnTo>
                    <a:pt x="34" y="8"/>
                  </a:lnTo>
                  <a:lnTo>
                    <a:pt x="28" y="6"/>
                  </a:lnTo>
                  <a:lnTo>
                    <a:pt x="28" y="13"/>
                  </a:lnTo>
                  <a:lnTo>
                    <a:pt x="31" y="17"/>
                  </a:lnTo>
                  <a:lnTo>
                    <a:pt x="34" y="20"/>
                  </a:lnTo>
                  <a:lnTo>
                    <a:pt x="23" y="22"/>
                  </a:lnTo>
                  <a:lnTo>
                    <a:pt x="7" y="20"/>
                  </a:lnTo>
                  <a:lnTo>
                    <a:pt x="4" y="25"/>
                  </a:lnTo>
                  <a:lnTo>
                    <a:pt x="0" y="30"/>
                  </a:lnTo>
                  <a:lnTo>
                    <a:pt x="0" y="34"/>
                  </a:lnTo>
                  <a:lnTo>
                    <a:pt x="0" y="35"/>
                  </a:lnTo>
                  <a:lnTo>
                    <a:pt x="7" y="34"/>
                  </a:lnTo>
                  <a:lnTo>
                    <a:pt x="6" y="40"/>
                  </a:lnTo>
                  <a:lnTo>
                    <a:pt x="7" y="47"/>
                  </a:lnTo>
                  <a:lnTo>
                    <a:pt x="9" y="47"/>
                  </a:lnTo>
                  <a:lnTo>
                    <a:pt x="7" y="47"/>
                  </a:lnTo>
                  <a:lnTo>
                    <a:pt x="7" y="54"/>
                  </a:lnTo>
                  <a:lnTo>
                    <a:pt x="14" y="54"/>
                  </a:lnTo>
                  <a:lnTo>
                    <a:pt x="16" y="63"/>
                  </a:lnTo>
                  <a:lnTo>
                    <a:pt x="21" y="68"/>
                  </a:lnTo>
                  <a:lnTo>
                    <a:pt x="36" y="80"/>
                  </a:lnTo>
                  <a:lnTo>
                    <a:pt x="62" y="88"/>
                  </a:lnTo>
                  <a:lnTo>
                    <a:pt x="62" y="83"/>
                  </a:lnTo>
                  <a:lnTo>
                    <a:pt x="62" y="81"/>
                  </a:lnTo>
                  <a:lnTo>
                    <a:pt x="60" y="80"/>
                  </a:lnTo>
                  <a:lnTo>
                    <a:pt x="62" y="74"/>
                  </a:lnTo>
                  <a:lnTo>
                    <a:pt x="62" y="76"/>
                  </a:lnTo>
                  <a:lnTo>
                    <a:pt x="69" y="74"/>
                  </a:lnTo>
                  <a:lnTo>
                    <a:pt x="75" y="78"/>
                  </a:lnTo>
                  <a:lnTo>
                    <a:pt x="82" y="85"/>
                  </a:lnTo>
                  <a:lnTo>
                    <a:pt x="89" y="88"/>
                  </a:lnTo>
                  <a:lnTo>
                    <a:pt x="97" y="85"/>
                  </a:lnTo>
                  <a:lnTo>
                    <a:pt x="104" y="78"/>
                  </a:lnTo>
                  <a:lnTo>
                    <a:pt x="109" y="74"/>
                  </a:lnTo>
                  <a:lnTo>
                    <a:pt x="116" y="78"/>
                  </a:lnTo>
                  <a:lnTo>
                    <a:pt x="123" y="81"/>
                  </a:lnTo>
                  <a:lnTo>
                    <a:pt x="123" y="80"/>
                  </a:lnTo>
                  <a:lnTo>
                    <a:pt x="123" y="74"/>
                  </a:lnTo>
                  <a:lnTo>
                    <a:pt x="130" y="74"/>
                  </a:lnTo>
                  <a:lnTo>
                    <a:pt x="132" y="80"/>
                  </a:lnTo>
                  <a:lnTo>
                    <a:pt x="130" y="81"/>
                  </a:lnTo>
                  <a:lnTo>
                    <a:pt x="128" y="88"/>
                  </a:lnTo>
                  <a:lnTo>
                    <a:pt x="130" y="95"/>
                  </a:lnTo>
                  <a:lnTo>
                    <a:pt x="137" y="9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5" name="Freeform 483"/>
            <p:cNvSpPr>
              <a:spLocks/>
            </p:cNvSpPr>
            <p:nvPr/>
          </p:nvSpPr>
          <p:spPr bwMode="auto">
            <a:xfrm>
              <a:off x="3527" y="1527"/>
              <a:ext cx="14" cy="20"/>
            </a:xfrm>
            <a:custGeom>
              <a:avLst/>
              <a:gdLst>
                <a:gd name="T0" fmla="*/ 0 w 14"/>
                <a:gd name="T1" fmla="*/ 7 h 20"/>
                <a:gd name="T2" fmla="*/ 5 w 14"/>
                <a:gd name="T3" fmla="*/ 3 h 20"/>
                <a:gd name="T4" fmla="*/ 7 w 14"/>
                <a:gd name="T5" fmla="*/ 0 h 20"/>
                <a:gd name="T6" fmla="*/ 14 w 14"/>
                <a:gd name="T7" fmla="*/ 0 h 20"/>
                <a:gd name="T8" fmla="*/ 14 w 14"/>
                <a:gd name="T9" fmla="*/ 3 h 20"/>
                <a:gd name="T10" fmla="*/ 14 w 14"/>
                <a:gd name="T11" fmla="*/ 7 h 20"/>
                <a:gd name="T12" fmla="*/ 12 w 14"/>
                <a:gd name="T13" fmla="*/ 13 h 20"/>
                <a:gd name="T14" fmla="*/ 7 w 14"/>
                <a:gd name="T15" fmla="*/ 20 h 20"/>
                <a:gd name="T16" fmla="*/ 3 w 14"/>
                <a:gd name="T17" fmla="*/ 13 h 20"/>
                <a:gd name="T18" fmla="*/ 0 w 14"/>
                <a:gd name="T19" fmla="*/ 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0" y="7"/>
                  </a:moveTo>
                  <a:lnTo>
                    <a:pt x="5" y="3"/>
                  </a:lnTo>
                  <a:lnTo>
                    <a:pt x="7" y="0"/>
                  </a:lnTo>
                  <a:lnTo>
                    <a:pt x="14" y="0"/>
                  </a:lnTo>
                  <a:lnTo>
                    <a:pt x="14" y="3"/>
                  </a:lnTo>
                  <a:lnTo>
                    <a:pt x="14" y="7"/>
                  </a:lnTo>
                  <a:lnTo>
                    <a:pt x="12" y="13"/>
                  </a:lnTo>
                  <a:lnTo>
                    <a:pt x="7" y="20"/>
                  </a:lnTo>
                  <a:lnTo>
                    <a:pt x="3" y="13"/>
                  </a:lnTo>
                  <a:lnTo>
                    <a:pt x="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6" name="Freeform 484"/>
            <p:cNvSpPr>
              <a:spLocks/>
            </p:cNvSpPr>
            <p:nvPr/>
          </p:nvSpPr>
          <p:spPr bwMode="auto">
            <a:xfrm>
              <a:off x="3554" y="1540"/>
              <a:ext cx="98" cy="123"/>
            </a:xfrm>
            <a:custGeom>
              <a:avLst/>
              <a:gdLst>
                <a:gd name="T0" fmla="*/ 55 w 96"/>
                <a:gd name="T1" fmla="*/ 0 h 123"/>
                <a:gd name="T2" fmla="*/ 58 w 96"/>
                <a:gd name="T3" fmla="*/ 9 h 123"/>
                <a:gd name="T4" fmla="*/ 62 w 96"/>
                <a:gd name="T5" fmla="*/ 14 h 123"/>
                <a:gd name="T6" fmla="*/ 75 w 96"/>
                <a:gd name="T7" fmla="*/ 22 h 123"/>
                <a:gd name="T8" fmla="*/ 91 w 96"/>
                <a:gd name="T9" fmla="*/ 28 h 123"/>
                <a:gd name="T10" fmla="*/ 96 w 96"/>
                <a:gd name="T11" fmla="*/ 41 h 123"/>
                <a:gd name="T12" fmla="*/ 84 w 96"/>
                <a:gd name="T13" fmla="*/ 62 h 123"/>
                <a:gd name="T14" fmla="*/ 75 w 96"/>
                <a:gd name="T15" fmla="*/ 82 h 123"/>
                <a:gd name="T16" fmla="*/ 75 w 96"/>
                <a:gd name="T17" fmla="*/ 89 h 123"/>
                <a:gd name="T18" fmla="*/ 68 w 96"/>
                <a:gd name="T19" fmla="*/ 91 h 123"/>
                <a:gd name="T20" fmla="*/ 62 w 96"/>
                <a:gd name="T21" fmla="*/ 89 h 123"/>
                <a:gd name="T22" fmla="*/ 63 w 96"/>
                <a:gd name="T23" fmla="*/ 96 h 123"/>
                <a:gd name="T24" fmla="*/ 62 w 96"/>
                <a:gd name="T25" fmla="*/ 96 h 123"/>
                <a:gd name="T26" fmla="*/ 62 w 96"/>
                <a:gd name="T27" fmla="*/ 101 h 123"/>
                <a:gd name="T28" fmla="*/ 62 w 96"/>
                <a:gd name="T29" fmla="*/ 102 h 123"/>
                <a:gd name="T30" fmla="*/ 53 w 96"/>
                <a:gd name="T31" fmla="*/ 106 h 123"/>
                <a:gd name="T32" fmla="*/ 50 w 96"/>
                <a:gd name="T33" fmla="*/ 111 h 123"/>
                <a:gd name="T34" fmla="*/ 46 w 96"/>
                <a:gd name="T35" fmla="*/ 114 h 123"/>
                <a:gd name="T36" fmla="*/ 41 w 96"/>
                <a:gd name="T37" fmla="*/ 116 h 123"/>
                <a:gd name="T38" fmla="*/ 29 w 96"/>
                <a:gd name="T39" fmla="*/ 121 h 123"/>
                <a:gd name="T40" fmla="*/ 14 w 96"/>
                <a:gd name="T41" fmla="*/ 123 h 123"/>
                <a:gd name="T42" fmla="*/ 0 w 96"/>
                <a:gd name="T43" fmla="*/ 102 h 123"/>
                <a:gd name="T44" fmla="*/ 0 w 96"/>
                <a:gd name="T45" fmla="*/ 96 h 123"/>
                <a:gd name="T46" fmla="*/ 41 w 96"/>
                <a:gd name="T47" fmla="*/ 62 h 123"/>
                <a:gd name="T48" fmla="*/ 41 w 96"/>
                <a:gd name="T49" fmla="*/ 34 h 123"/>
                <a:gd name="T50" fmla="*/ 34 w 96"/>
                <a:gd name="T51" fmla="*/ 28 h 123"/>
                <a:gd name="T52" fmla="*/ 55 w 96"/>
                <a:gd name="T53" fmla="*/ 0 h 1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23"/>
                <a:gd name="T83" fmla="*/ 96 w 96"/>
                <a:gd name="T84" fmla="*/ 123 h 1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23">
                  <a:moveTo>
                    <a:pt x="55" y="0"/>
                  </a:moveTo>
                  <a:lnTo>
                    <a:pt x="58" y="9"/>
                  </a:lnTo>
                  <a:lnTo>
                    <a:pt x="62" y="14"/>
                  </a:lnTo>
                  <a:lnTo>
                    <a:pt x="75" y="22"/>
                  </a:lnTo>
                  <a:lnTo>
                    <a:pt x="91" y="28"/>
                  </a:lnTo>
                  <a:lnTo>
                    <a:pt x="96" y="41"/>
                  </a:lnTo>
                  <a:lnTo>
                    <a:pt x="84" y="62"/>
                  </a:lnTo>
                  <a:lnTo>
                    <a:pt x="75" y="82"/>
                  </a:lnTo>
                  <a:lnTo>
                    <a:pt x="75" y="89"/>
                  </a:lnTo>
                  <a:lnTo>
                    <a:pt x="68" y="91"/>
                  </a:lnTo>
                  <a:lnTo>
                    <a:pt x="62" y="89"/>
                  </a:lnTo>
                  <a:lnTo>
                    <a:pt x="63" y="96"/>
                  </a:lnTo>
                  <a:lnTo>
                    <a:pt x="62" y="96"/>
                  </a:lnTo>
                  <a:lnTo>
                    <a:pt x="62" y="101"/>
                  </a:lnTo>
                  <a:lnTo>
                    <a:pt x="62" y="102"/>
                  </a:lnTo>
                  <a:lnTo>
                    <a:pt x="53" y="106"/>
                  </a:lnTo>
                  <a:lnTo>
                    <a:pt x="50" y="111"/>
                  </a:lnTo>
                  <a:lnTo>
                    <a:pt x="46" y="114"/>
                  </a:lnTo>
                  <a:lnTo>
                    <a:pt x="41" y="116"/>
                  </a:lnTo>
                  <a:lnTo>
                    <a:pt x="29" y="121"/>
                  </a:lnTo>
                  <a:lnTo>
                    <a:pt x="14" y="123"/>
                  </a:lnTo>
                  <a:lnTo>
                    <a:pt x="0" y="102"/>
                  </a:lnTo>
                  <a:lnTo>
                    <a:pt x="0" y="96"/>
                  </a:lnTo>
                  <a:lnTo>
                    <a:pt x="41" y="62"/>
                  </a:lnTo>
                  <a:lnTo>
                    <a:pt x="41" y="34"/>
                  </a:lnTo>
                  <a:lnTo>
                    <a:pt x="34" y="28"/>
                  </a:lnTo>
                  <a:lnTo>
                    <a:pt x="55"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7" name="Freeform 485"/>
            <p:cNvSpPr>
              <a:spLocks/>
            </p:cNvSpPr>
            <p:nvPr/>
          </p:nvSpPr>
          <p:spPr bwMode="auto">
            <a:xfrm>
              <a:off x="3595" y="1520"/>
              <a:ext cx="7" cy="14"/>
            </a:xfrm>
            <a:custGeom>
              <a:avLst/>
              <a:gdLst>
                <a:gd name="T0" fmla="*/ 0 w 7"/>
                <a:gd name="T1" fmla="*/ 7 h 14"/>
                <a:gd name="T2" fmla="*/ 4 w 7"/>
                <a:gd name="T3" fmla="*/ 3 h 14"/>
                <a:gd name="T4" fmla="*/ 7 w 7"/>
                <a:gd name="T5" fmla="*/ 0 h 14"/>
                <a:gd name="T6" fmla="*/ 7 w 7"/>
                <a:gd name="T7" fmla="*/ 5 h 14"/>
                <a:gd name="T8" fmla="*/ 7 w 7"/>
                <a:gd name="T9" fmla="*/ 14 h 14"/>
                <a:gd name="T10" fmla="*/ 7 w 7"/>
                <a:gd name="T11" fmla="*/ 14 h 14"/>
                <a:gd name="T12" fmla="*/ 7 w 7"/>
                <a:gd name="T13" fmla="*/ 14 h 14"/>
                <a:gd name="T14" fmla="*/ 2 w 7"/>
                <a:gd name="T15" fmla="*/ 10 h 14"/>
                <a:gd name="T16" fmla="*/ 0 w 7"/>
                <a:gd name="T17" fmla="*/ 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4"/>
                <a:gd name="T29" fmla="*/ 7 w 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4">
                  <a:moveTo>
                    <a:pt x="0" y="7"/>
                  </a:moveTo>
                  <a:lnTo>
                    <a:pt x="4" y="3"/>
                  </a:lnTo>
                  <a:lnTo>
                    <a:pt x="7" y="0"/>
                  </a:lnTo>
                  <a:lnTo>
                    <a:pt x="7" y="5"/>
                  </a:lnTo>
                  <a:lnTo>
                    <a:pt x="7" y="14"/>
                  </a:lnTo>
                  <a:lnTo>
                    <a:pt x="2" y="10"/>
                  </a:lnTo>
                  <a:lnTo>
                    <a:pt x="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8" name="Freeform 486"/>
            <p:cNvSpPr>
              <a:spLocks/>
            </p:cNvSpPr>
            <p:nvPr/>
          </p:nvSpPr>
          <p:spPr bwMode="auto">
            <a:xfrm>
              <a:off x="3534" y="1527"/>
              <a:ext cx="75" cy="41"/>
            </a:xfrm>
            <a:custGeom>
              <a:avLst/>
              <a:gdLst>
                <a:gd name="T0" fmla="*/ 54 w 75"/>
                <a:gd name="T1" fmla="*/ 41 h 41"/>
                <a:gd name="T2" fmla="*/ 75 w 75"/>
                <a:gd name="T3" fmla="*/ 13 h 41"/>
                <a:gd name="T4" fmla="*/ 71 w 75"/>
                <a:gd name="T5" fmla="*/ 8 h 41"/>
                <a:gd name="T6" fmla="*/ 68 w 75"/>
                <a:gd name="T7" fmla="*/ 7 h 41"/>
                <a:gd name="T8" fmla="*/ 68 w 75"/>
                <a:gd name="T9" fmla="*/ 7 h 41"/>
                <a:gd name="T10" fmla="*/ 68 w 75"/>
                <a:gd name="T11" fmla="*/ 7 h 41"/>
                <a:gd name="T12" fmla="*/ 63 w 75"/>
                <a:gd name="T13" fmla="*/ 3 h 41"/>
                <a:gd name="T14" fmla="*/ 61 w 75"/>
                <a:gd name="T15" fmla="*/ 0 h 41"/>
                <a:gd name="T16" fmla="*/ 46 w 75"/>
                <a:gd name="T17" fmla="*/ 18 h 41"/>
                <a:gd name="T18" fmla="*/ 20 w 75"/>
                <a:gd name="T19" fmla="*/ 27 h 41"/>
                <a:gd name="T20" fmla="*/ 10 w 75"/>
                <a:gd name="T21" fmla="*/ 24 h 41"/>
                <a:gd name="T22" fmla="*/ 0 w 75"/>
                <a:gd name="T23" fmla="*/ 20 h 41"/>
                <a:gd name="T24" fmla="*/ 3 w 75"/>
                <a:gd name="T25" fmla="*/ 25 h 41"/>
                <a:gd name="T26" fmla="*/ 10 w 75"/>
                <a:gd name="T27" fmla="*/ 30 h 41"/>
                <a:gd name="T28" fmla="*/ 13 w 75"/>
                <a:gd name="T29" fmla="*/ 34 h 41"/>
                <a:gd name="T30" fmla="*/ 13 w 75"/>
                <a:gd name="T31" fmla="*/ 41 h 41"/>
                <a:gd name="T32" fmla="*/ 54 w 75"/>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1"/>
                <a:gd name="T53" fmla="*/ 75 w 7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1">
                  <a:moveTo>
                    <a:pt x="54" y="41"/>
                  </a:moveTo>
                  <a:lnTo>
                    <a:pt x="75" y="13"/>
                  </a:lnTo>
                  <a:lnTo>
                    <a:pt x="71" y="8"/>
                  </a:lnTo>
                  <a:lnTo>
                    <a:pt x="68" y="7"/>
                  </a:lnTo>
                  <a:lnTo>
                    <a:pt x="63" y="3"/>
                  </a:lnTo>
                  <a:lnTo>
                    <a:pt x="61" y="0"/>
                  </a:lnTo>
                  <a:lnTo>
                    <a:pt x="46" y="18"/>
                  </a:lnTo>
                  <a:lnTo>
                    <a:pt x="20" y="27"/>
                  </a:lnTo>
                  <a:lnTo>
                    <a:pt x="10" y="24"/>
                  </a:lnTo>
                  <a:lnTo>
                    <a:pt x="0" y="20"/>
                  </a:lnTo>
                  <a:lnTo>
                    <a:pt x="3" y="25"/>
                  </a:lnTo>
                  <a:lnTo>
                    <a:pt x="10" y="30"/>
                  </a:lnTo>
                  <a:lnTo>
                    <a:pt x="13" y="34"/>
                  </a:lnTo>
                  <a:lnTo>
                    <a:pt x="13" y="41"/>
                  </a:lnTo>
                  <a:lnTo>
                    <a:pt x="54"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39" name="Freeform 487"/>
            <p:cNvSpPr>
              <a:spLocks/>
            </p:cNvSpPr>
            <p:nvPr/>
          </p:nvSpPr>
          <p:spPr bwMode="auto">
            <a:xfrm>
              <a:off x="3432" y="1636"/>
              <a:ext cx="136" cy="90"/>
            </a:xfrm>
            <a:custGeom>
              <a:avLst/>
              <a:gdLst>
                <a:gd name="T0" fmla="*/ 136 w 136"/>
                <a:gd name="T1" fmla="*/ 27 h 90"/>
                <a:gd name="T2" fmla="*/ 122 w 136"/>
                <a:gd name="T3" fmla="*/ 6 h 90"/>
                <a:gd name="T4" fmla="*/ 122 w 136"/>
                <a:gd name="T5" fmla="*/ 0 h 90"/>
                <a:gd name="T6" fmla="*/ 81 w 136"/>
                <a:gd name="T7" fmla="*/ 13 h 90"/>
                <a:gd name="T8" fmla="*/ 47 w 136"/>
                <a:gd name="T9" fmla="*/ 47 h 90"/>
                <a:gd name="T10" fmla="*/ 41 w 136"/>
                <a:gd name="T11" fmla="*/ 27 h 90"/>
                <a:gd name="T12" fmla="*/ 27 w 136"/>
                <a:gd name="T13" fmla="*/ 27 h 90"/>
                <a:gd name="T14" fmla="*/ 24 w 136"/>
                <a:gd name="T15" fmla="*/ 23 h 90"/>
                <a:gd name="T16" fmla="*/ 22 w 136"/>
                <a:gd name="T17" fmla="*/ 25 h 90"/>
                <a:gd name="T18" fmla="*/ 20 w 136"/>
                <a:gd name="T19" fmla="*/ 27 h 90"/>
                <a:gd name="T20" fmla="*/ 17 w 136"/>
                <a:gd name="T21" fmla="*/ 22 h 90"/>
                <a:gd name="T22" fmla="*/ 13 w 136"/>
                <a:gd name="T23" fmla="*/ 20 h 90"/>
                <a:gd name="T24" fmla="*/ 10 w 136"/>
                <a:gd name="T25" fmla="*/ 23 h 90"/>
                <a:gd name="T26" fmla="*/ 8 w 136"/>
                <a:gd name="T27" fmla="*/ 29 h 90"/>
                <a:gd name="T28" fmla="*/ 7 w 136"/>
                <a:gd name="T29" fmla="*/ 34 h 90"/>
                <a:gd name="T30" fmla="*/ 5 w 136"/>
                <a:gd name="T31" fmla="*/ 37 h 90"/>
                <a:gd name="T32" fmla="*/ 3 w 136"/>
                <a:gd name="T33" fmla="*/ 44 h 90"/>
                <a:gd name="T34" fmla="*/ 0 w 136"/>
                <a:gd name="T35" fmla="*/ 47 h 90"/>
                <a:gd name="T36" fmla="*/ 8 w 136"/>
                <a:gd name="T37" fmla="*/ 66 h 90"/>
                <a:gd name="T38" fmla="*/ 13 w 136"/>
                <a:gd name="T39" fmla="*/ 88 h 90"/>
                <a:gd name="T40" fmla="*/ 15 w 136"/>
                <a:gd name="T41" fmla="*/ 90 h 90"/>
                <a:gd name="T42" fmla="*/ 20 w 136"/>
                <a:gd name="T43" fmla="*/ 88 h 90"/>
                <a:gd name="T44" fmla="*/ 29 w 136"/>
                <a:gd name="T45" fmla="*/ 88 h 90"/>
                <a:gd name="T46" fmla="*/ 35 w 136"/>
                <a:gd name="T47" fmla="*/ 83 h 90"/>
                <a:gd name="T48" fmla="*/ 41 w 136"/>
                <a:gd name="T49" fmla="*/ 81 h 90"/>
                <a:gd name="T50" fmla="*/ 63 w 136"/>
                <a:gd name="T51" fmla="*/ 73 h 90"/>
                <a:gd name="T52" fmla="*/ 81 w 136"/>
                <a:gd name="T53" fmla="*/ 68 h 90"/>
                <a:gd name="T54" fmla="*/ 85 w 136"/>
                <a:gd name="T55" fmla="*/ 64 h 90"/>
                <a:gd name="T56" fmla="*/ 90 w 136"/>
                <a:gd name="T57" fmla="*/ 59 h 90"/>
                <a:gd name="T58" fmla="*/ 95 w 136"/>
                <a:gd name="T59" fmla="*/ 54 h 90"/>
                <a:gd name="T60" fmla="*/ 110 w 136"/>
                <a:gd name="T61" fmla="*/ 52 h 90"/>
                <a:gd name="T62" fmla="*/ 122 w 136"/>
                <a:gd name="T63" fmla="*/ 47 h 90"/>
                <a:gd name="T64" fmla="*/ 127 w 136"/>
                <a:gd name="T65" fmla="*/ 40 h 90"/>
                <a:gd name="T66" fmla="*/ 131 w 136"/>
                <a:gd name="T67" fmla="*/ 32 h 90"/>
                <a:gd name="T68" fmla="*/ 136 w 136"/>
                <a:gd name="T69" fmla="*/ 2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90"/>
                <a:gd name="T107" fmla="*/ 136 w 136"/>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90">
                  <a:moveTo>
                    <a:pt x="136" y="27"/>
                  </a:moveTo>
                  <a:lnTo>
                    <a:pt x="122" y="6"/>
                  </a:lnTo>
                  <a:lnTo>
                    <a:pt x="122" y="0"/>
                  </a:lnTo>
                  <a:lnTo>
                    <a:pt x="81" y="13"/>
                  </a:lnTo>
                  <a:lnTo>
                    <a:pt x="47" y="47"/>
                  </a:lnTo>
                  <a:lnTo>
                    <a:pt x="41" y="27"/>
                  </a:lnTo>
                  <a:lnTo>
                    <a:pt x="27" y="27"/>
                  </a:lnTo>
                  <a:lnTo>
                    <a:pt x="24" y="23"/>
                  </a:lnTo>
                  <a:lnTo>
                    <a:pt x="22" y="25"/>
                  </a:lnTo>
                  <a:lnTo>
                    <a:pt x="20" y="27"/>
                  </a:lnTo>
                  <a:lnTo>
                    <a:pt x="17" y="22"/>
                  </a:lnTo>
                  <a:lnTo>
                    <a:pt x="13" y="20"/>
                  </a:lnTo>
                  <a:lnTo>
                    <a:pt x="10" y="23"/>
                  </a:lnTo>
                  <a:lnTo>
                    <a:pt x="8" y="29"/>
                  </a:lnTo>
                  <a:lnTo>
                    <a:pt x="7" y="34"/>
                  </a:lnTo>
                  <a:lnTo>
                    <a:pt x="5" y="37"/>
                  </a:lnTo>
                  <a:lnTo>
                    <a:pt x="3" y="44"/>
                  </a:lnTo>
                  <a:lnTo>
                    <a:pt x="0" y="47"/>
                  </a:lnTo>
                  <a:lnTo>
                    <a:pt x="8" y="66"/>
                  </a:lnTo>
                  <a:lnTo>
                    <a:pt x="13" y="88"/>
                  </a:lnTo>
                  <a:lnTo>
                    <a:pt x="15" y="90"/>
                  </a:lnTo>
                  <a:lnTo>
                    <a:pt x="20" y="88"/>
                  </a:lnTo>
                  <a:lnTo>
                    <a:pt x="29" y="88"/>
                  </a:lnTo>
                  <a:lnTo>
                    <a:pt x="35" y="83"/>
                  </a:lnTo>
                  <a:lnTo>
                    <a:pt x="41" y="81"/>
                  </a:lnTo>
                  <a:lnTo>
                    <a:pt x="63" y="73"/>
                  </a:lnTo>
                  <a:lnTo>
                    <a:pt x="81" y="68"/>
                  </a:lnTo>
                  <a:lnTo>
                    <a:pt x="85" y="64"/>
                  </a:lnTo>
                  <a:lnTo>
                    <a:pt x="90" y="59"/>
                  </a:lnTo>
                  <a:lnTo>
                    <a:pt x="95" y="54"/>
                  </a:lnTo>
                  <a:lnTo>
                    <a:pt x="110" y="52"/>
                  </a:lnTo>
                  <a:lnTo>
                    <a:pt x="122" y="47"/>
                  </a:lnTo>
                  <a:lnTo>
                    <a:pt x="127" y="40"/>
                  </a:lnTo>
                  <a:lnTo>
                    <a:pt x="131" y="32"/>
                  </a:lnTo>
                  <a:lnTo>
                    <a:pt x="136"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0" name="Freeform 488"/>
            <p:cNvSpPr>
              <a:spLocks/>
            </p:cNvSpPr>
            <p:nvPr/>
          </p:nvSpPr>
          <p:spPr bwMode="auto">
            <a:xfrm>
              <a:off x="3078" y="887"/>
              <a:ext cx="115" cy="136"/>
            </a:xfrm>
            <a:custGeom>
              <a:avLst/>
              <a:gdLst>
                <a:gd name="T0" fmla="*/ 75 w 115"/>
                <a:gd name="T1" fmla="*/ 13 h 136"/>
                <a:gd name="T2" fmla="*/ 71 w 115"/>
                <a:gd name="T3" fmla="*/ 15 h 136"/>
                <a:gd name="T4" fmla="*/ 68 w 115"/>
                <a:gd name="T5" fmla="*/ 20 h 136"/>
                <a:gd name="T6" fmla="*/ 73 w 115"/>
                <a:gd name="T7" fmla="*/ 25 h 136"/>
                <a:gd name="T8" fmla="*/ 80 w 115"/>
                <a:gd name="T9" fmla="*/ 27 h 136"/>
                <a:gd name="T10" fmla="*/ 85 w 115"/>
                <a:gd name="T11" fmla="*/ 29 h 136"/>
                <a:gd name="T12" fmla="*/ 88 w 115"/>
                <a:gd name="T13" fmla="*/ 34 h 136"/>
                <a:gd name="T14" fmla="*/ 85 w 115"/>
                <a:gd name="T15" fmla="*/ 37 h 136"/>
                <a:gd name="T16" fmla="*/ 81 w 115"/>
                <a:gd name="T17" fmla="*/ 41 h 136"/>
                <a:gd name="T18" fmla="*/ 83 w 115"/>
                <a:gd name="T19" fmla="*/ 44 h 136"/>
                <a:gd name="T20" fmla="*/ 87 w 115"/>
                <a:gd name="T21" fmla="*/ 42 h 136"/>
                <a:gd name="T22" fmla="*/ 88 w 115"/>
                <a:gd name="T23" fmla="*/ 41 h 136"/>
                <a:gd name="T24" fmla="*/ 93 w 115"/>
                <a:gd name="T25" fmla="*/ 59 h 136"/>
                <a:gd name="T26" fmla="*/ 102 w 115"/>
                <a:gd name="T27" fmla="*/ 68 h 136"/>
                <a:gd name="T28" fmla="*/ 102 w 115"/>
                <a:gd name="T29" fmla="*/ 75 h 136"/>
                <a:gd name="T30" fmla="*/ 104 w 115"/>
                <a:gd name="T31" fmla="*/ 81 h 136"/>
                <a:gd name="T32" fmla="*/ 102 w 115"/>
                <a:gd name="T33" fmla="*/ 88 h 136"/>
                <a:gd name="T34" fmla="*/ 110 w 115"/>
                <a:gd name="T35" fmla="*/ 92 h 136"/>
                <a:gd name="T36" fmla="*/ 115 w 115"/>
                <a:gd name="T37" fmla="*/ 95 h 136"/>
                <a:gd name="T38" fmla="*/ 115 w 115"/>
                <a:gd name="T39" fmla="*/ 102 h 136"/>
                <a:gd name="T40" fmla="*/ 102 w 115"/>
                <a:gd name="T41" fmla="*/ 110 h 136"/>
                <a:gd name="T42" fmla="*/ 92 w 115"/>
                <a:gd name="T43" fmla="*/ 122 h 136"/>
                <a:gd name="T44" fmla="*/ 75 w 115"/>
                <a:gd name="T45" fmla="*/ 129 h 136"/>
                <a:gd name="T46" fmla="*/ 69 w 115"/>
                <a:gd name="T47" fmla="*/ 129 h 136"/>
                <a:gd name="T48" fmla="*/ 68 w 115"/>
                <a:gd name="T49" fmla="*/ 136 h 136"/>
                <a:gd name="T50" fmla="*/ 64 w 115"/>
                <a:gd name="T51" fmla="*/ 134 h 136"/>
                <a:gd name="T52" fmla="*/ 61 w 115"/>
                <a:gd name="T53" fmla="*/ 136 h 136"/>
                <a:gd name="T54" fmla="*/ 49 w 115"/>
                <a:gd name="T55" fmla="*/ 136 h 136"/>
                <a:gd name="T56" fmla="*/ 41 w 115"/>
                <a:gd name="T57" fmla="*/ 136 h 136"/>
                <a:gd name="T58" fmla="*/ 32 w 115"/>
                <a:gd name="T59" fmla="*/ 134 h 136"/>
                <a:gd name="T60" fmla="*/ 27 w 115"/>
                <a:gd name="T61" fmla="*/ 131 h 136"/>
                <a:gd name="T62" fmla="*/ 20 w 115"/>
                <a:gd name="T63" fmla="*/ 129 h 136"/>
                <a:gd name="T64" fmla="*/ 17 w 115"/>
                <a:gd name="T65" fmla="*/ 112 h 136"/>
                <a:gd name="T66" fmla="*/ 13 w 115"/>
                <a:gd name="T67" fmla="*/ 95 h 136"/>
                <a:gd name="T68" fmla="*/ 22 w 115"/>
                <a:gd name="T69" fmla="*/ 81 h 136"/>
                <a:gd name="T70" fmla="*/ 39 w 115"/>
                <a:gd name="T71" fmla="*/ 73 h 136"/>
                <a:gd name="T72" fmla="*/ 47 w 115"/>
                <a:gd name="T73" fmla="*/ 61 h 136"/>
                <a:gd name="T74" fmla="*/ 41 w 115"/>
                <a:gd name="T75" fmla="*/ 59 h 136"/>
                <a:gd name="T76" fmla="*/ 34 w 115"/>
                <a:gd name="T77" fmla="*/ 61 h 136"/>
                <a:gd name="T78" fmla="*/ 29 w 115"/>
                <a:gd name="T79" fmla="*/ 42 h 136"/>
                <a:gd name="T80" fmla="*/ 20 w 115"/>
                <a:gd name="T81" fmla="*/ 27 h 136"/>
                <a:gd name="T82" fmla="*/ 15 w 115"/>
                <a:gd name="T83" fmla="*/ 20 h 136"/>
                <a:gd name="T84" fmla="*/ 7 w 115"/>
                <a:gd name="T85" fmla="*/ 17 h 136"/>
                <a:gd name="T86" fmla="*/ 0 w 115"/>
                <a:gd name="T87" fmla="*/ 13 h 136"/>
                <a:gd name="T88" fmla="*/ 1 w 115"/>
                <a:gd name="T89" fmla="*/ 10 h 136"/>
                <a:gd name="T90" fmla="*/ 7 w 115"/>
                <a:gd name="T91" fmla="*/ 13 h 136"/>
                <a:gd name="T92" fmla="*/ 18 w 115"/>
                <a:gd name="T93" fmla="*/ 15 h 136"/>
                <a:gd name="T94" fmla="*/ 34 w 115"/>
                <a:gd name="T95" fmla="*/ 20 h 136"/>
                <a:gd name="T96" fmla="*/ 41 w 115"/>
                <a:gd name="T97" fmla="*/ 17 h 136"/>
                <a:gd name="T98" fmla="*/ 44 w 115"/>
                <a:gd name="T99" fmla="*/ 12 h 136"/>
                <a:gd name="T100" fmla="*/ 46 w 115"/>
                <a:gd name="T101" fmla="*/ 6 h 136"/>
                <a:gd name="T102" fmla="*/ 47 w 115"/>
                <a:gd name="T103" fmla="*/ 1 h 136"/>
                <a:gd name="T104" fmla="*/ 54 w 115"/>
                <a:gd name="T105" fmla="*/ 0 h 136"/>
                <a:gd name="T106" fmla="*/ 71 w 115"/>
                <a:gd name="T107" fmla="*/ 3 h 136"/>
                <a:gd name="T108" fmla="*/ 81 w 115"/>
                <a:gd name="T109" fmla="*/ 6 h 136"/>
                <a:gd name="T110" fmla="*/ 75 w 115"/>
                <a:gd name="T111" fmla="*/ 1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
                <a:gd name="T169" fmla="*/ 0 h 136"/>
                <a:gd name="T170" fmla="*/ 115 w 11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 h="136">
                  <a:moveTo>
                    <a:pt x="75" y="13"/>
                  </a:moveTo>
                  <a:lnTo>
                    <a:pt x="71" y="15"/>
                  </a:lnTo>
                  <a:lnTo>
                    <a:pt x="68" y="20"/>
                  </a:lnTo>
                  <a:lnTo>
                    <a:pt x="73" y="25"/>
                  </a:lnTo>
                  <a:lnTo>
                    <a:pt x="80" y="27"/>
                  </a:lnTo>
                  <a:lnTo>
                    <a:pt x="85" y="29"/>
                  </a:lnTo>
                  <a:lnTo>
                    <a:pt x="88" y="34"/>
                  </a:lnTo>
                  <a:lnTo>
                    <a:pt x="85" y="37"/>
                  </a:lnTo>
                  <a:lnTo>
                    <a:pt x="81" y="41"/>
                  </a:lnTo>
                  <a:lnTo>
                    <a:pt x="83" y="44"/>
                  </a:lnTo>
                  <a:lnTo>
                    <a:pt x="87" y="42"/>
                  </a:lnTo>
                  <a:lnTo>
                    <a:pt x="88" y="41"/>
                  </a:lnTo>
                  <a:lnTo>
                    <a:pt x="93" y="59"/>
                  </a:lnTo>
                  <a:lnTo>
                    <a:pt x="102" y="68"/>
                  </a:lnTo>
                  <a:lnTo>
                    <a:pt x="102" y="75"/>
                  </a:lnTo>
                  <a:lnTo>
                    <a:pt x="104" y="81"/>
                  </a:lnTo>
                  <a:lnTo>
                    <a:pt x="102" y="88"/>
                  </a:lnTo>
                  <a:lnTo>
                    <a:pt x="110" y="92"/>
                  </a:lnTo>
                  <a:lnTo>
                    <a:pt x="115" y="95"/>
                  </a:lnTo>
                  <a:lnTo>
                    <a:pt x="115" y="102"/>
                  </a:lnTo>
                  <a:lnTo>
                    <a:pt x="102" y="110"/>
                  </a:lnTo>
                  <a:lnTo>
                    <a:pt x="92" y="122"/>
                  </a:lnTo>
                  <a:lnTo>
                    <a:pt x="75" y="129"/>
                  </a:lnTo>
                  <a:lnTo>
                    <a:pt x="69" y="129"/>
                  </a:lnTo>
                  <a:lnTo>
                    <a:pt x="68" y="136"/>
                  </a:lnTo>
                  <a:lnTo>
                    <a:pt x="64" y="134"/>
                  </a:lnTo>
                  <a:lnTo>
                    <a:pt x="61" y="136"/>
                  </a:lnTo>
                  <a:lnTo>
                    <a:pt x="49" y="136"/>
                  </a:lnTo>
                  <a:lnTo>
                    <a:pt x="41" y="136"/>
                  </a:lnTo>
                  <a:lnTo>
                    <a:pt x="32" y="134"/>
                  </a:lnTo>
                  <a:lnTo>
                    <a:pt x="27" y="131"/>
                  </a:lnTo>
                  <a:lnTo>
                    <a:pt x="20" y="129"/>
                  </a:lnTo>
                  <a:lnTo>
                    <a:pt x="17" y="112"/>
                  </a:lnTo>
                  <a:lnTo>
                    <a:pt x="13" y="95"/>
                  </a:lnTo>
                  <a:lnTo>
                    <a:pt x="22" y="81"/>
                  </a:lnTo>
                  <a:lnTo>
                    <a:pt x="39" y="73"/>
                  </a:lnTo>
                  <a:lnTo>
                    <a:pt x="47" y="61"/>
                  </a:lnTo>
                  <a:lnTo>
                    <a:pt x="41" y="59"/>
                  </a:lnTo>
                  <a:lnTo>
                    <a:pt x="34" y="61"/>
                  </a:lnTo>
                  <a:lnTo>
                    <a:pt x="29" y="42"/>
                  </a:lnTo>
                  <a:lnTo>
                    <a:pt x="20" y="27"/>
                  </a:lnTo>
                  <a:lnTo>
                    <a:pt x="15" y="20"/>
                  </a:lnTo>
                  <a:lnTo>
                    <a:pt x="7" y="17"/>
                  </a:lnTo>
                  <a:lnTo>
                    <a:pt x="0" y="13"/>
                  </a:lnTo>
                  <a:lnTo>
                    <a:pt x="1" y="10"/>
                  </a:lnTo>
                  <a:lnTo>
                    <a:pt x="7" y="13"/>
                  </a:lnTo>
                  <a:lnTo>
                    <a:pt x="18" y="15"/>
                  </a:lnTo>
                  <a:lnTo>
                    <a:pt x="34" y="20"/>
                  </a:lnTo>
                  <a:lnTo>
                    <a:pt x="41" y="17"/>
                  </a:lnTo>
                  <a:lnTo>
                    <a:pt x="44" y="12"/>
                  </a:lnTo>
                  <a:lnTo>
                    <a:pt x="46" y="6"/>
                  </a:lnTo>
                  <a:lnTo>
                    <a:pt x="47" y="1"/>
                  </a:lnTo>
                  <a:lnTo>
                    <a:pt x="54" y="0"/>
                  </a:lnTo>
                  <a:lnTo>
                    <a:pt x="71" y="3"/>
                  </a:lnTo>
                  <a:lnTo>
                    <a:pt x="81" y="6"/>
                  </a:lnTo>
                  <a:lnTo>
                    <a:pt x="75"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1" name="Freeform 489"/>
            <p:cNvSpPr>
              <a:spLocks/>
            </p:cNvSpPr>
            <p:nvPr/>
          </p:nvSpPr>
          <p:spPr bwMode="auto">
            <a:xfrm>
              <a:off x="2989" y="900"/>
              <a:ext cx="123" cy="184"/>
            </a:xfrm>
            <a:custGeom>
              <a:avLst/>
              <a:gdLst>
                <a:gd name="T0" fmla="*/ 123 w 123"/>
                <a:gd name="T1" fmla="*/ 48 h 184"/>
                <a:gd name="T2" fmla="*/ 118 w 123"/>
                <a:gd name="T3" fmla="*/ 29 h 184"/>
                <a:gd name="T4" fmla="*/ 109 w 123"/>
                <a:gd name="T5" fmla="*/ 14 h 184"/>
                <a:gd name="T6" fmla="*/ 104 w 123"/>
                <a:gd name="T7" fmla="*/ 7 h 184"/>
                <a:gd name="T8" fmla="*/ 96 w 123"/>
                <a:gd name="T9" fmla="*/ 4 h 184"/>
                <a:gd name="T10" fmla="*/ 89 w 123"/>
                <a:gd name="T11" fmla="*/ 0 h 184"/>
                <a:gd name="T12" fmla="*/ 78 w 123"/>
                <a:gd name="T13" fmla="*/ 4 h 184"/>
                <a:gd name="T14" fmla="*/ 75 w 123"/>
                <a:gd name="T15" fmla="*/ 7 h 184"/>
                <a:gd name="T16" fmla="*/ 68 w 123"/>
                <a:gd name="T17" fmla="*/ 5 h 184"/>
                <a:gd name="T18" fmla="*/ 61 w 123"/>
                <a:gd name="T19" fmla="*/ 7 h 184"/>
                <a:gd name="T20" fmla="*/ 41 w 123"/>
                <a:gd name="T21" fmla="*/ 16 h 184"/>
                <a:gd name="T22" fmla="*/ 27 w 123"/>
                <a:gd name="T23" fmla="*/ 38 h 184"/>
                <a:gd name="T24" fmla="*/ 21 w 123"/>
                <a:gd name="T25" fmla="*/ 62 h 184"/>
                <a:gd name="T26" fmla="*/ 12 w 123"/>
                <a:gd name="T27" fmla="*/ 62 h 184"/>
                <a:gd name="T28" fmla="*/ 5 w 123"/>
                <a:gd name="T29" fmla="*/ 65 h 184"/>
                <a:gd name="T30" fmla="*/ 0 w 123"/>
                <a:gd name="T31" fmla="*/ 75 h 184"/>
                <a:gd name="T32" fmla="*/ 5 w 123"/>
                <a:gd name="T33" fmla="*/ 91 h 184"/>
                <a:gd name="T34" fmla="*/ 7 w 123"/>
                <a:gd name="T35" fmla="*/ 102 h 184"/>
                <a:gd name="T36" fmla="*/ 9 w 123"/>
                <a:gd name="T37" fmla="*/ 104 h 184"/>
                <a:gd name="T38" fmla="*/ 9 w 123"/>
                <a:gd name="T39" fmla="*/ 104 h 184"/>
                <a:gd name="T40" fmla="*/ 7 w 123"/>
                <a:gd name="T41" fmla="*/ 109 h 184"/>
                <a:gd name="T42" fmla="*/ 10 w 123"/>
                <a:gd name="T43" fmla="*/ 113 h 184"/>
                <a:gd name="T44" fmla="*/ 14 w 123"/>
                <a:gd name="T45" fmla="*/ 116 h 184"/>
                <a:gd name="T46" fmla="*/ 7 w 123"/>
                <a:gd name="T47" fmla="*/ 126 h 184"/>
                <a:gd name="T48" fmla="*/ 0 w 123"/>
                <a:gd name="T49" fmla="*/ 136 h 184"/>
                <a:gd name="T50" fmla="*/ 10 w 123"/>
                <a:gd name="T51" fmla="*/ 152 h 184"/>
                <a:gd name="T52" fmla="*/ 21 w 123"/>
                <a:gd name="T53" fmla="*/ 171 h 184"/>
                <a:gd name="T54" fmla="*/ 22 w 123"/>
                <a:gd name="T55" fmla="*/ 172 h 184"/>
                <a:gd name="T56" fmla="*/ 21 w 123"/>
                <a:gd name="T57" fmla="*/ 177 h 184"/>
                <a:gd name="T58" fmla="*/ 24 w 123"/>
                <a:gd name="T59" fmla="*/ 182 h 184"/>
                <a:gd name="T60" fmla="*/ 27 w 123"/>
                <a:gd name="T61" fmla="*/ 184 h 184"/>
                <a:gd name="T62" fmla="*/ 41 w 123"/>
                <a:gd name="T63" fmla="*/ 184 h 184"/>
                <a:gd name="T64" fmla="*/ 43 w 123"/>
                <a:gd name="T65" fmla="*/ 177 h 184"/>
                <a:gd name="T66" fmla="*/ 48 w 123"/>
                <a:gd name="T67" fmla="*/ 176 h 184"/>
                <a:gd name="T68" fmla="*/ 55 w 123"/>
                <a:gd name="T69" fmla="*/ 177 h 184"/>
                <a:gd name="T70" fmla="*/ 58 w 123"/>
                <a:gd name="T71" fmla="*/ 174 h 184"/>
                <a:gd name="T72" fmla="*/ 61 w 123"/>
                <a:gd name="T73" fmla="*/ 171 h 184"/>
                <a:gd name="T74" fmla="*/ 65 w 123"/>
                <a:gd name="T75" fmla="*/ 167 h 184"/>
                <a:gd name="T76" fmla="*/ 65 w 123"/>
                <a:gd name="T77" fmla="*/ 165 h 184"/>
                <a:gd name="T78" fmla="*/ 61 w 123"/>
                <a:gd name="T79" fmla="*/ 164 h 184"/>
                <a:gd name="T80" fmla="*/ 61 w 123"/>
                <a:gd name="T81" fmla="*/ 143 h 184"/>
                <a:gd name="T82" fmla="*/ 68 w 123"/>
                <a:gd name="T83" fmla="*/ 136 h 184"/>
                <a:gd name="T84" fmla="*/ 75 w 123"/>
                <a:gd name="T85" fmla="*/ 133 h 184"/>
                <a:gd name="T86" fmla="*/ 82 w 123"/>
                <a:gd name="T87" fmla="*/ 130 h 184"/>
                <a:gd name="T88" fmla="*/ 61 w 123"/>
                <a:gd name="T89" fmla="*/ 130 h 184"/>
                <a:gd name="T90" fmla="*/ 77 w 123"/>
                <a:gd name="T91" fmla="*/ 128 h 184"/>
                <a:gd name="T92" fmla="*/ 89 w 123"/>
                <a:gd name="T93" fmla="*/ 123 h 184"/>
                <a:gd name="T94" fmla="*/ 72 w 123"/>
                <a:gd name="T95" fmla="*/ 116 h 184"/>
                <a:gd name="T96" fmla="*/ 61 w 123"/>
                <a:gd name="T97" fmla="*/ 102 h 184"/>
                <a:gd name="T98" fmla="*/ 72 w 123"/>
                <a:gd name="T99" fmla="*/ 82 h 184"/>
                <a:gd name="T100" fmla="*/ 89 w 123"/>
                <a:gd name="T101" fmla="*/ 72 h 184"/>
                <a:gd name="T102" fmla="*/ 96 w 123"/>
                <a:gd name="T103" fmla="*/ 62 h 184"/>
                <a:gd name="T104" fmla="*/ 97 w 123"/>
                <a:gd name="T105" fmla="*/ 58 h 184"/>
                <a:gd name="T106" fmla="*/ 96 w 123"/>
                <a:gd name="T107" fmla="*/ 55 h 184"/>
                <a:gd name="T108" fmla="*/ 101 w 123"/>
                <a:gd name="T109" fmla="*/ 48 h 184"/>
                <a:gd name="T110" fmla="*/ 109 w 123"/>
                <a:gd name="T111" fmla="*/ 46 h 184"/>
                <a:gd name="T112" fmla="*/ 116 w 123"/>
                <a:gd name="T113" fmla="*/ 48 h 184"/>
                <a:gd name="T114" fmla="*/ 119 w 123"/>
                <a:gd name="T115" fmla="*/ 46 h 184"/>
                <a:gd name="T116" fmla="*/ 123 w 123"/>
                <a:gd name="T117" fmla="*/ 48 h 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
                <a:gd name="T178" fmla="*/ 0 h 184"/>
                <a:gd name="T179" fmla="*/ 123 w 123"/>
                <a:gd name="T180" fmla="*/ 184 h 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 h="184">
                  <a:moveTo>
                    <a:pt x="123" y="48"/>
                  </a:moveTo>
                  <a:lnTo>
                    <a:pt x="118" y="29"/>
                  </a:lnTo>
                  <a:lnTo>
                    <a:pt x="109" y="14"/>
                  </a:lnTo>
                  <a:lnTo>
                    <a:pt x="104" y="7"/>
                  </a:lnTo>
                  <a:lnTo>
                    <a:pt x="96" y="4"/>
                  </a:lnTo>
                  <a:lnTo>
                    <a:pt x="89" y="0"/>
                  </a:lnTo>
                  <a:lnTo>
                    <a:pt x="78" y="4"/>
                  </a:lnTo>
                  <a:lnTo>
                    <a:pt x="75" y="7"/>
                  </a:lnTo>
                  <a:lnTo>
                    <a:pt x="68" y="5"/>
                  </a:lnTo>
                  <a:lnTo>
                    <a:pt x="61" y="7"/>
                  </a:lnTo>
                  <a:lnTo>
                    <a:pt x="41" y="16"/>
                  </a:lnTo>
                  <a:lnTo>
                    <a:pt x="27" y="38"/>
                  </a:lnTo>
                  <a:lnTo>
                    <a:pt x="21" y="62"/>
                  </a:lnTo>
                  <a:lnTo>
                    <a:pt x="12" y="62"/>
                  </a:lnTo>
                  <a:lnTo>
                    <a:pt x="5" y="65"/>
                  </a:lnTo>
                  <a:lnTo>
                    <a:pt x="0" y="75"/>
                  </a:lnTo>
                  <a:lnTo>
                    <a:pt x="5" y="91"/>
                  </a:lnTo>
                  <a:lnTo>
                    <a:pt x="7" y="102"/>
                  </a:lnTo>
                  <a:lnTo>
                    <a:pt x="9" y="104"/>
                  </a:lnTo>
                  <a:lnTo>
                    <a:pt x="7" y="109"/>
                  </a:lnTo>
                  <a:lnTo>
                    <a:pt x="10" y="113"/>
                  </a:lnTo>
                  <a:lnTo>
                    <a:pt x="14" y="116"/>
                  </a:lnTo>
                  <a:lnTo>
                    <a:pt x="7" y="126"/>
                  </a:lnTo>
                  <a:lnTo>
                    <a:pt x="0" y="136"/>
                  </a:lnTo>
                  <a:lnTo>
                    <a:pt x="10" y="152"/>
                  </a:lnTo>
                  <a:lnTo>
                    <a:pt x="21" y="171"/>
                  </a:lnTo>
                  <a:lnTo>
                    <a:pt x="22" y="172"/>
                  </a:lnTo>
                  <a:lnTo>
                    <a:pt x="21" y="177"/>
                  </a:lnTo>
                  <a:lnTo>
                    <a:pt x="24" y="182"/>
                  </a:lnTo>
                  <a:lnTo>
                    <a:pt x="27" y="184"/>
                  </a:lnTo>
                  <a:lnTo>
                    <a:pt x="41" y="184"/>
                  </a:lnTo>
                  <a:lnTo>
                    <a:pt x="43" y="177"/>
                  </a:lnTo>
                  <a:lnTo>
                    <a:pt x="48" y="176"/>
                  </a:lnTo>
                  <a:lnTo>
                    <a:pt x="55" y="177"/>
                  </a:lnTo>
                  <a:lnTo>
                    <a:pt x="58" y="174"/>
                  </a:lnTo>
                  <a:lnTo>
                    <a:pt x="61" y="171"/>
                  </a:lnTo>
                  <a:lnTo>
                    <a:pt x="65" y="167"/>
                  </a:lnTo>
                  <a:lnTo>
                    <a:pt x="65" y="165"/>
                  </a:lnTo>
                  <a:lnTo>
                    <a:pt x="61" y="164"/>
                  </a:lnTo>
                  <a:lnTo>
                    <a:pt x="61" y="143"/>
                  </a:lnTo>
                  <a:lnTo>
                    <a:pt x="68" y="136"/>
                  </a:lnTo>
                  <a:lnTo>
                    <a:pt x="75" y="133"/>
                  </a:lnTo>
                  <a:lnTo>
                    <a:pt x="82" y="130"/>
                  </a:lnTo>
                  <a:lnTo>
                    <a:pt x="61" y="130"/>
                  </a:lnTo>
                  <a:lnTo>
                    <a:pt x="77" y="128"/>
                  </a:lnTo>
                  <a:lnTo>
                    <a:pt x="89" y="123"/>
                  </a:lnTo>
                  <a:lnTo>
                    <a:pt x="72" y="116"/>
                  </a:lnTo>
                  <a:lnTo>
                    <a:pt x="61" y="102"/>
                  </a:lnTo>
                  <a:lnTo>
                    <a:pt x="72" y="82"/>
                  </a:lnTo>
                  <a:lnTo>
                    <a:pt x="89" y="72"/>
                  </a:lnTo>
                  <a:lnTo>
                    <a:pt x="96" y="62"/>
                  </a:lnTo>
                  <a:lnTo>
                    <a:pt x="97" y="58"/>
                  </a:lnTo>
                  <a:lnTo>
                    <a:pt x="96" y="55"/>
                  </a:lnTo>
                  <a:lnTo>
                    <a:pt x="101" y="48"/>
                  </a:lnTo>
                  <a:lnTo>
                    <a:pt x="109" y="46"/>
                  </a:lnTo>
                  <a:lnTo>
                    <a:pt x="116" y="48"/>
                  </a:lnTo>
                  <a:lnTo>
                    <a:pt x="119" y="46"/>
                  </a:lnTo>
                  <a:lnTo>
                    <a:pt x="123" y="4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2" name="Freeform 490"/>
            <p:cNvSpPr>
              <a:spLocks/>
            </p:cNvSpPr>
            <p:nvPr/>
          </p:nvSpPr>
          <p:spPr bwMode="auto">
            <a:xfrm>
              <a:off x="2926" y="873"/>
              <a:ext cx="240" cy="177"/>
            </a:xfrm>
            <a:custGeom>
              <a:avLst/>
              <a:gdLst>
                <a:gd name="T0" fmla="*/ 223 w 240"/>
                <a:gd name="T1" fmla="*/ 17 h 177"/>
                <a:gd name="T2" fmla="*/ 199 w 240"/>
                <a:gd name="T3" fmla="*/ 15 h 177"/>
                <a:gd name="T4" fmla="*/ 196 w 240"/>
                <a:gd name="T5" fmla="*/ 26 h 177"/>
                <a:gd name="T6" fmla="*/ 186 w 240"/>
                <a:gd name="T7" fmla="*/ 34 h 177"/>
                <a:gd name="T8" fmla="*/ 159 w 240"/>
                <a:gd name="T9" fmla="*/ 27 h 177"/>
                <a:gd name="T10" fmla="*/ 152 w 240"/>
                <a:gd name="T11" fmla="*/ 27 h 177"/>
                <a:gd name="T12" fmla="*/ 138 w 240"/>
                <a:gd name="T13" fmla="*/ 34 h 177"/>
                <a:gd name="T14" fmla="*/ 124 w 240"/>
                <a:gd name="T15" fmla="*/ 34 h 177"/>
                <a:gd name="T16" fmla="*/ 90 w 240"/>
                <a:gd name="T17" fmla="*/ 65 h 177"/>
                <a:gd name="T18" fmla="*/ 75 w 240"/>
                <a:gd name="T19" fmla="*/ 89 h 177"/>
                <a:gd name="T20" fmla="*/ 63 w 240"/>
                <a:gd name="T21" fmla="*/ 102 h 177"/>
                <a:gd name="T22" fmla="*/ 70 w 240"/>
                <a:gd name="T23" fmla="*/ 129 h 177"/>
                <a:gd name="T24" fmla="*/ 72 w 240"/>
                <a:gd name="T25" fmla="*/ 131 h 177"/>
                <a:gd name="T26" fmla="*/ 73 w 240"/>
                <a:gd name="T27" fmla="*/ 140 h 177"/>
                <a:gd name="T28" fmla="*/ 70 w 240"/>
                <a:gd name="T29" fmla="*/ 153 h 177"/>
                <a:gd name="T30" fmla="*/ 56 w 240"/>
                <a:gd name="T31" fmla="*/ 163 h 177"/>
                <a:gd name="T32" fmla="*/ 50 w 240"/>
                <a:gd name="T33" fmla="*/ 157 h 177"/>
                <a:gd name="T34" fmla="*/ 50 w 240"/>
                <a:gd name="T35" fmla="*/ 163 h 177"/>
                <a:gd name="T36" fmla="*/ 36 w 240"/>
                <a:gd name="T37" fmla="*/ 174 h 177"/>
                <a:gd name="T38" fmla="*/ 14 w 240"/>
                <a:gd name="T39" fmla="*/ 174 h 177"/>
                <a:gd name="T40" fmla="*/ 5 w 240"/>
                <a:gd name="T41" fmla="*/ 163 h 177"/>
                <a:gd name="T42" fmla="*/ 4 w 240"/>
                <a:gd name="T43" fmla="*/ 160 h 177"/>
                <a:gd name="T44" fmla="*/ 4 w 240"/>
                <a:gd name="T45" fmla="*/ 150 h 177"/>
                <a:gd name="T46" fmla="*/ 4 w 240"/>
                <a:gd name="T47" fmla="*/ 138 h 177"/>
                <a:gd name="T48" fmla="*/ 2 w 240"/>
                <a:gd name="T49" fmla="*/ 123 h 177"/>
                <a:gd name="T50" fmla="*/ 16 w 240"/>
                <a:gd name="T51" fmla="*/ 109 h 177"/>
                <a:gd name="T52" fmla="*/ 43 w 240"/>
                <a:gd name="T53" fmla="*/ 102 h 177"/>
                <a:gd name="T54" fmla="*/ 50 w 240"/>
                <a:gd name="T55" fmla="*/ 95 h 177"/>
                <a:gd name="T56" fmla="*/ 55 w 240"/>
                <a:gd name="T57" fmla="*/ 97 h 177"/>
                <a:gd name="T58" fmla="*/ 53 w 240"/>
                <a:gd name="T59" fmla="*/ 95 h 177"/>
                <a:gd name="T60" fmla="*/ 50 w 240"/>
                <a:gd name="T61" fmla="*/ 89 h 177"/>
                <a:gd name="T62" fmla="*/ 56 w 240"/>
                <a:gd name="T63" fmla="*/ 83 h 177"/>
                <a:gd name="T64" fmla="*/ 70 w 240"/>
                <a:gd name="T65" fmla="*/ 72 h 177"/>
                <a:gd name="T66" fmla="*/ 79 w 240"/>
                <a:gd name="T67" fmla="*/ 56 h 177"/>
                <a:gd name="T68" fmla="*/ 89 w 240"/>
                <a:gd name="T69" fmla="*/ 49 h 177"/>
                <a:gd name="T70" fmla="*/ 96 w 240"/>
                <a:gd name="T71" fmla="*/ 39 h 177"/>
                <a:gd name="T72" fmla="*/ 89 w 240"/>
                <a:gd name="T73" fmla="*/ 38 h 177"/>
                <a:gd name="T74" fmla="*/ 89 w 240"/>
                <a:gd name="T75" fmla="*/ 32 h 177"/>
                <a:gd name="T76" fmla="*/ 94 w 240"/>
                <a:gd name="T77" fmla="*/ 27 h 177"/>
                <a:gd name="T78" fmla="*/ 111 w 240"/>
                <a:gd name="T79" fmla="*/ 27 h 177"/>
                <a:gd name="T80" fmla="*/ 111 w 240"/>
                <a:gd name="T81" fmla="*/ 20 h 177"/>
                <a:gd name="T82" fmla="*/ 116 w 240"/>
                <a:gd name="T83" fmla="*/ 22 h 177"/>
                <a:gd name="T84" fmla="*/ 123 w 240"/>
                <a:gd name="T85" fmla="*/ 20 h 177"/>
                <a:gd name="T86" fmla="*/ 138 w 240"/>
                <a:gd name="T87" fmla="*/ 14 h 177"/>
                <a:gd name="T88" fmla="*/ 145 w 240"/>
                <a:gd name="T89" fmla="*/ 14 h 177"/>
                <a:gd name="T90" fmla="*/ 153 w 240"/>
                <a:gd name="T91" fmla="*/ 9 h 177"/>
                <a:gd name="T92" fmla="*/ 172 w 240"/>
                <a:gd name="T93" fmla="*/ 2 h 177"/>
                <a:gd name="T94" fmla="*/ 196 w 240"/>
                <a:gd name="T95" fmla="*/ 3 h 177"/>
                <a:gd name="T96" fmla="*/ 204 w 240"/>
                <a:gd name="T97" fmla="*/ 3 h 177"/>
                <a:gd name="T98" fmla="*/ 223 w 240"/>
                <a:gd name="T99" fmla="*/ 3 h 177"/>
                <a:gd name="T100" fmla="*/ 240 w 240"/>
                <a:gd name="T101" fmla="*/ 14 h 177"/>
                <a:gd name="T102" fmla="*/ 235 w 240"/>
                <a:gd name="T103" fmla="*/ 15 h 177"/>
                <a:gd name="T104" fmla="*/ 240 w 240"/>
                <a:gd name="T105" fmla="*/ 19 h 177"/>
                <a:gd name="T106" fmla="*/ 235 w 240"/>
                <a:gd name="T107" fmla="*/ 24 h 177"/>
                <a:gd name="T108" fmla="*/ 233 w 240"/>
                <a:gd name="T109" fmla="*/ 20 h 1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
                <a:gd name="T166" fmla="*/ 0 h 177"/>
                <a:gd name="T167" fmla="*/ 240 w 240"/>
                <a:gd name="T168" fmla="*/ 177 h 1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 h="177">
                  <a:moveTo>
                    <a:pt x="233" y="20"/>
                  </a:moveTo>
                  <a:lnTo>
                    <a:pt x="223" y="17"/>
                  </a:lnTo>
                  <a:lnTo>
                    <a:pt x="206" y="14"/>
                  </a:lnTo>
                  <a:lnTo>
                    <a:pt x="199" y="15"/>
                  </a:lnTo>
                  <a:lnTo>
                    <a:pt x="198" y="20"/>
                  </a:lnTo>
                  <a:lnTo>
                    <a:pt x="196" y="26"/>
                  </a:lnTo>
                  <a:lnTo>
                    <a:pt x="193" y="31"/>
                  </a:lnTo>
                  <a:lnTo>
                    <a:pt x="186" y="34"/>
                  </a:lnTo>
                  <a:lnTo>
                    <a:pt x="170" y="29"/>
                  </a:lnTo>
                  <a:lnTo>
                    <a:pt x="159" y="27"/>
                  </a:lnTo>
                  <a:lnTo>
                    <a:pt x="153" y="24"/>
                  </a:lnTo>
                  <a:lnTo>
                    <a:pt x="152" y="27"/>
                  </a:lnTo>
                  <a:lnTo>
                    <a:pt x="141" y="31"/>
                  </a:lnTo>
                  <a:lnTo>
                    <a:pt x="138" y="34"/>
                  </a:lnTo>
                  <a:lnTo>
                    <a:pt x="131" y="32"/>
                  </a:lnTo>
                  <a:lnTo>
                    <a:pt x="124" y="34"/>
                  </a:lnTo>
                  <a:lnTo>
                    <a:pt x="104" y="43"/>
                  </a:lnTo>
                  <a:lnTo>
                    <a:pt x="90" y="65"/>
                  </a:lnTo>
                  <a:lnTo>
                    <a:pt x="84" y="89"/>
                  </a:lnTo>
                  <a:lnTo>
                    <a:pt x="75" y="89"/>
                  </a:lnTo>
                  <a:lnTo>
                    <a:pt x="68" y="92"/>
                  </a:lnTo>
                  <a:lnTo>
                    <a:pt x="63" y="102"/>
                  </a:lnTo>
                  <a:lnTo>
                    <a:pt x="68" y="118"/>
                  </a:lnTo>
                  <a:lnTo>
                    <a:pt x="70" y="129"/>
                  </a:lnTo>
                  <a:lnTo>
                    <a:pt x="72" y="131"/>
                  </a:lnTo>
                  <a:lnTo>
                    <a:pt x="70" y="136"/>
                  </a:lnTo>
                  <a:lnTo>
                    <a:pt x="73" y="140"/>
                  </a:lnTo>
                  <a:lnTo>
                    <a:pt x="77" y="143"/>
                  </a:lnTo>
                  <a:lnTo>
                    <a:pt x="70" y="153"/>
                  </a:lnTo>
                  <a:lnTo>
                    <a:pt x="63" y="163"/>
                  </a:lnTo>
                  <a:lnTo>
                    <a:pt x="56" y="163"/>
                  </a:lnTo>
                  <a:lnTo>
                    <a:pt x="53" y="160"/>
                  </a:lnTo>
                  <a:lnTo>
                    <a:pt x="50" y="157"/>
                  </a:lnTo>
                  <a:lnTo>
                    <a:pt x="50" y="160"/>
                  </a:lnTo>
                  <a:lnTo>
                    <a:pt x="50" y="163"/>
                  </a:lnTo>
                  <a:lnTo>
                    <a:pt x="43" y="169"/>
                  </a:lnTo>
                  <a:lnTo>
                    <a:pt x="36" y="174"/>
                  </a:lnTo>
                  <a:lnTo>
                    <a:pt x="29" y="177"/>
                  </a:lnTo>
                  <a:lnTo>
                    <a:pt x="14" y="174"/>
                  </a:lnTo>
                  <a:lnTo>
                    <a:pt x="2" y="163"/>
                  </a:lnTo>
                  <a:lnTo>
                    <a:pt x="5" y="163"/>
                  </a:lnTo>
                  <a:lnTo>
                    <a:pt x="9" y="163"/>
                  </a:lnTo>
                  <a:lnTo>
                    <a:pt x="4" y="160"/>
                  </a:lnTo>
                  <a:lnTo>
                    <a:pt x="2" y="157"/>
                  </a:lnTo>
                  <a:lnTo>
                    <a:pt x="4" y="150"/>
                  </a:lnTo>
                  <a:lnTo>
                    <a:pt x="9" y="143"/>
                  </a:lnTo>
                  <a:lnTo>
                    <a:pt x="4" y="138"/>
                  </a:lnTo>
                  <a:lnTo>
                    <a:pt x="0" y="129"/>
                  </a:lnTo>
                  <a:lnTo>
                    <a:pt x="2" y="123"/>
                  </a:lnTo>
                  <a:lnTo>
                    <a:pt x="12" y="118"/>
                  </a:lnTo>
                  <a:lnTo>
                    <a:pt x="16" y="109"/>
                  </a:lnTo>
                  <a:lnTo>
                    <a:pt x="29" y="104"/>
                  </a:lnTo>
                  <a:lnTo>
                    <a:pt x="43" y="102"/>
                  </a:lnTo>
                  <a:lnTo>
                    <a:pt x="44" y="99"/>
                  </a:lnTo>
                  <a:lnTo>
                    <a:pt x="50" y="95"/>
                  </a:lnTo>
                  <a:lnTo>
                    <a:pt x="51" y="97"/>
                  </a:lnTo>
                  <a:lnTo>
                    <a:pt x="55" y="97"/>
                  </a:lnTo>
                  <a:lnTo>
                    <a:pt x="56" y="95"/>
                  </a:lnTo>
                  <a:lnTo>
                    <a:pt x="53" y="95"/>
                  </a:lnTo>
                  <a:lnTo>
                    <a:pt x="50" y="94"/>
                  </a:lnTo>
                  <a:lnTo>
                    <a:pt x="50" y="89"/>
                  </a:lnTo>
                  <a:lnTo>
                    <a:pt x="51" y="85"/>
                  </a:lnTo>
                  <a:lnTo>
                    <a:pt x="56" y="83"/>
                  </a:lnTo>
                  <a:lnTo>
                    <a:pt x="63" y="82"/>
                  </a:lnTo>
                  <a:lnTo>
                    <a:pt x="70" y="72"/>
                  </a:lnTo>
                  <a:lnTo>
                    <a:pt x="77" y="61"/>
                  </a:lnTo>
                  <a:lnTo>
                    <a:pt x="79" y="56"/>
                  </a:lnTo>
                  <a:lnTo>
                    <a:pt x="84" y="53"/>
                  </a:lnTo>
                  <a:lnTo>
                    <a:pt x="89" y="49"/>
                  </a:lnTo>
                  <a:lnTo>
                    <a:pt x="90" y="41"/>
                  </a:lnTo>
                  <a:lnTo>
                    <a:pt x="96" y="39"/>
                  </a:lnTo>
                  <a:lnTo>
                    <a:pt x="97" y="34"/>
                  </a:lnTo>
                  <a:lnTo>
                    <a:pt x="89" y="38"/>
                  </a:lnTo>
                  <a:lnTo>
                    <a:pt x="84" y="34"/>
                  </a:lnTo>
                  <a:lnTo>
                    <a:pt x="89" y="32"/>
                  </a:lnTo>
                  <a:lnTo>
                    <a:pt x="92" y="29"/>
                  </a:lnTo>
                  <a:lnTo>
                    <a:pt x="94" y="27"/>
                  </a:lnTo>
                  <a:lnTo>
                    <a:pt x="97" y="27"/>
                  </a:lnTo>
                  <a:lnTo>
                    <a:pt x="111" y="27"/>
                  </a:lnTo>
                  <a:lnTo>
                    <a:pt x="111" y="26"/>
                  </a:lnTo>
                  <a:lnTo>
                    <a:pt x="111" y="20"/>
                  </a:lnTo>
                  <a:lnTo>
                    <a:pt x="113" y="20"/>
                  </a:lnTo>
                  <a:lnTo>
                    <a:pt x="116" y="22"/>
                  </a:lnTo>
                  <a:lnTo>
                    <a:pt x="118" y="20"/>
                  </a:lnTo>
                  <a:lnTo>
                    <a:pt x="123" y="20"/>
                  </a:lnTo>
                  <a:lnTo>
                    <a:pt x="130" y="15"/>
                  </a:lnTo>
                  <a:lnTo>
                    <a:pt x="138" y="14"/>
                  </a:lnTo>
                  <a:lnTo>
                    <a:pt x="140" y="14"/>
                  </a:lnTo>
                  <a:lnTo>
                    <a:pt x="145" y="14"/>
                  </a:lnTo>
                  <a:lnTo>
                    <a:pt x="148" y="12"/>
                  </a:lnTo>
                  <a:lnTo>
                    <a:pt x="153" y="9"/>
                  </a:lnTo>
                  <a:lnTo>
                    <a:pt x="159" y="7"/>
                  </a:lnTo>
                  <a:lnTo>
                    <a:pt x="172" y="2"/>
                  </a:lnTo>
                  <a:lnTo>
                    <a:pt x="186" y="0"/>
                  </a:lnTo>
                  <a:lnTo>
                    <a:pt x="196" y="3"/>
                  </a:lnTo>
                  <a:lnTo>
                    <a:pt x="199" y="7"/>
                  </a:lnTo>
                  <a:lnTo>
                    <a:pt x="204" y="3"/>
                  </a:lnTo>
                  <a:lnTo>
                    <a:pt x="213" y="0"/>
                  </a:lnTo>
                  <a:lnTo>
                    <a:pt x="223" y="3"/>
                  </a:lnTo>
                  <a:lnTo>
                    <a:pt x="240" y="7"/>
                  </a:lnTo>
                  <a:lnTo>
                    <a:pt x="240" y="14"/>
                  </a:lnTo>
                  <a:lnTo>
                    <a:pt x="227" y="14"/>
                  </a:lnTo>
                  <a:lnTo>
                    <a:pt x="235" y="15"/>
                  </a:lnTo>
                  <a:lnTo>
                    <a:pt x="240" y="14"/>
                  </a:lnTo>
                  <a:lnTo>
                    <a:pt x="240" y="19"/>
                  </a:lnTo>
                  <a:lnTo>
                    <a:pt x="240" y="20"/>
                  </a:lnTo>
                  <a:lnTo>
                    <a:pt x="235" y="24"/>
                  </a:lnTo>
                  <a:lnTo>
                    <a:pt x="227" y="27"/>
                  </a:lnTo>
                  <a:lnTo>
                    <a:pt x="233"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3" name="Freeform 491"/>
            <p:cNvSpPr>
              <a:spLocks/>
            </p:cNvSpPr>
            <p:nvPr/>
          </p:nvSpPr>
          <p:spPr bwMode="auto">
            <a:xfrm>
              <a:off x="3119" y="1023"/>
              <a:ext cx="47" cy="34"/>
            </a:xfrm>
            <a:custGeom>
              <a:avLst/>
              <a:gdLst>
                <a:gd name="T0" fmla="*/ 47 w 47"/>
                <a:gd name="T1" fmla="*/ 34 h 34"/>
                <a:gd name="T2" fmla="*/ 44 w 47"/>
                <a:gd name="T3" fmla="*/ 24 h 34"/>
                <a:gd name="T4" fmla="*/ 40 w 47"/>
                <a:gd name="T5" fmla="*/ 13 h 34"/>
                <a:gd name="T6" fmla="*/ 46 w 47"/>
                <a:gd name="T7" fmla="*/ 13 h 34"/>
                <a:gd name="T8" fmla="*/ 47 w 47"/>
                <a:gd name="T9" fmla="*/ 12 h 34"/>
                <a:gd name="T10" fmla="*/ 47 w 47"/>
                <a:gd name="T11" fmla="*/ 7 h 34"/>
                <a:gd name="T12" fmla="*/ 39 w 47"/>
                <a:gd name="T13" fmla="*/ 7 h 34"/>
                <a:gd name="T14" fmla="*/ 27 w 47"/>
                <a:gd name="T15" fmla="*/ 0 h 34"/>
                <a:gd name="T16" fmla="*/ 13 w 47"/>
                <a:gd name="T17" fmla="*/ 5 h 34"/>
                <a:gd name="T18" fmla="*/ 0 w 47"/>
                <a:gd name="T19" fmla="*/ 13 h 34"/>
                <a:gd name="T20" fmla="*/ 6 w 47"/>
                <a:gd name="T21" fmla="*/ 19 h 34"/>
                <a:gd name="T22" fmla="*/ 20 w 47"/>
                <a:gd name="T23" fmla="*/ 20 h 34"/>
                <a:gd name="T24" fmla="*/ 23 w 47"/>
                <a:gd name="T25" fmla="*/ 20 h 34"/>
                <a:gd name="T26" fmla="*/ 27 w 47"/>
                <a:gd name="T27" fmla="*/ 20 h 34"/>
                <a:gd name="T28" fmla="*/ 30 w 47"/>
                <a:gd name="T29" fmla="*/ 24 h 34"/>
                <a:gd name="T30" fmla="*/ 32 w 47"/>
                <a:gd name="T31" fmla="*/ 29 h 34"/>
                <a:gd name="T32" fmla="*/ 34 w 47"/>
                <a:gd name="T33" fmla="*/ 34 h 34"/>
                <a:gd name="T34" fmla="*/ 39 w 47"/>
                <a:gd name="T35" fmla="*/ 31 h 34"/>
                <a:gd name="T36" fmla="*/ 40 w 47"/>
                <a:gd name="T37" fmla="*/ 27 h 34"/>
                <a:gd name="T38" fmla="*/ 46 w 47"/>
                <a:gd name="T39" fmla="*/ 29 h 34"/>
                <a:gd name="T40" fmla="*/ 47 w 47"/>
                <a:gd name="T41" fmla="*/ 3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4"/>
                <a:gd name="T65" fmla="*/ 47 w 47"/>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4">
                  <a:moveTo>
                    <a:pt x="47" y="34"/>
                  </a:moveTo>
                  <a:lnTo>
                    <a:pt x="44" y="24"/>
                  </a:lnTo>
                  <a:lnTo>
                    <a:pt x="40" y="13"/>
                  </a:lnTo>
                  <a:lnTo>
                    <a:pt x="46" y="13"/>
                  </a:lnTo>
                  <a:lnTo>
                    <a:pt x="47" y="12"/>
                  </a:lnTo>
                  <a:lnTo>
                    <a:pt x="47" y="7"/>
                  </a:lnTo>
                  <a:lnTo>
                    <a:pt x="39" y="7"/>
                  </a:lnTo>
                  <a:lnTo>
                    <a:pt x="27" y="0"/>
                  </a:lnTo>
                  <a:lnTo>
                    <a:pt x="13" y="5"/>
                  </a:lnTo>
                  <a:lnTo>
                    <a:pt x="0" y="13"/>
                  </a:lnTo>
                  <a:lnTo>
                    <a:pt x="6" y="19"/>
                  </a:lnTo>
                  <a:lnTo>
                    <a:pt x="20" y="20"/>
                  </a:lnTo>
                  <a:lnTo>
                    <a:pt x="23" y="20"/>
                  </a:lnTo>
                  <a:lnTo>
                    <a:pt x="27" y="20"/>
                  </a:lnTo>
                  <a:lnTo>
                    <a:pt x="30" y="24"/>
                  </a:lnTo>
                  <a:lnTo>
                    <a:pt x="32" y="29"/>
                  </a:lnTo>
                  <a:lnTo>
                    <a:pt x="34" y="34"/>
                  </a:lnTo>
                  <a:lnTo>
                    <a:pt x="39" y="31"/>
                  </a:lnTo>
                  <a:lnTo>
                    <a:pt x="40" y="27"/>
                  </a:lnTo>
                  <a:lnTo>
                    <a:pt x="46" y="29"/>
                  </a:lnTo>
                  <a:lnTo>
                    <a:pt x="47" y="3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4" name="Freeform 492"/>
            <p:cNvSpPr>
              <a:spLocks/>
            </p:cNvSpPr>
            <p:nvPr/>
          </p:nvSpPr>
          <p:spPr bwMode="auto">
            <a:xfrm>
              <a:off x="3103" y="1043"/>
              <a:ext cx="70" cy="41"/>
            </a:xfrm>
            <a:custGeom>
              <a:avLst/>
              <a:gdLst>
                <a:gd name="T0" fmla="*/ 56 w 70"/>
                <a:gd name="T1" fmla="*/ 41 h 41"/>
                <a:gd name="T2" fmla="*/ 63 w 70"/>
                <a:gd name="T3" fmla="*/ 41 h 41"/>
                <a:gd name="T4" fmla="*/ 68 w 70"/>
                <a:gd name="T5" fmla="*/ 39 h 41"/>
                <a:gd name="T6" fmla="*/ 70 w 70"/>
                <a:gd name="T7" fmla="*/ 34 h 41"/>
                <a:gd name="T8" fmla="*/ 68 w 70"/>
                <a:gd name="T9" fmla="*/ 22 h 41"/>
                <a:gd name="T10" fmla="*/ 63 w 70"/>
                <a:gd name="T11" fmla="*/ 14 h 41"/>
                <a:gd name="T12" fmla="*/ 62 w 70"/>
                <a:gd name="T13" fmla="*/ 9 h 41"/>
                <a:gd name="T14" fmla="*/ 56 w 70"/>
                <a:gd name="T15" fmla="*/ 7 h 41"/>
                <a:gd name="T16" fmla="*/ 55 w 70"/>
                <a:gd name="T17" fmla="*/ 11 h 41"/>
                <a:gd name="T18" fmla="*/ 50 w 70"/>
                <a:gd name="T19" fmla="*/ 14 h 41"/>
                <a:gd name="T20" fmla="*/ 48 w 70"/>
                <a:gd name="T21" fmla="*/ 9 h 41"/>
                <a:gd name="T22" fmla="*/ 46 w 70"/>
                <a:gd name="T23" fmla="*/ 4 h 41"/>
                <a:gd name="T24" fmla="*/ 43 w 70"/>
                <a:gd name="T25" fmla="*/ 0 h 41"/>
                <a:gd name="T26" fmla="*/ 39 w 70"/>
                <a:gd name="T27" fmla="*/ 0 h 41"/>
                <a:gd name="T28" fmla="*/ 36 w 70"/>
                <a:gd name="T29" fmla="*/ 0 h 41"/>
                <a:gd name="T30" fmla="*/ 36 w 70"/>
                <a:gd name="T31" fmla="*/ 4 h 41"/>
                <a:gd name="T32" fmla="*/ 38 w 70"/>
                <a:gd name="T33" fmla="*/ 9 h 41"/>
                <a:gd name="T34" fmla="*/ 36 w 70"/>
                <a:gd name="T35" fmla="*/ 16 h 41"/>
                <a:gd name="T36" fmla="*/ 29 w 70"/>
                <a:gd name="T37" fmla="*/ 21 h 41"/>
                <a:gd name="T38" fmla="*/ 21 w 70"/>
                <a:gd name="T39" fmla="*/ 17 h 41"/>
                <a:gd name="T40" fmla="*/ 16 w 70"/>
                <a:gd name="T41" fmla="*/ 12 h 41"/>
                <a:gd name="T42" fmla="*/ 9 w 70"/>
                <a:gd name="T43" fmla="*/ 7 h 41"/>
                <a:gd name="T44" fmla="*/ 4 w 70"/>
                <a:gd name="T45" fmla="*/ 12 h 41"/>
                <a:gd name="T46" fmla="*/ 0 w 70"/>
                <a:gd name="T47" fmla="*/ 21 h 41"/>
                <a:gd name="T48" fmla="*/ 2 w 70"/>
                <a:gd name="T49" fmla="*/ 28 h 41"/>
                <a:gd name="T50" fmla="*/ 0 w 70"/>
                <a:gd name="T51" fmla="*/ 29 h 41"/>
                <a:gd name="T52" fmla="*/ 2 w 70"/>
                <a:gd name="T53" fmla="*/ 34 h 41"/>
                <a:gd name="T54" fmla="*/ 4 w 70"/>
                <a:gd name="T55" fmla="*/ 29 h 41"/>
                <a:gd name="T56" fmla="*/ 9 w 70"/>
                <a:gd name="T57" fmla="*/ 28 h 41"/>
                <a:gd name="T58" fmla="*/ 14 w 70"/>
                <a:gd name="T59" fmla="*/ 29 h 41"/>
                <a:gd name="T60" fmla="*/ 16 w 70"/>
                <a:gd name="T61" fmla="*/ 28 h 41"/>
                <a:gd name="T62" fmla="*/ 22 w 70"/>
                <a:gd name="T63" fmla="*/ 31 h 41"/>
                <a:gd name="T64" fmla="*/ 29 w 70"/>
                <a:gd name="T65" fmla="*/ 34 h 41"/>
                <a:gd name="T66" fmla="*/ 36 w 70"/>
                <a:gd name="T67" fmla="*/ 31 h 41"/>
                <a:gd name="T68" fmla="*/ 43 w 70"/>
                <a:gd name="T69" fmla="*/ 28 h 41"/>
                <a:gd name="T70" fmla="*/ 44 w 70"/>
                <a:gd name="T71" fmla="*/ 33 h 41"/>
                <a:gd name="T72" fmla="*/ 50 w 70"/>
                <a:gd name="T73" fmla="*/ 34 h 41"/>
                <a:gd name="T74" fmla="*/ 51 w 70"/>
                <a:gd name="T75" fmla="*/ 39 h 41"/>
                <a:gd name="T76" fmla="*/ 56 w 70"/>
                <a:gd name="T77" fmla="*/ 4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41"/>
                <a:gd name="T119" fmla="*/ 70 w 70"/>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41">
                  <a:moveTo>
                    <a:pt x="56" y="41"/>
                  </a:moveTo>
                  <a:lnTo>
                    <a:pt x="63" y="41"/>
                  </a:lnTo>
                  <a:lnTo>
                    <a:pt x="68" y="39"/>
                  </a:lnTo>
                  <a:lnTo>
                    <a:pt x="70" y="34"/>
                  </a:lnTo>
                  <a:lnTo>
                    <a:pt x="68" y="22"/>
                  </a:lnTo>
                  <a:lnTo>
                    <a:pt x="63" y="14"/>
                  </a:lnTo>
                  <a:lnTo>
                    <a:pt x="62" y="9"/>
                  </a:lnTo>
                  <a:lnTo>
                    <a:pt x="56" y="7"/>
                  </a:lnTo>
                  <a:lnTo>
                    <a:pt x="55" y="11"/>
                  </a:lnTo>
                  <a:lnTo>
                    <a:pt x="50" y="14"/>
                  </a:lnTo>
                  <a:lnTo>
                    <a:pt x="48" y="9"/>
                  </a:lnTo>
                  <a:lnTo>
                    <a:pt x="46" y="4"/>
                  </a:lnTo>
                  <a:lnTo>
                    <a:pt x="43" y="0"/>
                  </a:lnTo>
                  <a:lnTo>
                    <a:pt x="39" y="0"/>
                  </a:lnTo>
                  <a:lnTo>
                    <a:pt x="36" y="0"/>
                  </a:lnTo>
                  <a:lnTo>
                    <a:pt x="36" y="4"/>
                  </a:lnTo>
                  <a:lnTo>
                    <a:pt x="38" y="9"/>
                  </a:lnTo>
                  <a:lnTo>
                    <a:pt x="36" y="16"/>
                  </a:lnTo>
                  <a:lnTo>
                    <a:pt x="29" y="21"/>
                  </a:lnTo>
                  <a:lnTo>
                    <a:pt x="21" y="17"/>
                  </a:lnTo>
                  <a:lnTo>
                    <a:pt x="16" y="12"/>
                  </a:lnTo>
                  <a:lnTo>
                    <a:pt x="9" y="7"/>
                  </a:lnTo>
                  <a:lnTo>
                    <a:pt x="4" y="12"/>
                  </a:lnTo>
                  <a:lnTo>
                    <a:pt x="0" y="21"/>
                  </a:lnTo>
                  <a:lnTo>
                    <a:pt x="2" y="28"/>
                  </a:lnTo>
                  <a:lnTo>
                    <a:pt x="0" y="29"/>
                  </a:lnTo>
                  <a:lnTo>
                    <a:pt x="2" y="34"/>
                  </a:lnTo>
                  <a:lnTo>
                    <a:pt x="4" y="29"/>
                  </a:lnTo>
                  <a:lnTo>
                    <a:pt x="9" y="28"/>
                  </a:lnTo>
                  <a:lnTo>
                    <a:pt x="14" y="29"/>
                  </a:lnTo>
                  <a:lnTo>
                    <a:pt x="16" y="28"/>
                  </a:lnTo>
                  <a:lnTo>
                    <a:pt x="22" y="31"/>
                  </a:lnTo>
                  <a:lnTo>
                    <a:pt x="29" y="34"/>
                  </a:lnTo>
                  <a:lnTo>
                    <a:pt x="36" y="31"/>
                  </a:lnTo>
                  <a:lnTo>
                    <a:pt x="43" y="28"/>
                  </a:lnTo>
                  <a:lnTo>
                    <a:pt x="44" y="33"/>
                  </a:lnTo>
                  <a:lnTo>
                    <a:pt x="50" y="34"/>
                  </a:lnTo>
                  <a:lnTo>
                    <a:pt x="51" y="39"/>
                  </a:lnTo>
                  <a:lnTo>
                    <a:pt x="56"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5" name="Freeform 493"/>
            <p:cNvSpPr>
              <a:spLocks/>
            </p:cNvSpPr>
            <p:nvPr/>
          </p:nvSpPr>
          <p:spPr bwMode="auto">
            <a:xfrm>
              <a:off x="3103" y="1071"/>
              <a:ext cx="56" cy="40"/>
            </a:xfrm>
            <a:custGeom>
              <a:avLst/>
              <a:gdLst>
                <a:gd name="T0" fmla="*/ 56 w 56"/>
                <a:gd name="T1" fmla="*/ 13 h 40"/>
                <a:gd name="T2" fmla="*/ 51 w 56"/>
                <a:gd name="T3" fmla="*/ 11 h 40"/>
                <a:gd name="T4" fmla="*/ 50 w 56"/>
                <a:gd name="T5" fmla="*/ 6 h 40"/>
                <a:gd name="T6" fmla="*/ 44 w 56"/>
                <a:gd name="T7" fmla="*/ 5 h 40"/>
                <a:gd name="T8" fmla="*/ 43 w 56"/>
                <a:gd name="T9" fmla="*/ 0 h 40"/>
                <a:gd name="T10" fmla="*/ 36 w 56"/>
                <a:gd name="T11" fmla="*/ 3 h 40"/>
                <a:gd name="T12" fmla="*/ 29 w 56"/>
                <a:gd name="T13" fmla="*/ 6 h 40"/>
                <a:gd name="T14" fmla="*/ 22 w 56"/>
                <a:gd name="T15" fmla="*/ 3 h 40"/>
                <a:gd name="T16" fmla="*/ 16 w 56"/>
                <a:gd name="T17" fmla="*/ 0 h 40"/>
                <a:gd name="T18" fmla="*/ 14 w 56"/>
                <a:gd name="T19" fmla="*/ 1 h 40"/>
                <a:gd name="T20" fmla="*/ 9 w 56"/>
                <a:gd name="T21" fmla="*/ 0 h 40"/>
                <a:gd name="T22" fmla="*/ 4 w 56"/>
                <a:gd name="T23" fmla="*/ 1 h 40"/>
                <a:gd name="T24" fmla="*/ 2 w 56"/>
                <a:gd name="T25" fmla="*/ 6 h 40"/>
                <a:gd name="T26" fmla="*/ 0 w 56"/>
                <a:gd name="T27" fmla="*/ 10 h 40"/>
                <a:gd name="T28" fmla="*/ 2 w 56"/>
                <a:gd name="T29" fmla="*/ 13 h 40"/>
                <a:gd name="T30" fmla="*/ 12 w 56"/>
                <a:gd name="T31" fmla="*/ 17 h 40"/>
                <a:gd name="T32" fmla="*/ 22 w 56"/>
                <a:gd name="T33" fmla="*/ 20 h 40"/>
                <a:gd name="T34" fmla="*/ 22 w 56"/>
                <a:gd name="T35" fmla="*/ 27 h 40"/>
                <a:gd name="T36" fmla="*/ 24 w 56"/>
                <a:gd name="T37" fmla="*/ 32 h 40"/>
                <a:gd name="T38" fmla="*/ 27 w 56"/>
                <a:gd name="T39" fmla="*/ 35 h 40"/>
                <a:gd name="T40" fmla="*/ 29 w 56"/>
                <a:gd name="T41" fmla="*/ 40 h 40"/>
                <a:gd name="T42" fmla="*/ 38 w 56"/>
                <a:gd name="T43" fmla="*/ 37 h 40"/>
                <a:gd name="T44" fmla="*/ 44 w 56"/>
                <a:gd name="T45" fmla="*/ 32 h 40"/>
                <a:gd name="T46" fmla="*/ 46 w 56"/>
                <a:gd name="T47" fmla="*/ 25 h 40"/>
                <a:gd name="T48" fmla="*/ 50 w 56"/>
                <a:gd name="T49" fmla="*/ 20 h 40"/>
                <a:gd name="T50" fmla="*/ 51 w 56"/>
                <a:gd name="T51" fmla="*/ 17 h 40"/>
                <a:gd name="T52" fmla="*/ 56 w 56"/>
                <a:gd name="T53" fmla="*/ 13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40"/>
                <a:gd name="T83" fmla="*/ 56 w 56"/>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40">
                  <a:moveTo>
                    <a:pt x="56" y="13"/>
                  </a:moveTo>
                  <a:lnTo>
                    <a:pt x="51" y="11"/>
                  </a:lnTo>
                  <a:lnTo>
                    <a:pt x="50" y="6"/>
                  </a:lnTo>
                  <a:lnTo>
                    <a:pt x="44" y="5"/>
                  </a:lnTo>
                  <a:lnTo>
                    <a:pt x="43" y="0"/>
                  </a:lnTo>
                  <a:lnTo>
                    <a:pt x="36" y="3"/>
                  </a:lnTo>
                  <a:lnTo>
                    <a:pt x="29" y="6"/>
                  </a:lnTo>
                  <a:lnTo>
                    <a:pt x="22" y="3"/>
                  </a:lnTo>
                  <a:lnTo>
                    <a:pt x="16" y="0"/>
                  </a:lnTo>
                  <a:lnTo>
                    <a:pt x="14" y="1"/>
                  </a:lnTo>
                  <a:lnTo>
                    <a:pt x="9" y="0"/>
                  </a:lnTo>
                  <a:lnTo>
                    <a:pt x="4" y="1"/>
                  </a:lnTo>
                  <a:lnTo>
                    <a:pt x="2" y="6"/>
                  </a:lnTo>
                  <a:lnTo>
                    <a:pt x="0" y="10"/>
                  </a:lnTo>
                  <a:lnTo>
                    <a:pt x="2" y="13"/>
                  </a:lnTo>
                  <a:lnTo>
                    <a:pt x="12" y="17"/>
                  </a:lnTo>
                  <a:lnTo>
                    <a:pt x="22" y="20"/>
                  </a:lnTo>
                  <a:lnTo>
                    <a:pt x="22" y="27"/>
                  </a:lnTo>
                  <a:lnTo>
                    <a:pt x="24" y="32"/>
                  </a:lnTo>
                  <a:lnTo>
                    <a:pt x="27" y="35"/>
                  </a:lnTo>
                  <a:lnTo>
                    <a:pt x="29" y="40"/>
                  </a:lnTo>
                  <a:lnTo>
                    <a:pt x="38" y="37"/>
                  </a:lnTo>
                  <a:lnTo>
                    <a:pt x="44" y="32"/>
                  </a:lnTo>
                  <a:lnTo>
                    <a:pt x="46" y="25"/>
                  </a:lnTo>
                  <a:lnTo>
                    <a:pt x="50" y="20"/>
                  </a:lnTo>
                  <a:lnTo>
                    <a:pt x="51" y="17"/>
                  </a:lnTo>
                  <a:lnTo>
                    <a:pt x="56"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6" name="Freeform 494"/>
            <p:cNvSpPr>
              <a:spLocks/>
            </p:cNvSpPr>
            <p:nvPr/>
          </p:nvSpPr>
          <p:spPr bwMode="auto">
            <a:xfrm>
              <a:off x="3091" y="1084"/>
              <a:ext cx="34" cy="15"/>
            </a:xfrm>
            <a:custGeom>
              <a:avLst/>
              <a:gdLst>
                <a:gd name="T0" fmla="*/ 34 w 34"/>
                <a:gd name="T1" fmla="*/ 14 h 15"/>
                <a:gd name="T2" fmla="*/ 34 w 34"/>
                <a:gd name="T3" fmla="*/ 7 h 15"/>
                <a:gd name="T4" fmla="*/ 24 w 34"/>
                <a:gd name="T5" fmla="*/ 4 h 15"/>
                <a:gd name="T6" fmla="*/ 14 w 34"/>
                <a:gd name="T7" fmla="*/ 0 h 15"/>
                <a:gd name="T8" fmla="*/ 12 w 34"/>
                <a:gd name="T9" fmla="*/ 5 h 15"/>
                <a:gd name="T10" fmla="*/ 14 w 34"/>
                <a:gd name="T11" fmla="*/ 7 h 15"/>
                <a:gd name="T12" fmla="*/ 4 w 34"/>
                <a:gd name="T13" fmla="*/ 10 h 15"/>
                <a:gd name="T14" fmla="*/ 0 w 34"/>
                <a:gd name="T15" fmla="*/ 14 h 15"/>
                <a:gd name="T16" fmla="*/ 14 w 34"/>
                <a:gd name="T17" fmla="*/ 15 h 15"/>
                <a:gd name="T18" fmla="*/ 34 w 34"/>
                <a:gd name="T19" fmla="*/ 1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4" y="14"/>
                  </a:moveTo>
                  <a:lnTo>
                    <a:pt x="34" y="7"/>
                  </a:lnTo>
                  <a:lnTo>
                    <a:pt x="24" y="4"/>
                  </a:lnTo>
                  <a:lnTo>
                    <a:pt x="14" y="0"/>
                  </a:lnTo>
                  <a:lnTo>
                    <a:pt x="12" y="5"/>
                  </a:lnTo>
                  <a:lnTo>
                    <a:pt x="14" y="7"/>
                  </a:lnTo>
                  <a:lnTo>
                    <a:pt x="4" y="10"/>
                  </a:lnTo>
                  <a:lnTo>
                    <a:pt x="0" y="14"/>
                  </a:lnTo>
                  <a:lnTo>
                    <a:pt x="14" y="15"/>
                  </a:lnTo>
                  <a:lnTo>
                    <a:pt x="34"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7" name="Freeform 495"/>
            <p:cNvSpPr>
              <a:spLocks/>
            </p:cNvSpPr>
            <p:nvPr/>
          </p:nvSpPr>
          <p:spPr bwMode="auto">
            <a:xfrm>
              <a:off x="2758" y="1288"/>
              <a:ext cx="34" cy="70"/>
            </a:xfrm>
            <a:custGeom>
              <a:avLst/>
              <a:gdLst>
                <a:gd name="T0" fmla="*/ 20 w 34"/>
                <a:gd name="T1" fmla="*/ 68 h 70"/>
                <a:gd name="T2" fmla="*/ 13 w 34"/>
                <a:gd name="T3" fmla="*/ 70 h 70"/>
                <a:gd name="T4" fmla="*/ 7 w 34"/>
                <a:gd name="T5" fmla="*/ 68 h 70"/>
                <a:gd name="T6" fmla="*/ 7 w 34"/>
                <a:gd name="T7" fmla="*/ 60 h 70"/>
                <a:gd name="T8" fmla="*/ 7 w 34"/>
                <a:gd name="T9" fmla="*/ 55 h 70"/>
                <a:gd name="T10" fmla="*/ 5 w 34"/>
                <a:gd name="T11" fmla="*/ 50 h 70"/>
                <a:gd name="T12" fmla="*/ 1 w 34"/>
                <a:gd name="T13" fmla="*/ 46 h 70"/>
                <a:gd name="T14" fmla="*/ 0 w 34"/>
                <a:gd name="T15" fmla="*/ 41 h 70"/>
                <a:gd name="T16" fmla="*/ 5 w 34"/>
                <a:gd name="T17" fmla="*/ 29 h 70"/>
                <a:gd name="T18" fmla="*/ 13 w 34"/>
                <a:gd name="T19" fmla="*/ 14 h 70"/>
                <a:gd name="T20" fmla="*/ 10 w 34"/>
                <a:gd name="T21" fmla="*/ 11 h 70"/>
                <a:gd name="T22" fmla="*/ 7 w 34"/>
                <a:gd name="T23" fmla="*/ 7 h 70"/>
                <a:gd name="T24" fmla="*/ 8 w 34"/>
                <a:gd name="T25" fmla="*/ 2 h 70"/>
                <a:gd name="T26" fmla="*/ 13 w 34"/>
                <a:gd name="T27" fmla="*/ 0 h 70"/>
                <a:gd name="T28" fmla="*/ 15 w 34"/>
                <a:gd name="T29" fmla="*/ 0 h 70"/>
                <a:gd name="T30" fmla="*/ 20 w 34"/>
                <a:gd name="T31" fmla="*/ 0 h 70"/>
                <a:gd name="T32" fmla="*/ 34 w 34"/>
                <a:gd name="T33" fmla="*/ 0 h 70"/>
                <a:gd name="T34" fmla="*/ 34 w 34"/>
                <a:gd name="T35" fmla="*/ 4 h 70"/>
                <a:gd name="T36" fmla="*/ 34 w 34"/>
                <a:gd name="T37" fmla="*/ 7 h 70"/>
                <a:gd name="T38" fmla="*/ 29 w 34"/>
                <a:gd name="T39" fmla="*/ 24 h 70"/>
                <a:gd name="T40" fmla="*/ 20 w 34"/>
                <a:gd name="T41" fmla="*/ 41 h 70"/>
                <a:gd name="T42" fmla="*/ 24 w 34"/>
                <a:gd name="T43" fmla="*/ 43 h 70"/>
                <a:gd name="T44" fmla="*/ 27 w 34"/>
                <a:gd name="T45" fmla="*/ 48 h 70"/>
                <a:gd name="T46" fmla="*/ 24 w 34"/>
                <a:gd name="T47" fmla="*/ 50 h 70"/>
                <a:gd name="T48" fmla="*/ 20 w 34"/>
                <a:gd name="T49" fmla="*/ 55 h 70"/>
                <a:gd name="T50" fmla="*/ 24 w 34"/>
                <a:gd name="T51" fmla="*/ 55 h 70"/>
                <a:gd name="T52" fmla="*/ 27 w 34"/>
                <a:gd name="T53" fmla="*/ 55 h 70"/>
                <a:gd name="T54" fmla="*/ 24 w 34"/>
                <a:gd name="T55" fmla="*/ 63 h 70"/>
                <a:gd name="T56" fmla="*/ 20 w 34"/>
                <a:gd name="T57" fmla="*/ 68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70"/>
                <a:gd name="T89" fmla="*/ 34 w 34"/>
                <a:gd name="T90" fmla="*/ 70 h 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70">
                  <a:moveTo>
                    <a:pt x="20" y="68"/>
                  </a:moveTo>
                  <a:lnTo>
                    <a:pt x="13" y="70"/>
                  </a:lnTo>
                  <a:lnTo>
                    <a:pt x="7" y="68"/>
                  </a:lnTo>
                  <a:lnTo>
                    <a:pt x="7" y="60"/>
                  </a:lnTo>
                  <a:lnTo>
                    <a:pt x="7" y="55"/>
                  </a:lnTo>
                  <a:lnTo>
                    <a:pt x="5" y="50"/>
                  </a:lnTo>
                  <a:lnTo>
                    <a:pt x="1" y="46"/>
                  </a:lnTo>
                  <a:lnTo>
                    <a:pt x="0" y="41"/>
                  </a:lnTo>
                  <a:lnTo>
                    <a:pt x="5" y="29"/>
                  </a:lnTo>
                  <a:lnTo>
                    <a:pt x="13" y="14"/>
                  </a:lnTo>
                  <a:lnTo>
                    <a:pt x="10" y="11"/>
                  </a:lnTo>
                  <a:lnTo>
                    <a:pt x="7" y="7"/>
                  </a:lnTo>
                  <a:lnTo>
                    <a:pt x="8" y="2"/>
                  </a:lnTo>
                  <a:lnTo>
                    <a:pt x="13" y="0"/>
                  </a:lnTo>
                  <a:lnTo>
                    <a:pt x="15" y="0"/>
                  </a:lnTo>
                  <a:lnTo>
                    <a:pt x="20" y="0"/>
                  </a:lnTo>
                  <a:lnTo>
                    <a:pt x="34" y="0"/>
                  </a:lnTo>
                  <a:lnTo>
                    <a:pt x="34" y="4"/>
                  </a:lnTo>
                  <a:lnTo>
                    <a:pt x="34" y="7"/>
                  </a:lnTo>
                  <a:lnTo>
                    <a:pt x="29" y="24"/>
                  </a:lnTo>
                  <a:lnTo>
                    <a:pt x="20" y="41"/>
                  </a:lnTo>
                  <a:lnTo>
                    <a:pt x="24" y="43"/>
                  </a:lnTo>
                  <a:lnTo>
                    <a:pt x="27" y="48"/>
                  </a:lnTo>
                  <a:lnTo>
                    <a:pt x="24" y="50"/>
                  </a:lnTo>
                  <a:lnTo>
                    <a:pt x="20" y="55"/>
                  </a:lnTo>
                  <a:lnTo>
                    <a:pt x="24" y="55"/>
                  </a:lnTo>
                  <a:lnTo>
                    <a:pt x="27" y="55"/>
                  </a:lnTo>
                  <a:lnTo>
                    <a:pt x="24" y="63"/>
                  </a:lnTo>
                  <a:lnTo>
                    <a:pt x="20"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8" name="Freeform 496"/>
            <p:cNvSpPr>
              <a:spLocks/>
            </p:cNvSpPr>
            <p:nvPr/>
          </p:nvSpPr>
          <p:spPr bwMode="auto">
            <a:xfrm>
              <a:off x="2765" y="1259"/>
              <a:ext cx="143" cy="118"/>
            </a:xfrm>
            <a:custGeom>
              <a:avLst/>
              <a:gdLst>
                <a:gd name="T0" fmla="*/ 142 w 144"/>
                <a:gd name="T1" fmla="*/ 29 h 118"/>
                <a:gd name="T2" fmla="*/ 144 w 144"/>
                <a:gd name="T3" fmla="*/ 29 h 118"/>
                <a:gd name="T4" fmla="*/ 142 w 144"/>
                <a:gd name="T5" fmla="*/ 29 h 118"/>
                <a:gd name="T6" fmla="*/ 129 w 144"/>
                <a:gd name="T7" fmla="*/ 40 h 118"/>
                <a:gd name="T8" fmla="*/ 112 w 144"/>
                <a:gd name="T9" fmla="*/ 48 h 118"/>
                <a:gd name="T10" fmla="*/ 102 w 144"/>
                <a:gd name="T11" fmla="*/ 63 h 118"/>
                <a:gd name="T12" fmla="*/ 105 w 144"/>
                <a:gd name="T13" fmla="*/ 72 h 118"/>
                <a:gd name="T14" fmla="*/ 108 w 144"/>
                <a:gd name="T15" fmla="*/ 77 h 118"/>
                <a:gd name="T16" fmla="*/ 93 w 144"/>
                <a:gd name="T17" fmla="*/ 91 h 118"/>
                <a:gd name="T18" fmla="*/ 81 w 144"/>
                <a:gd name="T19" fmla="*/ 104 h 118"/>
                <a:gd name="T20" fmla="*/ 69 w 144"/>
                <a:gd name="T21" fmla="*/ 106 h 118"/>
                <a:gd name="T22" fmla="*/ 54 w 144"/>
                <a:gd name="T23" fmla="*/ 104 h 118"/>
                <a:gd name="T24" fmla="*/ 52 w 144"/>
                <a:gd name="T25" fmla="*/ 108 h 118"/>
                <a:gd name="T26" fmla="*/ 47 w 144"/>
                <a:gd name="T27" fmla="*/ 111 h 118"/>
                <a:gd name="T28" fmla="*/ 44 w 144"/>
                <a:gd name="T29" fmla="*/ 113 h 118"/>
                <a:gd name="T30" fmla="*/ 42 w 144"/>
                <a:gd name="T31" fmla="*/ 116 h 118"/>
                <a:gd name="T32" fmla="*/ 40 w 144"/>
                <a:gd name="T33" fmla="*/ 118 h 118"/>
                <a:gd name="T34" fmla="*/ 32 w 144"/>
                <a:gd name="T35" fmla="*/ 116 h 118"/>
                <a:gd name="T36" fmla="*/ 28 w 144"/>
                <a:gd name="T37" fmla="*/ 111 h 118"/>
                <a:gd name="T38" fmla="*/ 27 w 144"/>
                <a:gd name="T39" fmla="*/ 104 h 118"/>
                <a:gd name="T40" fmla="*/ 25 w 144"/>
                <a:gd name="T41" fmla="*/ 101 h 118"/>
                <a:gd name="T42" fmla="*/ 20 w 144"/>
                <a:gd name="T43" fmla="*/ 97 h 118"/>
                <a:gd name="T44" fmla="*/ 17 w 144"/>
                <a:gd name="T45" fmla="*/ 99 h 118"/>
                <a:gd name="T46" fmla="*/ 13 w 144"/>
                <a:gd name="T47" fmla="*/ 97 h 118"/>
                <a:gd name="T48" fmla="*/ 17 w 144"/>
                <a:gd name="T49" fmla="*/ 92 h 118"/>
                <a:gd name="T50" fmla="*/ 20 w 144"/>
                <a:gd name="T51" fmla="*/ 84 h 118"/>
                <a:gd name="T52" fmla="*/ 17 w 144"/>
                <a:gd name="T53" fmla="*/ 84 h 118"/>
                <a:gd name="T54" fmla="*/ 13 w 144"/>
                <a:gd name="T55" fmla="*/ 84 h 118"/>
                <a:gd name="T56" fmla="*/ 17 w 144"/>
                <a:gd name="T57" fmla="*/ 79 h 118"/>
                <a:gd name="T58" fmla="*/ 20 w 144"/>
                <a:gd name="T59" fmla="*/ 77 h 118"/>
                <a:gd name="T60" fmla="*/ 17 w 144"/>
                <a:gd name="T61" fmla="*/ 72 h 118"/>
                <a:gd name="T62" fmla="*/ 13 w 144"/>
                <a:gd name="T63" fmla="*/ 70 h 118"/>
                <a:gd name="T64" fmla="*/ 22 w 144"/>
                <a:gd name="T65" fmla="*/ 53 h 118"/>
                <a:gd name="T66" fmla="*/ 27 w 144"/>
                <a:gd name="T67" fmla="*/ 36 h 118"/>
                <a:gd name="T68" fmla="*/ 27 w 144"/>
                <a:gd name="T69" fmla="*/ 33 h 118"/>
                <a:gd name="T70" fmla="*/ 27 w 144"/>
                <a:gd name="T71" fmla="*/ 29 h 118"/>
                <a:gd name="T72" fmla="*/ 13 w 144"/>
                <a:gd name="T73" fmla="*/ 29 h 118"/>
                <a:gd name="T74" fmla="*/ 8 w 144"/>
                <a:gd name="T75" fmla="*/ 29 h 118"/>
                <a:gd name="T76" fmla="*/ 6 w 144"/>
                <a:gd name="T77" fmla="*/ 29 h 118"/>
                <a:gd name="T78" fmla="*/ 5 w 144"/>
                <a:gd name="T79" fmla="*/ 26 h 118"/>
                <a:gd name="T80" fmla="*/ 6 w 144"/>
                <a:gd name="T81" fmla="*/ 23 h 118"/>
                <a:gd name="T82" fmla="*/ 3 w 144"/>
                <a:gd name="T83" fmla="*/ 19 h 118"/>
                <a:gd name="T84" fmla="*/ 0 w 144"/>
                <a:gd name="T85" fmla="*/ 14 h 118"/>
                <a:gd name="T86" fmla="*/ 0 w 144"/>
                <a:gd name="T87" fmla="*/ 9 h 118"/>
                <a:gd name="T88" fmla="*/ 1 w 144"/>
                <a:gd name="T89" fmla="*/ 6 h 118"/>
                <a:gd name="T90" fmla="*/ 6 w 144"/>
                <a:gd name="T91" fmla="*/ 2 h 118"/>
                <a:gd name="T92" fmla="*/ 10 w 144"/>
                <a:gd name="T93" fmla="*/ 0 h 118"/>
                <a:gd name="T94" fmla="*/ 13 w 144"/>
                <a:gd name="T95" fmla="*/ 2 h 118"/>
                <a:gd name="T96" fmla="*/ 49 w 144"/>
                <a:gd name="T97" fmla="*/ 4 h 118"/>
                <a:gd name="T98" fmla="*/ 81 w 144"/>
                <a:gd name="T99" fmla="*/ 9 h 118"/>
                <a:gd name="T100" fmla="*/ 102 w 144"/>
                <a:gd name="T101" fmla="*/ 14 h 118"/>
                <a:gd name="T102" fmla="*/ 122 w 144"/>
                <a:gd name="T103" fmla="*/ 16 h 118"/>
                <a:gd name="T104" fmla="*/ 127 w 144"/>
                <a:gd name="T105" fmla="*/ 19 h 118"/>
                <a:gd name="T106" fmla="*/ 129 w 144"/>
                <a:gd name="T107" fmla="*/ 23 h 118"/>
                <a:gd name="T108" fmla="*/ 142 w 144"/>
                <a:gd name="T109" fmla="*/ 29 h 1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
                <a:gd name="T166" fmla="*/ 0 h 118"/>
                <a:gd name="T167" fmla="*/ 144 w 144"/>
                <a:gd name="T168" fmla="*/ 118 h 1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 h="118">
                  <a:moveTo>
                    <a:pt x="142" y="29"/>
                  </a:moveTo>
                  <a:lnTo>
                    <a:pt x="144" y="29"/>
                  </a:lnTo>
                  <a:lnTo>
                    <a:pt x="142" y="29"/>
                  </a:lnTo>
                  <a:lnTo>
                    <a:pt x="129" y="40"/>
                  </a:lnTo>
                  <a:lnTo>
                    <a:pt x="112" y="48"/>
                  </a:lnTo>
                  <a:lnTo>
                    <a:pt x="102" y="63"/>
                  </a:lnTo>
                  <a:lnTo>
                    <a:pt x="105" y="72"/>
                  </a:lnTo>
                  <a:lnTo>
                    <a:pt x="108" y="77"/>
                  </a:lnTo>
                  <a:lnTo>
                    <a:pt x="93" y="91"/>
                  </a:lnTo>
                  <a:lnTo>
                    <a:pt x="81" y="104"/>
                  </a:lnTo>
                  <a:lnTo>
                    <a:pt x="69" y="106"/>
                  </a:lnTo>
                  <a:lnTo>
                    <a:pt x="54" y="104"/>
                  </a:lnTo>
                  <a:lnTo>
                    <a:pt x="52" y="108"/>
                  </a:lnTo>
                  <a:lnTo>
                    <a:pt x="47" y="111"/>
                  </a:lnTo>
                  <a:lnTo>
                    <a:pt x="44" y="113"/>
                  </a:lnTo>
                  <a:lnTo>
                    <a:pt x="42" y="116"/>
                  </a:lnTo>
                  <a:lnTo>
                    <a:pt x="40" y="118"/>
                  </a:lnTo>
                  <a:lnTo>
                    <a:pt x="32" y="116"/>
                  </a:lnTo>
                  <a:lnTo>
                    <a:pt x="28" y="111"/>
                  </a:lnTo>
                  <a:lnTo>
                    <a:pt x="27" y="104"/>
                  </a:lnTo>
                  <a:lnTo>
                    <a:pt x="25" y="101"/>
                  </a:lnTo>
                  <a:lnTo>
                    <a:pt x="20" y="97"/>
                  </a:lnTo>
                  <a:lnTo>
                    <a:pt x="17" y="99"/>
                  </a:lnTo>
                  <a:lnTo>
                    <a:pt x="13" y="97"/>
                  </a:lnTo>
                  <a:lnTo>
                    <a:pt x="17" y="92"/>
                  </a:lnTo>
                  <a:lnTo>
                    <a:pt x="20" y="84"/>
                  </a:lnTo>
                  <a:lnTo>
                    <a:pt x="17" y="84"/>
                  </a:lnTo>
                  <a:lnTo>
                    <a:pt x="13" y="84"/>
                  </a:lnTo>
                  <a:lnTo>
                    <a:pt x="17" y="79"/>
                  </a:lnTo>
                  <a:lnTo>
                    <a:pt x="20" y="77"/>
                  </a:lnTo>
                  <a:lnTo>
                    <a:pt x="17" y="72"/>
                  </a:lnTo>
                  <a:lnTo>
                    <a:pt x="13" y="70"/>
                  </a:lnTo>
                  <a:lnTo>
                    <a:pt x="22" y="53"/>
                  </a:lnTo>
                  <a:lnTo>
                    <a:pt x="27" y="36"/>
                  </a:lnTo>
                  <a:lnTo>
                    <a:pt x="27" y="33"/>
                  </a:lnTo>
                  <a:lnTo>
                    <a:pt x="27" y="29"/>
                  </a:lnTo>
                  <a:lnTo>
                    <a:pt x="13" y="29"/>
                  </a:lnTo>
                  <a:lnTo>
                    <a:pt x="8" y="29"/>
                  </a:lnTo>
                  <a:lnTo>
                    <a:pt x="6" y="29"/>
                  </a:lnTo>
                  <a:lnTo>
                    <a:pt x="5" y="26"/>
                  </a:lnTo>
                  <a:lnTo>
                    <a:pt x="6" y="23"/>
                  </a:lnTo>
                  <a:lnTo>
                    <a:pt x="3" y="19"/>
                  </a:lnTo>
                  <a:lnTo>
                    <a:pt x="0" y="14"/>
                  </a:lnTo>
                  <a:lnTo>
                    <a:pt x="0" y="9"/>
                  </a:lnTo>
                  <a:lnTo>
                    <a:pt x="1" y="6"/>
                  </a:lnTo>
                  <a:lnTo>
                    <a:pt x="6" y="2"/>
                  </a:lnTo>
                  <a:lnTo>
                    <a:pt x="10" y="0"/>
                  </a:lnTo>
                  <a:lnTo>
                    <a:pt x="13" y="2"/>
                  </a:lnTo>
                  <a:lnTo>
                    <a:pt x="49" y="4"/>
                  </a:lnTo>
                  <a:lnTo>
                    <a:pt x="81" y="9"/>
                  </a:lnTo>
                  <a:lnTo>
                    <a:pt x="102" y="14"/>
                  </a:lnTo>
                  <a:lnTo>
                    <a:pt x="122" y="16"/>
                  </a:lnTo>
                  <a:lnTo>
                    <a:pt x="127" y="19"/>
                  </a:lnTo>
                  <a:lnTo>
                    <a:pt x="129" y="23"/>
                  </a:lnTo>
                  <a:lnTo>
                    <a:pt x="142" y="2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49" name="Freeform 497"/>
            <p:cNvSpPr>
              <a:spLocks/>
            </p:cNvSpPr>
            <p:nvPr/>
          </p:nvSpPr>
          <p:spPr bwMode="auto">
            <a:xfrm>
              <a:off x="2880" y="1275"/>
              <a:ext cx="14" cy="9"/>
            </a:xfrm>
            <a:custGeom>
              <a:avLst/>
              <a:gdLst>
                <a:gd name="T0" fmla="*/ 14 w 14"/>
                <a:gd name="T1" fmla="*/ 7 h 8"/>
                <a:gd name="T2" fmla="*/ 12 w 14"/>
                <a:gd name="T3" fmla="*/ 7 h 8"/>
                <a:gd name="T4" fmla="*/ 7 w 14"/>
                <a:gd name="T5" fmla="*/ 7 h 8"/>
                <a:gd name="T6" fmla="*/ 4 w 14"/>
                <a:gd name="T7" fmla="*/ 8 h 8"/>
                <a:gd name="T8" fmla="*/ 0 w 14"/>
                <a:gd name="T9" fmla="*/ 7 h 8"/>
                <a:gd name="T10" fmla="*/ 7 w 14"/>
                <a:gd name="T11" fmla="*/ 0 h 8"/>
                <a:gd name="T12" fmla="*/ 7 w 14"/>
                <a:gd name="T13" fmla="*/ 1 h 8"/>
                <a:gd name="T14" fmla="*/ 7 w 14"/>
                <a:gd name="T15" fmla="*/ 0 h 8"/>
                <a:gd name="T16" fmla="*/ 12 w 14"/>
                <a:gd name="T17" fmla="*/ 3 h 8"/>
                <a:gd name="T18" fmla="*/ 14 w 14"/>
                <a:gd name="T19" fmla="*/ 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14" y="7"/>
                  </a:moveTo>
                  <a:lnTo>
                    <a:pt x="12" y="7"/>
                  </a:lnTo>
                  <a:lnTo>
                    <a:pt x="7" y="7"/>
                  </a:lnTo>
                  <a:lnTo>
                    <a:pt x="4" y="8"/>
                  </a:lnTo>
                  <a:lnTo>
                    <a:pt x="0" y="7"/>
                  </a:lnTo>
                  <a:lnTo>
                    <a:pt x="7" y="0"/>
                  </a:lnTo>
                  <a:lnTo>
                    <a:pt x="7" y="1"/>
                  </a:lnTo>
                  <a:lnTo>
                    <a:pt x="7" y="0"/>
                  </a:lnTo>
                  <a:lnTo>
                    <a:pt x="12" y="3"/>
                  </a:lnTo>
                  <a:lnTo>
                    <a:pt x="14"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0" name="Freeform 498"/>
            <p:cNvSpPr>
              <a:spLocks/>
            </p:cNvSpPr>
            <p:nvPr/>
          </p:nvSpPr>
          <p:spPr bwMode="auto">
            <a:xfrm>
              <a:off x="2819" y="1152"/>
              <a:ext cx="143" cy="136"/>
            </a:xfrm>
            <a:custGeom>
              <a:avLst/>
              <a:gdLst>
                <a:gd name="T0" fmla="*/ 143 w 143"/>
                <a:gd name="T1" fmla="*/ 107 h 136"/>
                <a:gd name="T2" fmla="*/ 136 w 143"/>
                <a:gd name="T3" fmla="*/ 111 h 136"/>
                <a:gd name="T4" fmla="*/ 123 w 143"/>
                <a:gd name="T5" fmla="*/ 116 h 136"/>
                <a:gd name="T6" fmla="*/ 102 w 143"/>
                <a:gd name="T7" fmla="*/ 109 h 136"/>
                <a:gd name="T8" fmla="*/ 88 w 143"/>
                <a:gd name="T9" fmla="*/ 123 h 136"/>
                <a:gd name="T10" fmla="*/ 88 w 143"/>
                <a:gd name="T11" fmla="*/ 136 h 136"/>
                <a:gd name="T12" fmla="*/ 73 w 143"/>
                <a:gd name="T13" fmla="*/ 126 h 136"/>
                <a:gd name="T14" fmla="*/ 48 w 143"/>
                <a:gd name="T15" fmla="*/ 121 h 136"/>
                <a:gd name="T16" fmla="*/ 37 w 143"/>
                <a:gd name="T17" fmla="*/ 104 h 136"/>
                <a:gd name="T18" fmla="*/ 34 w 143"/>
                <a:gd name="T19" fmla="*/ 67 h 136"/>
                <a:gd name="T20" fmla="*/ 14 w 143"/>
                <a:gd name="T21" fmla="*/ 51 h 136"/>
                <a:gd name="T22" fmla="*/ 2 w 143"/>
                <a:gd name="T23" fmla="*/ 43 h 136"/>
                <a:gd name="T24" fmla="*/ 7 w 143"/>
                <a:gd name="T25" fmla="*/ 33 h 136"/>
                <a:gd name="T26" fmla="*/ 22 w 143"/>
                <a:gd name="T27" fmla="*/ 33 h 136"/>
                <a:gd name="T28" fmla="*/ 32 w 143"/>
                <a:gd name="T29" fmla="*/ 33 h 136"/>
                <a:gd name="T30" fmla="*/ 34 w 143"/>
                <a:gd name="T31" fmla="*/ 27 h 136"/>
                <a:gd name="T32" fmla="*/ 34 w 143"/>
                <a:gd name="T33" fmla="*/ 21 h 136"/>
                <a:gd name="T34" fmla="*/ 48 w 143"/>
                <a:gd name="T35" fmla="*/ 27 h 136"/>
                <a:gd name="T36" fmla="*/ 54 w 143"/>
                <a:gd name="T37" fmla="*/ 21 h 136"/>
                <a:gd name="T38" fmla="*/ 63 w 143"/>
                <a:gd name="T39" fmla="*/ 12 h 136"/>
                <a:gd name="T40" fmla="*/ 68 w 143"/>
                <a:gd name="T41" fmla="*/ 0 h 136"/>
                <a:gd name="T42" fmla="*/ 82 w 143"/>
                <a:gd name="T43" fmla="*/ 0 h 136"/>
                <a:gd name="T44" fmla="*/ 90 w 143"/>
                <a:gd name="T45" fmla="*/ 7 h 136"/>
                <a:gd name="T46" fmla="*/ 97 w 143"/>
                <a:gd name="T47" fmla="*/ 14 h 136"/>
                <a:gd name="T48" fmla="*/ 109 w 143"/>
                <a:gd name="T49" fmla="*/ 14 h 136"/>
                <a:gd name="T50" fmla="*/ 109 w 143"/>
                <a:gd name="T51" fmla="*/ 21 h 136"/>
                <a:gd name="T52" fmla="*/ 123 w 143"/>
                <a:gd name="T53" fmla="*/ 21 h 136"/>
                <a:gd name="T54" fmla="*/ 136 w 143"/>
                <a:gd name="T55" fmla="*/ 27 h 136"/>
                <a:gd name="T56" fmla="*/ 141 w 143"/>
                <a:gd name="T57" fmla="*/ 44 h 136"/>
                <a:gd name="T58" fmla="*/ 134 w 143"/>
                <a:gd name="T59" fmla="*/ 55 h 136"/>
                <a:gd name="T60" fmla="*/ 128 w 143"/>
                <a:gd name="T61" fmla="*/ 62 h 136"/>
                <a:gd name="T62" fmla="*/ 123 w 143"/>
                <a:gd name="T63" fmla="*/ 75 h 136"/>
                <a:gd name="T64" fmla="*/ 129 w 143"/>
                <a:gd name="T65" fmla="*/ 68 h 136"/>
                <a:gd name="T66" fmla="*/ 129 w 143"/>
                <a:gd name="T67" fmla="*/ 68 h 136"/>
                <a:gd name="T68" fmla="*/ 129 w 143"/>
                <a:gd name="T69" fmla="*/ 82 h 136"/>
                <a:gd name="T70" fmla="*/ 136 w 143"/>
                <a:gd name="T71" fmla="*/ 82 h 136"/>
                <a:gd name="T72" fmla="*/ 134 w 143"/>
                <a:gd name="T73" fmla="*/ 99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136"/>
                <a:gd name="T113" fmla="*/ 143 w 143"/>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136">
                  <a:moveTo>
                    <a:pt x="143" y="109"/>
                  </a:moveTo>
                  <a:lnTo>
                    <a:pt x="143" y="107"/>
                  </a:lnTo>
                  <a:lnTo>
                    <a:pt x="143" y="109"/>
                  </a:lnTo>
                  <a:lnTo>
                    <a:pt x="136" y="111"/>
                  </a:lnTo>
                  <a:lnTo>
                    <a:pt x="131" y="114"/>
                  </a:lnTo>
                  <a:lnTo>
                    <a:pt x="123" y="116"/>
                  </a:lnTo>
                  <a:lnTo>
                    <a:pt x="112" y="114"/>
                  </a:lnTo>
                  <a:lnTo>
                    <a:pt x="102" y="109"/>
                  </a:lnTo>
                  <a:lnTo>
                    <a:pt x="92" y="114"/>
                  </a:lnTo>
                  <a:lnTo>
                    <a:pt x="88" y="123"/>
                  </a:lnTo>
                  <a:lnTo>
                    <a:pt x="88" y="130"/>
                  </a:lnTo>
                  <a:lnTo>
                    <a:pt x="88" y="136"/>
                  </a:lnTo>
                  <a:lnTo>
                    <a:pt x="75" y="130"/>
                  </a:lnTo>
                  <a:lnTo>
                    <a:pt x="73" y="126"/>
                  </a:lnTo>
                  <a:lnTo>
                    <a:pt x="68" y="123"/>
                  </a:lnTo>
                  <a:lnTo>
                    <a:pt x="48" y="121"/>
                  </a:lnTo>
                  <a:lnTo>
                    <a:pt x="27" y="116"/>
                  </a:lnTo>
                  <a:lnTo>
                    <a:pt x="37" y="104"/>
                  </a:lnTo>
                  <a:lnTo>
                    <a:pt x="41" y="89"/>
                  </a:lnTo>
                  <a:lnTo>
                    <a:pt x="34" y="67"/>
                  </a:lnTo>
                  <a:lnTo>
                    <a:pt x="20" y="55"/>
                  </a:lnTo>
                  <a:lnTo>
                    <a:pt x="14" y="51"/>
                  </a:lnTo>
                  <a:lnTo>
                    <a:pt x="7" y="48"/>
                  </a:lnTo>
                  <a:lnTo>
                    <a:pt x="2" y="43"/>
                  </a:lnTo>
                  <a:lnTo>
                    <a:pt x="0" y="34"/>
                  </a:lnTo>
                  <a:lnTo>
                    <a:pt x="7" y="33"/>
                  </a:lnTo>
                  <a:lnTo>
                    <a:pt x="14" y="27"/>
                  </a:lnTo>
                  <a:lnTo>
                    <a:pt x="22" y="33"/>
                  </a:lnTo>
                  <a:lnTo>
                    <a:pt x="27" y="34"/>
                  </a:lnTo>
                  <a:lnTo>
                    <a:pt x="32" y="33"/>
                  </a:lnTo>
                  <a:lnTo>
                    <a:pt x="34" y="27"/>
                  </a:lnTo>
                  <a:lnTo>
                    <a:pt x="34" y="21"/>
                  </a:lnTo>
                  <a:lnTo>
                    <a:pt x="41" y="22"/>
                  </a:lnTo>
                  <a:lnTo>
                    <a:pt x="48" y="27"/>
                  </a:lnTo>
                  <a:lnTo>
                    <a:pt x="53" y="22"/>
                  </a:lnTo>
                  <a:lnTo>
                    <a:pt x="54" y="21"/>
                  </a:lnTo>
                  <a:lnTo>
                    <a:pt x="58" y="16"/>
                  </a:lnTo>
                  <a:lnTo>
                    <a:pt x="63" y="12"/>
                  </a:lnTo>
                  <a:lnTo>
                    <a:pt x="68" y="7"/>
                  </a:lnTo>
                  <a:lnTo>
                    <a:pt x="68" y="0"/>
                  </a:lnTo>
                  <a:lnTo>
                    <a:pt x="75" y="0"/>
                  </a:lnTo>
                  <a:lnTo>
                    <a:pt x="82" y="0"/>
                  </a:lnTo>
                  <a:lnTo>
                    <a:pt x="83" y="5"/>
                  </a:lnTo>
                  <a:lnTo>
                    <a:pt x="90" y="7"/>
                  </a:lnTo>
                  <a:lnTo>
                    <a:pt x="95" y="7"/>
                  </a:lnTo>
                  <a:lnTo>
                    <a:pt x="97" y="14"/>
                  </a:lnTo>
                  <a:lnTo>
                    <a:pt x="102" y="16"/>
                  </a:lnTo>
                  <a:lnTo>
                    <a:pt x="109" y="14"/>
                  </a:lnTo>
                  <a:lnTo>
                    <a:pt x="107" y="17"/>
                  </a:lnTo>
                  <a:lnTo>
                    <a:pt x="109" y="21"/>
                  </a:lnTo>
                  <a:lnTo>
                    <a:pt x="114" y="22"/>
                  </a:lnTo>
                  <a:lnTo>
                    <a:pt x="123" y="21"/>
                  </a:lnTo>
                  <a:lnTo>
                    <a:pt x="128" y="24"/>
                  </a:lnTo>
                  <a:lnTo>
                    <a:pt x="136" y="27"/>
                  </a:lnTo>
                  <a:lnTo>
                    <a:pt x="143" y="27"/>
                  </a:lnTo>
                  <a:lnTo>
                    <a:pt x="141" y="44"/>
                  </a:lnTo>
                  <a:lnTo>
                    <a:pt x="136" y="55"/>
                  </a:lnTo>
                  <a:lnTo>
                    <a:pt x="134" y="55"/>
                  </a:lnTo>
                  <a:lnTo>
                    <a:pt x="136" y="55"/>
                  </a:lnTo>
                  <a:lnTo>
                    <a:pt x="128" y="62"/>
                  </a:lnTo>
                  <a:lnTo>
                    <a:pt x="123" y="68"/>
                  </a:lnTo>
                  <a:lnTo>
                    <a:pt x="123" y="75"/>
                  </a:lnTo>
                  <a:lnTo>
                    <a:pt x="126" y="72"/>
                  </a:lnTo>
                  <a:lnTo>
                    <a:pt x="129" y="68"/>
                  </a:lnTo>
                  <a:lnTo>
                    <a:pt x="129" y="70"/>
                  </a:lnTo>
                  <a:lnTo>
                    <a:pt x="129" y="68"/>
                  </a:lnTo>
                  <a:lnTo>
                    <a:pt x="131" y="75"/>
                  </a:lnTo>
                  <a:lnTo>
                    <a:pt x="129" y="82"/>
                  </a:lnTo>
                  <a:lnTo>
                    <a:pt x="133" y="82"/>
                  </a:lnTo>
                  <a:lnTo>
                    <a:pt x="136" y="82"/>
                  </a:lnTo>
                  <a:lnTo>
                    <a:pt x="129" y="89"/>
                  </a:lnTo>
                  <a:lnTo>
                    <a:pt x="134" y="99"/>
                  </a:lnTo>
                  <a:lnTo>
                    <a:pt x="143" y="10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1" name="Freeform 499"/>
            <p:cNvSpPr>
              <a:spLocks/>
            </p:cNvSpPr>
            <p:nvPr/>
          </p:nvSpPr>
          <p:spPr bwMode="auto">
            <a:xfrm>
              <a:off x="2901" y="1145"/>
              <a:ext cx="41" cy="29"/>
            </a:xfrm>
            <a:custGeom>
              <a:avLst/>
              <a:gdLst>
                <a:gd name="T0" fmla="*/ 34 w 41"/>
                <a:gd name="T1" fmla="*/ 28 h 29"/>
                <a:gd name="T2" fmla="*/ 34 w 41"/>
                <a:gd name="T3" fmla="*/ 28 h 29"/>
                <a:gd name="T4" fmla="*/ 34 w 41"/>
                <a:gd name="T5" fmla="*/ 28 h 29"/>
                <a:gd name="T6" fmla="*/ 35 w 41"/>
                <a:gd name="T7" fmla="*/ 23 h 29"/>
                <a:gd name="T8" fmla="*/ 39 w 41"/>
                <a:gd name="T9" fmla="*/ 19 h 29"/>
                <a:gd name="T10" fmla="*/ 41 w 41"/>
                <a:gd name="T11" fmla="*/ 14 h 29"/>
                <a:gd name="T12" fmla="*/ 37 w 41"/>
                <a:gd name="T13" fmla="*/ 9 h 29"/>
                <a:gd name="T14" fmla="*/ 29 w 41"/>
                <a:gd name="T15" fmla="*/ 4 h 29"/>
                <a:gd name="T16" fmla="*/ 20 w 41"/>
                <a:gd name="T17" fmla="*/ 0 h 29"/>
                <a:gd name="T18" fmla="*/ 6 w 41"/>
                <a:gd name="T19" fmla="*/ 7 h 29"/>
                <a:gd name="T20" fmla="*/ 6 w 41"/>
                <a:gd name="T21" fmla="*/ 4 h 29"/>
                <a:gd name="T22" fmla="*/ 6 w 41"/>
                <a:gd name="T23" fmla="*/ 0 h 29"/>
                <a:gd name="T24" fmla="*/ 1 w 41"/>
                <a:gd name="T25" fmla="*/ 4 h 29"/>
                <a:gd name="T26" fmla="*/ 0 w 41"/>
                <a:gd name="T27" fmla="*/ 7 h 29"/>
                <a:gd name="T28" fmla="*/ 1 w 41"/>
                <a:gd name="T29" fmla="*/ 12 h 29"/>
                <a:gd name="T30" fmla="*/ 8 w 41"/>
                <a:gd name="T31" fmla="*/ 14 h 29"/>
                <a:gd name="T32" fmla="*/ 13 w 41"/>
                <a:gd name="T33" fmla="*/ 14 h 29"/>
                <a:gd name="T34" fmla="*/ 15 w 41"/>
                <a:gd name="T35" fmla="*/ 21 h 29"/>
                <a:gd name="T36" fmla="*/ 20 w 41"/>
                <a:gd name="T37" fmla="*/ 23 h 29"/>
                <a:gd name="T38" fmla="*/ 27 w 41"/>
                <a:gd name="T39" fmla="*/ 21 h 29"/>
                <a:gd name="T40" fmla="*/ 25 w 41"/>
                <a:gd name="T41" fmla="*/ 24 h 29"/>
                <a:gd name="T42" fmla="*/ 27 w 41"/>
                <a:gd name="T43" fmla="*/ 28 h 29"/>
                <a:gd name="T44" fmla="*/ 30 w 41"/>
                <a:gd name="T45" fmla="*/ 29 h 29"/>
                <a:gd name="T46" fmla="*/ 34 w 41"/>
                <a:gd name="T47" fmla="*/ 28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29"/>
                <a:gd name="T74" fmla="*/ 41 w 4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29">
                  <a:moveTo>
                    <a:pt x="34" y="28"/>
                  </a:moveTo>
                  <a:lnTo>
                    <a:pt x="34" y="28"/>
                  </a:lnTo>
                  <a:lnTo>
                    <a:pt x="35" y="23"/>
                  </a:lnTo>
                  <a:lnTo>
                    <a:pt x="39" y="19"/>
                  </a:lnTo>
                  <a:lnTo>
                    <a:pt x="41" y="14"/>
                  </a:lnTo>
                  <a:lnTo>
                    <a:pt x="37" y="9"/>
                  </a:lnTo>
                  <a:lnTo>
                    <a:pt x="29" y="4"/>
                  </a:lnTo>
                  <a:lnTo>
                    <a:pt x="20" y="0"/>
                  </a:lnTo>
                  <a:lnTo>
                    <a:pt x="6" y="7"/>
                  </a:lnTo>
                  <a:lnTo>
                    <a:pt x="6" y="4"/>
                  </a:lnTo>
                  <a:lnTo>
                    <a:pt x="6" y="0"/>
                  </a:lnTo>
                  <a:lnTo>
                    <a:pt x="1" y="4"/>
                  </a:lnTo>
                  <a:lnTo>
                    <a:pt x="0" y="7"/>
                  </a:lnTo>
                  <a:lnTo>
                    <a:pt x="1" y="12"/>
                  </a:lnTo>
                  <a:lnTo>
                    <a:pt x="8" y="14"/>
                  </a:lnTo>
                  <a:lnTo>
                    <a:pt x="13" y="14"/>
                  </a:lnTo>
                  <a:lnTo>
                    <a:pt x="15" y="21"/>
                  </a:lnTo>
                  <a:lnTo>
                    <a:pt x="20" y="23"/>
                  </a:lnTo>
                  <a:lnTo>
                    <a:pt x="27" y="21"/>
                  </a:lnTo>
                  <a:lnTo>
                    <a:pt x="25" y="24"/>
                  </a:lnTo>
                  <a:lnTo>
                    <a:pt x="27" y="28"/>
                  </a:lnTo>
                  <a:lnTo>
                    <a:pt x="30" y="29"/>
                  </a:lnTo>
                  <a:lnTo>
                    <a:pt x="34" y="2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2" name="Freeform 500"/>
            <p:cNvSpPr>
              <a:spLocks/>
            </p:cNvSpPr>
            <p:nvPr/>
          </p:nvSpPr>
          <p:spPr bwMode="auto">
            <a:xfrm>
              <a:off x="2935" y="1166"/>
              <a:ext cx="8" cy="13"/>
            </a:xfrm>
            <a:custGeom>
              <a:avLst/>
              <a:gdLst>
                <a:gd name="T0" fmla="*/ 7 w 8"/>
                <a:gd name="T1" fmla="*/ 0 h 13"/>
                <a:gd name="T2" fmla="*/ 3 w 8"/>
                <a:gd name="T3" fmla="*/ 0 h 13"/>
                <a:gd name="T4" fmla="*/ 1 w 8"/>
                <a:gd name="T5" fmla="*/ 2 h 13"/>
                <a:gd name="T6" fmla="*/ 0 w 8"/>
                <a:gd name="T7" fmla="*/ 7 h 13"/>
                <a:gd name="T8" fmla="*/ 1 w 8"/>
                <a:gd name="T9" fmla="*/ 7 h 13"/>
                <a:gd name="T10" fmla="*/ 0 w 8"/>
                <a:gd name="T11" fmla="*/ 7 h 13"/>
                <a:gd name="T12" fmla="*/ 3 w 8"/>
                <a:gd name="T13" fmla="*/ 8 h 13"/>
                <a:gd name="T14" fmla="*/ 7 w 8"/>
                <a:gd name="T15" fmla="*/ 7 h 13"/>
                <a:gd name="T16" fmla="*/ 7 w 8"/>
                <a:gd name="T17" fmla="*/ 8 h 13"/>
                <a:gd name="T18" fmla="*/ 7 w 8"/>
                <a:gd name="T19" fmla="*/ 7 h 13"/>
                <a:gd name="T20" fmla="*/ 7 w 8"/>
                <a:gd name="T21" fmla="*/ 13 h 13"/>
                <a:gd name="T22" fmla="*/ 8 w 8"/>
                <a:gd name="T23" fmla="*/ 7 h 13"/>
                <a:gd name="T24" fmla="*/ 8 w 8"/>
                <a:gd name="T25" fmla="*/ 3 h 13"/>
                <a:gd name="T26" fmla="*/ 7 w 8"/>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3"/>
                <a:gd name="T44" fmla="*/ 8 w 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3">
                  <a:moveTo>
                    <a:pt x="7" y="0"/>
                  </a:moveTo>
                  <a:lnTo>
                    <a:pt x="3" y="0"/>
                  </a:lnTo>
                  <a:lnTo>
                    <a:pt x="1" y="2"/>
                  </a:lnTo>
                  <a:lnTo>
                    <a:pt x="0" y="7"/>
                  </a:lnTo>
                  <a:lnTo>
                    <a:pt x="1" y="7"/>
                  </a:lnTo>
                  <a:lnTo>
                    <a:pt x="0" y="7"/>
                  </a:lnTo>
                  <a:lnTo>
                    <a:pt x="3" y="8"/>
                  </a:lnTo>
                  <a:lnTo>
                    <a:pt x="7" y="7"/>
                  </a:lnTo>
                  <a:lnTo>
                    <a:pt x="7" y="8"/>
                  </a:lnTo>
                  <a:lnTo>
                    <a:pt x="7" y="7"/>
                  </a:lnTo>
                  <a:lnTo>
                    <a:pt x="7" y="13"/>
                  </a:lnTo>
                  <a:lnTo>
                    <a:pt x="8" y="7"/>
                  </a:lnTo>
                  <a:lnTo>
                    <a:pt x="8" y="3"/>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3" name="Freeform 501"/>
            <p:cNvSpPr>
              <a:spLocks/>
            </p:cNvSpPr>
            <p:nvPr/>
          </p:nvSpPr>
          <p:spPr bwMode="auto">
            <a:xfrm>
              <a:off x="2907" y="1111"/>
              <a:ext cx="41" cy="41"/>
            </a:xfrm>
            <a:custGeom>
              <a:avLst/>
              <a:gdLst>
                <a:gd name="T0" fmla="*/ 41 w 41"/>
                <a:gd name="T1" fmla="*/ 0 h 41"/>
                <a:gd name="T2" fmla="*/ 41 w 41"/>
                <a:gd name="T3" fmla="*/ 5 h 41"/>
                <a:gd name="T4" fmla="*/ 41 w 41"/>
                <a:gd name="T5" fmla="*/ 7 h 41"/>
                <a:gd name="T6" fmla="*/ 41 w 41"/>
                <a:gd name="T7" fmla="*/ 16 h 41"/>
                <a:gd name="T8" fmla="*/ 41 w 41"/>
                <a:gd name="T9" fmla="*/ 21 h 41"/>
                <a:gd name="T10" fmla="*/ 40 w 41"/>
                <a:gd name="T11" fmla="*/ 21 h 41"/>
                <a:gd name="T12" fmla="*/ 41 w 41"/>
                <a:gd name="T13" fmla="*/ 21 h 41"/>
                <a:gd name="T14" fmla="*/ 38 w 41"/>
                <a:gd name="T15" fmla="*/ 28 h 41"/>
                <a:gd name="T16" fmla="*/ 35 w 41"/>
                <a:gd name="T17" fmla="*/ 33 h 41"/>
                <a:gd name="T18" fmla="*/ 35 w 41"/>
                <a:gd name="T19" fmla="*/ 41 h 41"/>
                <a:gd name="T20" fmla="*/ 31 w 41"/>
                <a:gd name="T21" fmla="*/ 41 h 41"/>
                <a:gd name="T22" fmla="*/ 28 w 41"/>
                <a:gd name="T23" fmla="*/ 41 h 41"/>
                <a:gd name="T24" fmla="*/ 23 w 41"/>
                <a:gd name="T25" fmla="*/ 38 h 41"/>
                <a:gd name="T26" fmla="*/ 14 w 41"/>
                <a:gd name="T27" fmla="*/ 34 h 41"/>
                <a:gd name="T28" fmla="*/ 0 w 41"/>
                <a:gd name="T29" fmla="*/ 41 h 41"/>
                <a:gd name="T30" fmla="*/ 0 w 41"/>
                <a:gd name="T31" fmla="*/ 38 h 41"/>
                <a:gd name="T32" fmla="*/ 0 w 41"/>
                <a:gd name="T33" fmla="*/ 34 h 41"/>
                <a:gd name="T34" fmla="*/ 4 w 41"/>
                <a:gd name="T35" fmla="*/ 33 h 41"/>
                <a:gd name="T36" fmla="*/ 7 w 41"/>
                <a:gd name="T37" fmla="*/ 28 h 41"/>
                <a:gd name="T38" fmla="*/ 11 w 41"/>
                <a:gd name="T39" fmla="*/ 24 h 41"/>
                <a:gd name="T40" fmla="*/ 12 w 41"/>
                <a:gd name="T41" fmla="*/ 21 h 41"/>
                <a:gd name="T42" fmla="*/ 16 w 41"/>
                <a:gd name="T43" fmla="*/ 16 h 41"/>
                <a:gd name="T44" fmla="*/ 21 w 41"/>
                <a:gd name="T45" fmla="*/ 14 h 41"/>
                <a:gd name="T46" fmla="*/ 26 w 41"/>
                <a:gd name="T47" fmla="*/ 7 h 41"/>
                <a:gd name="T48" fmla="*/ 33 w 41"/>
                <a:gd name="T49" fmla="*/ 4 h 41"/>
                <a:gd name="T50" fmla="*/ 41 w 41"/>
                <a:gd name="T51" fmla="*/ 0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41"/>
                <a:gd name="T80" fmla="*/ 41 w 41"/>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41">
                  <a:moveTo>
                    <a:pt x="41" y="0"/>
                  </a:moveTo>
                  <a:lnTo>
                    <a:pt x="41" y="5"/>
                  </a:lnTo>
                  <a:lnTo>
                    <a:pt x="41" y="7"/>
                  </a:lnTo>
                  <a:lnTo>
                    <a:pt x="41" y="16"/>
                  </a:lnTo>
                  <a:lnTo>
                    <a:pt x="41" y="21"/>
                  </a:lnTo>
                  <a:lnTo>
                    <a:pt x="40" y="21"/>
                  </a:lnTo>
                  <a:lnTo>
                    <a:pt x="41" y="21"/>
                  </a:lnTo>
                  <a:lnTo>
                    <a:pt x="38" y="28"/>
                  </a:lnTo>
                  <a:lnTo>
                    <a:pt x="35" y="33"/>
                  </a:lnTo>
                  <a:lnTo>
                    <a:pt x="35" y="41"/>
                  </a:lnTo>
                  <a:lnTo>
                    <a:pt x="31" y="41"/>
                  </a:lnTo>
                  <a:lnTo>
                    <a:pt x="28" y="41"/>
                  </a:lnTo>
                  <a:lnTo>
                    <a:pt x="23" y="38"/>
                  </a:lnTo>
                  <a:lnTo>
                    <a:pt x="14" y="34"/>
                  </a:lnTo>
                  <a:lnTo>
                    <a:pt x="0" y="41"/>
                  </a:lnTo>
                  <a:lnTo>
                    <a:pt x="0" y="38"/>
                  </a:lnTo>
                  <a:lnTo>
                    <a:pt x="0" y="34"/>
                  </a:lnTo>
                  <a:lnTo>
                    <a:pt x="4" y="33"/>
                  </a:lnTo>
                  <a:lnTo>
                    <a:pt x="7" y="28"/>
                  </a:lnTo>
                  <a:lnTo>
                    <a:pt x="11" y="24"/>
                  </a:lnTo>
                  <a:lnTo>
                    <a:pt x="12" y="21"/>
                  </a:lnTo>
                  <a:lnTo>
                    <a:pt x="16" y="16"/>
                  </a:lnTo>
                  <a:lnTo>
                    <a:pt x="21" y="14"/>
                  </a:lnTo>
                  <a:lnTo>
                    <a:pt x="26" y="7"/>
                  </a:lnTo>
                  <a:lnTo>
                    <a:pt x="33" y="4"/>
                  </a:lnTo>
                  <a:lnTo>
                    <a:pt x="41"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4" name="Freeform 502"/>
            <p:cNvSpPr>
              <a:spLocks/>
            </p:cNvSpPr>
            <p:nvPr/>
          </p:nvSpPr>
          <p:spPr bwMode="auto">
            <a:xfrm>
              <a:off x="2962" y="1057"/>
              <a:ext cx="27" cy="41"/>
            </a:xfrm>
            <a:custGeom>
              <a:avLst/>
              <a:gdLst>
                <a:gd name="T0" fmla="*/ 20 w 27"/>
                <a:gd name="T1" fmla="*/ 41 h 41"/>
                <a:gd name="T2" fmla="*/ 7 w 27"/>
                <a:gd name="T3" fmla="*/ 41 h 41"/>
                <a:gd name="T4" fmla="*/ 8 w 27"/>
                <a:gd name="T5" fmla="*/ 39 h 41"/>
                <a:gd name="T6" fmla="*/ 7 w 27"/>
                <a:gd name="T7" fmla="*/ 41 h 41"/>
                <a:gd name="T8" fmla="*/ 2 w 27"/>
                <a:gd name="T9" fmla="*/ 29 h 41"/>
                <a:gd name="T10" fmla="*/ 0 w 27"/>
                <a:gd name="T11" fmla="*/ 20 h 41"/>
                <a:gd name="T12" fmla="*/ 3 w 27"/>
                <a:gd name="T13" fmla="*/ 14 h 41"/>
                <a:gd name="T14" fmla="*/ 8 w 27"/>
                <a:gd name="T15" fmla="*/ 7 h 41"/>
                <a:gd name="T16" fmla="*/ 17 w 27"/>
                <a:gd name="T17" fmla="*/ 2 h 41"/>
                <a:gd name="T18" fmla="*/ 20 w 27"/>
                <a:gd name="T19" fmla="*/ 0 h 41"/>
                <a:gd name="T20" fmla="*/ 20 w 27"/>
                <a:gd name="T21" fmla="*/ 7 h 41"/>
                <a:gd name="T22" fmla="*/ 20 w 27"/>
                <a:gd name="T23" fmla="*/ 10 h 41"/>
                <a:gd name="T24" fmla="*/ 22 w 27"/>
                <a:gd name="T25" fmla="*/ 12 h 41"/>
                <a:gd name="T26" fmla="*/ 27 w 27"/>
                <a:gd name="T27" fmla="*/ 14 h 41"/>
                <a:gd name="T28" fmla="*/ 24 w 27"/>
                <a:gd name="T29" fmla="*/ 19 h 41"/>
                <a:gd name="T30" fmla="*/ 20 w 27"/>
                <a:gd name="T31" fmla="*/ 20 h 41"/>
                <a:gd name="T32" fmla="*/ 19 w 27"/>
                <a:gd name="T33" fmla="*/ 27 h 41"/>
                <a:gd name="T34" fmla="*/ 20 w 27"/>
                <a:gd name="T35" fmla="*/ 34 h 41"/>
                <a:gd name="T36" fmla="*/ 20 w 27"/>
                <a:gd name="T37" fmla="*/ 32 h 41"/>
                <a:gd name="T38" fmla="*/ 20 w 27"/>
                <a:gd name="T39" fmla="*/ 34 h 41"/>
                <a:gd name="T40" fmla="*/ 20 w 27"/>
                <a:gd name="T41" fmla="*/ 4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41"/>
                <a:gd name="T65" fmla="*/ 27 w 2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41">
                  <a:moveTo>
                    <a:pt x="20" y="41"/>
                  </a:moveTo>
                  <a:lnTo>
                    <a:pt x="7" y="41"/>
                  </a:lnTo>
                  <a:lnTo>
                    <a:pt x="8" y="39"/>
                  </a:lnTo>
                  <a:lnTo>
                    <a:pt x="7" y="41"/>
                  </a:lnTo>
                  <a:lnTo>
                    <a:pt x="2" y="29"/>
                  </a:lnTo>
                  <a:lnTo>
                    <a:pt x="0" y="20"/>
                  </a:lnTo>
                  <a:lnTo>
                    <a:pt x="3" y="14"/>
                  </a:lnTo>
                  <a:lnTo>
                    <a:pt x="8" y="7"/>
                  </a:lnTo>
                  <a:lnTo>
                    <a:pt x="17" y="2"/>
                  </a:lnTo>
                  <a:lnTo>
                    <a:pt x="20" y="0"/>
                  </a:lnTo>
                  <a:lnTo>
                    <a:pt x="20" y="7"/>
                  </a:lnTo>
                  <a:lnTo>
                    <a:pt x="20" y="10"/>
                  </a:lnTo>
                  <a:lnTo>
                    <a:pt x="22" y="12"/>
                  </a:lnTo>
                  <a:lnTo>
                    <a:pt x="27" y="14"/>
                  </a:lnTo>
                  <a:lnTo>
                    <a:pt x="24" y="19"/>
                  </a:lnTo>
                  <a:lnTo>
                    <a:pt x="20" y="20"/>
                  </a:lnTo>
                  <a:lnTo>
                    <a:pt x="19" y="27"/>
                  </a:lnTo>
                  <a:lnTo>
                    <a:pt x="20" y="34"/>
                  </a:lnTo>
                  <a:lnTo>
                    <a:pt x="20" y="32"/>
                  </a:lnTo>
                  <a:lnTo>
                    <a:pt x="20" y="34"/>
                  </a:lnTo>
                  <a:lnTo>
                    <a:pt x="20"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5" name="Freeform 503"/>
            <p:cNvSpPr>
              <a:spLocks/>
            </p:cNvSpPr>
            <p:nvPr/>
          </p:nvSpPr>
          <p:spPr bwMode="auto">
            <a:xfrm>
              <a:off x="2935" y="1098"/>
              <a:ext cx="109" cy="109"/>
            </a:xfrm>
            <a:custGeom>
              <a:avLst/>
              <a:gdLst>
                <a:gd name="T0" fmla="*/ 27 w 109"/>
                <a:gd name="T1" fmla="*/ 105 h 109"/>
                <a:gd name="T2" fmla="*/ 44 w 109"/>
                <a:gd name="T3" fmla="*/ 105 h 109"/>
                <a:gd name="T4" fmla="*/ 63 w 109"/>
                <a:gd name="T5" fmla="*/ 107 h 109"/>
                <a:gd name="T6" fmla="*/ 88 w 109"/>
                <a:gd name="T7" fmla="*/ 102 h 109"/>
                <a:gd name="T8" fmla="*/ 88 w 109"/>
                <a:gd name="T9" fmla="*/ 102 h 109"/>
                <a:gd name="T10" fmla="*/ 90 w 109"/>
                <a:gd name="T11" fmla="*/ 92 h 109"/>
                <a:gd name="T12" fmla="*/ 88 w 109"/>
                <a:gd name="T13" fmla="*/ 81 h 109"/>
                <a:gd name="T14" fmla="*/ 75 w 109"/>
                <a:gd name="T15" fmla="*/ 68 h 109"/>
                <a:gd name="T16" fmla="*/ 102 w 109"/>
                <a:gd name="T17" fmla="*/ 56 h 109"/>
                <a:gd name="T18" fmla="*/ 109 w 109"/>
                <a:gd name="T19" fmla="*/ 47 h 109"/>
                <a:gd name="T20" fmla="*/ 100 w 109"/>
                <a:gd name="T21" fmla="*/ 37 h 109"/>
                <a:gd name="T22" fmla="*/ 95 w 109"/>
                <a:gd name="T23" fmla="*/ 27 h 109"/>
                <a:gd name="T24" fmla="*/ 95 w 109"/>
                <a:gd name="T25" fmla="*/ 13 h 109"/>
                <a:gd name="T26" fmla="*/ 88 w 109"/>
                <a:gd name="T27" fmla="*/ 3 h 109"/>
                <a:gd name="T28" fmla="*/ 75 w 109"/>
                <a:gd name="T29" fmla="*/ 3 h 109"/>
                <a:gd name="T30" fmla="*/ 68 w 109"/>
                <a:gd name="T31" fmla="*/ 13 h 109"/>
                <a:gd name="T32" fmla="*/ 47 w 109"/>
                <a:gd name="T33" fmla="*/ 0 h 109"/>
                <a:gd name="T34" fmla="*/ 37 w 109"/>
                <a:gd name="T35" fmla="*/ 8 h 109"/>
                <a:gd name="T36" fmla="*/ 41 w 109"/>
                <a:gd name="T37" fmla="*/ 13 h 109"/>
                <a:gd name="T38" fmla="*/ 32 w 109"/>
                <a:gd name="T39" fmla="*/ 15 h 109"/>
                <a:gd name="T40" fmla="*/ 25 w 109"/>
                <a:gd name="T41" fmla="*/ 15 h 109"/>
                <a:gd name="T42" fmla="*/ 17 w 109"/>
                <a:gd name="T43" fmla="*/ 13 h 109"/>
                <a:gd name="T44" fmla="*/ 13 w 109"/>
                <a:gd name="T45" fmla="*/ 18 h 109"/>
                <a:gd name="T46" fmla="*/ 13 w 109"/>
                <a:gd name="T47" fmla="*/ 29 h 109"/>
                <a:gd name="T48" fmla="*/ 12 w 109"/>
                <a:gd name="T49" fmla="*/ 34 h 109"/>
                <a:gd name="T50" fmla="*/ 10 w 109"/>
                <a:gd name="T51" fmla="*/ 41 h 109"/>
                <a:gd name="T52" fmla="*/ 7 w 109"/>
                <a:gd name="T53" fmla="*/ 54 h 109"/>
                <a:gd name="T54" fmla="*/ 0 w 109"/>
                <a:gd name="T55" fmla="*/ 54 h 109"/>
                <a:gd name="T56" fmla="*/ 7 w 109"/>
                <a:gd name="T57" fmla="*/ 61 h 109"/>
                <a:gd name="T58" fmla="*/ 7 w 109"/>
                <a:gd name="T59" fmla="*/ 68 h 109"/>
                <a:gd name="T60" fmla="*/ 8 w 109"/>
                <a:gd name="T61" fmla="*/ 75 h 109"/>
                <a:gd name="T62" fmla="*/ 7 w 109"/>
                <a:gd name="T63" fmla="*/ 75 h 109"/>
                <a:gd name="T64" fmla="*/ 27 w 109"/>
                <a:gd name="T65" fmla="*/ 81 h 109"/>
                <a:gd name="T66" fmla="*/ 24 w 109"/>
                <a:gd name="T67" fmla="*/ 97 h 109"/>
                <a:gd name="T68" fmla="*/ 20 w 109"/>
                <a:gd name="T69" fmla="*/ 109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109"/>
                <a:gd name="T107" fmla="*/ 109 w 10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109">
                  <a:moveTo>
                    <a:pt x="20" y="109"/>
                  </a:moveTo>
                  <a:lnTo>
                    <a:pt x="27" y="105"/>
                  </a:lnTo>
                  <a:lnTo>
                    <a:pt x="34" y="102"/>
                  </a:lnTo>
                  <a:lnTo>
                    <a:pt x="44" y="105"/>
                  </a:lnTo>
                  <a:lnTo>
                    <a:pt x="54" y="109"/>
                  </a:lnTo>
                  <a:lnTo>
                    <a:pt x="63" y="107"/>
                  </a:lnTo>
                  <a:lnTo>
                    <a:pt x="75" y="102"/>
                  </a:lnTo>
                  <a:lnTo>
                    <a:pt x="88" y="102"/>
                  </a:lnTo>
                  <a:lnTo>
                    <a:pt x="87" y="102"/>
                  </a:lnTo>
                  <a:lnTo>
                    <a:pt x="88" y="102"/>
                  </a:lnTo>
                  <a:lnTo>
                    <a:pt x="88" y="95"/>
                  </a:lnTo>
                  <a:lnTo>
                    <a:pt x="90" y="92"/>
                  </a:lnTo>
                  <a:lnTo>
                    <a:pt x="95" y="88"/>
                  </a:lnTo>
                  <a:lnTo>
                    <a:pt x="88" y="81"/>
                  </a:lnTo>
                  <a:lnTo>
                    <a:pt x="80" y="76"/>
                  </a:lnTo>
                  <a:lnTo>
                    <a:pt x="75" y="68"/>
                  </a:lnTo>
                  <a:lnTo>
                    <a:pt x="102" y="54"/>
                  </a:lnTo>
                  <a:lnTo>
                    <a:pt x="102" y="56"/>
                  </a:lnTo>
                  <a:lnTo>
                    <a:pt x="109" y="54"/>
                  </a:lnTo>
                  <a:lnTo>
                    <a:pt x="109" y="47"/>
                  </a:lnTo>
                  <a:lnTo>
                    <a:pt x="105" y="46"/>
                  </a:lnTo>
                  <a:lnTo>
                    <a:pt x="100" y="37"/>
                  </a:lnTo>
                  <a:lnTo>
                    <a:pt x="97" y="30"/>
                  </a:lnTo>
                  <a:lnTo>
                    <a:pt x="95" y="27"/>
                  </a:lnTo>
                  <a:lnTo>
                    <a:pt x="95" y="22"/>
                  </a:lnTo>
                  <a:lnTo>
                    <a:pt x="95" y="13"/>
                  </a:lnTo>
                  <a:lnTo>
                    <a:pt x="92" y="8"/>
                  </a:lnTo>
                  <a:lnTo>
                    <a:pt x="88" y="3"/>
                  </a:lnTo>
                  <a:lnTo>
                    <a:pt x="81" y="0"/>
                  </a:lnTo>
                  <a:lnTo>
                    <a:pt x="75" y="3"/>
                  </a:lnTo>
                  <a:lnTo>
                    <a:pt x="70" y="7"/>
                  </a:lnTo>
                  <a:lnTo>
                    <a:pt x="68" y="13"/>
                  </a:lnTo>
                  <a:lnTo>
                    <a:pt x="56" y="7"/>
                  </a:lnTo>
                  <a:lnTo>
                    <a:pt x="47" y="0"/>
                  </a:lnTo>
                  <a:lnTo>
                    <a:pt x="34" y="0"/>
                  </a:lnTo>
                  <a:lnTo>
                    <a:pt x="37" y="8"/>
                  </a:lnTo>
                  <a:lnTo>
                    <a:pt x="41" y="13"/>
                  </a:lnTo>
                  <a:lnTo>
                    <a:pt x="34" y="13"/>
                  </a:lnTo>
                  <a:lnTo>
                    <a:pt x="32" y="15"/>
                  </a:lnTo>
                  <a:lnTo>
                    <a:pt x="27" y="20"/>
                  </a:lnTo>
                  <a:lnTo>
                    <a:pt x="25" y="15"/>
                  </a:lnTo>
                  <a:lnTo>
                    <a:pt x="20" y="13"/>
                  </a:lnTo>
                  <a:lnTo>
                    <a:pt x="17" y="13"/>
                  </a:lnTo>
                  <a:lnTo>
                    <a:pt x="13" y="13"/>
                  </a:lnTo>
                  <a:lnTo>
                    <a:pt x="13" y="18"/>
                  </a:lnTo>
                  <a:lnTo>
                    <a:pt x="13" y="20"/>
                  </a:lnTo>
                  <a:lnTo>
                    <a:pt x="13" y="29"/>
                  </a:lnTo>
                  <a:lnTo>
                    <a:pt x="13" y="34"/>
                  </a:lnTo>
                  <a:lnTo>
                    <a:pt x="12" y="34"/>
                  </a:lnTo>
                  <a:lnTo>
                    <a:pt x="13" y="34"/>
                  </a:lnTo>
                  <a:lnTo>
                    <a:pt x="10" y="41"/>
                  </a:lnTo>
                  <a:lnTo>
                    <a:pt x="7" y="46"/>
                  </a:lnTo>
                  <a:lnTo>
                    <a:pt x="7" y="54"/>
                  </a:lnTo>
                  <a:lnTo>
                    <a:pt x="3" y="54"/>
                  </a:lnTo>
                  <a:lnTo>
                    <a:pt x="0" y="54"/>
                  </a:lnTo>
                  <a:lnTo>
                    <a:pt x="5" y="58"/>
                  </a:lnTo>
                  <a:lnTo>
                    <a:pt x="7" y="61"/>
                  </a:lnTo>
                  <a:lnTo>
                    <a:pt x="7" y="64"/>
                  </a:lnTo>
                  <a:lnTo>
                    <a:pt x="7" y="68"/>
                  </a:lnTo>
                  <a:lnTo>
                    <a:pt x="8" y="71"/>
                  </a:lnTo>
                  <a:lnTo>
                    <a:pt x="8" y="75"/>
                  </a:lnTo>
                  <a:lnTo>
                    <a:pt x="7" y="81"/>
                  </a:lnTo>
                  <a:lnTo>
                    <a:pt x="7" y="75"/>
                  </a:lnTo>
                  <a:lnTo>
                    <a:pt x="18" y="81"/>
                  </a:lnTo>
                  <a:lnTo>
                    <a:pt x="27" y="81"/>
                  </a:lnTo>
                  <a:lnTo>
                    <a:pt x="27" y="90"/>
                  </a:lnTo>
                  <a:lnTo>
                    <a:pt x="24" y="97"/>
                  </a:lnTo>
                  <a:lnTo>
                    <a:pt x="20" y="102"/>
                  </a:lnTo>
                  <a:lnTo>
                    <a:pt x="20" y="10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6" name="Freeform 504"/>
            <p:cNvSpPr>
              <a:spLocks/>
            </p:cNvSpPr>
            <p:nvPr/>
          </p:nvSpPr>
          <p:spPr bwMode="auto">
            <a:xfrm>
              <a:off x="2942" y="1200"/>
              <a:ext cx="48" cy="26"/>
            </a:xfrm>
            <a:custGeom>
              <a:avLst/>
              <a:gdLst>
                <a:gd name="T0" fmla="*/ 40 w 47"/>
                <a:gd name="T1" fmla="*/ 7 h 27"/>
                <a:gd name="T2" fmla="*/ 35 w 47"/>
                <a:gd name="T3" fmla="*/ 3 h 27"/>
                <a:gd name="T4" fmla="*/ 27 w 47"/>
                <a:gd name="T5" fmla="*/ 0 h 27"/>
                <a:gd name="T6" fmla="*/ 20 w 47"/>
                <a:gd name="T7" fmla="*/ 3 h 27"/>
                <a:gd name="T8" fmla="*/ 13 w 47"/>
                <a:gd name="T9" fmla="*/ 7 h 27"/>
                <a:gd name="T10" fmla="*/ 13 w 47"/>
                <a:gd name="T11" fmla="*/ 0 h 27"/>
                <a:gd name="T12" fmla="*/ 13 w 47"/>
                <a:gd name="T13" fmla="*/ 5 h 27"/>
                <a:gd name="T14" fmla="*/ 13 w 47"/>
                <a:gd name="T15" fmla="*/ 7 h 27"/>
                <a:gd name="T16" fmla="*/ 11 w 47"/>
                <a:gd name="T17" fmla="*/ 7 h 27"/>
                <a:gd name="T18" fmla="*/ 13 w 47"/>
                <a:gd name="T19" fmla="*/ 7 h 27"/>
                <a:gd name="T20" fmla="*/ 5 w 47"/>
                <a:gd name="T21" fmla="*/ 14 h 27"/>
                <a:gd name="T22" fmla="*/ 0 w 47"/>
                <a:gd name="T23" fmla="*/ 20 h 27"/>
                <a:gd name="T24" fmla="*/ 0 w 47"/>
                <a:gd name="T25" fmla="*/ 27 h 27"/>
                <a:gd name="T26" fmla="*/ 3 w 47"/>
                <a:gd name="T27" fmla="*/ 24 h 27"/>
                <a:gd name="T28" fmla="*/ 6 w 47"/>
                <a:gd name="T29" fmla="*/ 20 h 27"/>
                <a:gd name="T30" fmla="*/ 6 w 47"/>
                <a:gd name="T31" fmla="*/ 22 h 27"/>
                <a:gd name="T32" fmla="*/ 6 w 47"/>
                <a:gd name="T33" fmla="*/ 20 h 27"/>
                <a:gd name="T34" fmla="*/ 8 w 47"/>
                <a:gd name="T35" fmla="*/ 25 h 27"/>
                <a:gd name="T36" fmla="*/ 6 w 47"/>
                <a:gd name="T37" fmla="*/ 27 h 27"/>
                <a:gd name="T38" fmla="*/ 20 w 47"/>
                <a:gd name="T39" fmla="*/ 27 h 27"/>
                <a:gd name="T40" fmla="*/ 22 w 47"/>
                <a:gd name="T41" fmla="*/ 25 h 27"/>
                <a:gd name="T42" fmla="*/ 27 w 47"/>
                <a:gd name="T43" fmla="*/ 20 h 27"/>
                <a:gd name="T44" fmla="*/ 30 w 47"/>
                <a:gd name="T45" fmla="*/ 25 h 27"/>
                <a:gd name="T46" fmla="*/ 34 w 47"/>
                <a:gd name="T47" fmla="*/ 27 h 27"/>
                <a:gd name="T48" fmla="*/ 39 w 47"/>
                <a:gd name="T49" fmla="*/ 20 h 27"/>
                <a:gd name="T50" fmla="*/ 47 w 47"/>
                <a:gd name="T51" fmla="*/ 20 h 27"/>
                <a:gd name="T52" fmla="*/ 47 w 47"/>
                <a:gd name="T53" fmla="*/ 14 h 27"/>
                <a:gd name="T54" fmla="*/ 44 w 47"/>
                <a:gd name="T55" fmla="*/ 12 h 27"/>
                <a:gd name="T56" fmla="*/ 40 w 47"/>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27"/>
                <a:gd name="T89" fmla="*/ 47 w 4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27">
                  <a:moveTo>
                    <a:pt x="40" y="7"/>
                  </a:moveTo>
                  <a:lnTo>
                    <a:pt x="35" y="3"/>
                  </a:lnTo>
                  <a:lnTo>
                    <a:pt x="27" y="0"/>
                  </a:lnTo>
                  <a:lnTo>
                    <a:pt x="20" y="3"/>
                  </a:lnTo>
                  <a:lnTo>
                    <a:pt x="13" y="7"/>
                  </a:lnTo>
                  <a:lnTo>
                    <a:pt x="13" y="0"/>
                  </a:lnTo>
                  <a:lnTo>
                    <a:pt x="13" y="5"/>
                  </a:lnTo>
                  <a:lnTo>
                    <a:pt x="13" y="7"/>
                  </a:lnTo>
                  <a:lnTo>
                    <a:pt x="11" y="7"/>
                  </a:lnTo>
                  <a:lnTo>
                    <a:pt x="13" y="7"/>
                  </a:lnTo>
                  <a:lnTo>
                    <a:pt x="5" y="14"/>
                  </a:lnTo>
                  <a:lnTo>
                    <a:pt x="0" y="20"/>
                  </a:lnTo>
                  <a:lnTo>
                    <a:pt x="0" y="27"/>
                  </a:lnTo>
                  <a:lnTo>
                    <a:pt x="3" y="24"/>
                  </a:lnTo>
                  <a:lnTo>
                    <a:pt x="6" y="20"/>
                  </a:lnTo>
                  <a:lnTo>
                    <a:pt x="6" y="22"/>
                  </a:lnTo>
                  <a:lnTo>
                    <a:pt x="6" y="20"/>
                  </a:lnTo>
                  <a:lnTo>
                    <a:pt x="8" y="25"/>
                  </a:lnTo>
                  <a:lnTo>
                    <a:pt x="6" y="27"/>
                  </a:lnTo>
                  <a:lnTo>
                    <a:pt x="20" y="27"/>
                  </a:lnTo>
                  <a:lnTo>
                    <a:pt x="22" y="25"/>
                  </a:lnTo>
                  <a:lnTo>
                    <a:pt x="27" y="20"/>
                  </a:lnTo>
                  <a:lnTo>
                    <a:pt x="30" y="25"/>
                  </a:lnTo>
                  <a:lnTo>
                    <a:pt x="34" y="27"/>
                  </a:lnTo>
                  <a:lnTo>
                    <a:pt x="39" y="20"/>
                  </a:lnTo>
                  <a:lnTo>
                    <a:pt x="47" y="20"/>
                  </a:lnTo>
                  <a:lnTo>
                    <a:pt x="47" y="14"/>
                  </a:lnTo>
                  <a:lnTo>
                    <a:pt x="44" y="12"/>
                  </a:lnTo>
                  <a:lnTo>
                    <a:pt x="4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7" name="Freeform 505"/>
            <p:cNvSpPr>
              <a:spLocks/>
            </p:cNvSpPr>
            <p:nvPr/>
          </p:nvSpPr>
          <p:spPr bwMode="auto">
            <a:xfrm>
              <a:off x="2982" y="1185"/>
              <a:ext cx="89" cy="35"/>
            </a:xfrm>
            <a:custGeom>
              <a:avLst/>
              <a:gdLst>
                <a:gd name="T0" fmla="*/ 48 w 89"/>
                <a:gd name="T1" fmla="*/ 1 h 35"/>
                <a:gd name="T2" fmla="*/ 51 w 89"/>
                <a:gd name="T3" fmla="*/ 3 h 35"/>
                <a:gd name="T4" fmla="*/ 55 w 89"/>
                <a:gd name="T5" fmla="*/ 1 h 35"/>
                <a:gd name="T6" fmla="*/ 58 w 89"/>
                <a:gd name="T7" fmla="*/ 1 h 35"/>
                <a:gd name="T8" fmla="*/ 62 w 89"/>
                <a:gd name="T9" fmla="*/ 0 h 35"/>
                <a:gd name="T10" fmla="*/ 68 w 89"/>
                <a:gd name="T11" fmla="*/ 1 h 35"/>
                <a:gd name="T12" fmla="*/ 75 w 89"/>
                <a:gd name="T13" fmla="*/ 1 h 35"/>
                <a:gd name="T14" fmla="*/ 82 w 89"/>
                <a:gd name="T15" fmla="*/ 1 h 35"/>
                <a:gd name="T16" fmla="*/ 85 w 89"/>
                <a:gd name="T17" fmla="*/ 8 h 35"/>
                <a:gd name="T18" fmla="*/ 89 w 89"/>
                <a:gd name="T19" fmla="*/ 15 h 35"/>
                <a:gd name="T20" fmla="*/ 84 w 89"/>
                <a:gd name="T21" fmla="*/ 20 h 35"/>
                <a:gd name="T22" fmla="*/ 80 w 89"/>
                <a:gd name="T23" fmla="*/ 25 h 35"/>
                <a:gd name="T24" fmla="*/ 75 w 89"/>
                <a:gd name="T25" fmla="*/ 29 h 35"/>
                <a:gd name="T26" fmla="*/ 68 w 89"/>
                <a:gd name="T27" fmla="*/ 29 h 35"/>
                <a:gd name="T28" fmla="*/ 60 w 89"/>
                <a:gd name="T29" fmla="*/ 34 h 35"/>
                <a:gd name="T30" fmla="*/ 55 w 89"/>
                <a:gd name="T31" fmla="*/ 35 h 35"/>
                <a:gd name="T32" fmla="*/ 36 w 89"/>
                <a:gd name="T33" fmla="*/ 30 h 35"/>
                <a:gd name="T34" fmla="*/ 21 w 89"/>
                <a:gd name="T35" fmla="*/ 29 h 35"/>
                <a:gd name="T36" fmla="*/ 19 w 89"/>
                <a:gd name="T37" fmla="*/ 27 h 35"/>
                <a:gd name="T38" fmla="*/ 21 w 89"/>
                <a:gd name="T39" fmla="*/ 29 h 35"/>
                <a:gd name="T40" fmla="*/ 7 w 89"/>
                <a:gd name="T41" fmla="*/ 29 h 35"/>
                <a:gd name="T42" fmla="*/ 4 w 89"/>
                <a:gd name="T43" fmla="*/ 27 h 35"/>
                <a:gd name="T44" fmla="*/ 0 w 89"/>
                <a:gd name="T45" fmla="*/ 22 h 35"/>
                <a:gd name="T46" fmla="*/ 4 w 89"/>
                <a:gd name="T47" fmla="*/ 22 h 35"/>
                <a:gd name="T48" fmla="*/ 7 w 89"/>
                <a:gd name="T49" fmla="*/ 22 h 35"/>
                <a:gd name="T50" fmla="*/ 16 w 89"/>
                <a:gd name="T51" fmla="*/ 20 h 35"/>
                <a:gd name="T52" fmla="*/ 28 w 89"/>
                <a:gd name="T53" fmla="*/ 15 h 35"/>
                <a:gd name="T54" fmla="*/ 41 w 89"/>
                <a:gd name="T55" fmla="*/ 15 h 35"/>
                <a:gd name="T56" fmla="*/ 40 w 89"/>
                <a:gd name="T57" fmla="*/ 15 h 35"/>
                <a:gd name="T58" fmla="*/ 41 w 89"/>
                <a:gd name="T59" fmla="*/ 15 h 35"/>
                <a:gd name="T60" fmla="*/ 41 w 89"/>
                <a:gd name="T61" fmla="*/ 8 h 35"/>
                <a:gd name="T62" fmla="*/ 43 w 89"/>
                <a:gd name="T63" fmla="*/ 5 h 35"/>
                <a:gd name="T64" fmla="*/ 48 w 89"/>
                <a:gd name="T65" fmla="*/ 1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35"/>
                <a:gd name="T101" fmla="*/ 89 w 89"/>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35">
                  <a:moveTo>
                    <a:pt x="48" y="1"/>
                  </a:moveTo>
                  <a:lnTo>
                    <a:pt x="51" y="3"/>
                  </a:lnTo>
                  <a:lnTo>
                    <a:pt x="55" y="1"/>
                  </a:lnTo>
                  <a:lnTo>
                    <a:pt x="58" y="1"/>
                  </a:lnTo>
                  <a:lnTo>
                    <a:pt x="62" y="0"/>
                  </a:lnTo>
                  <a:lnTo>
                    <a:pt x="68" y="1"/>
                  </a:lnTo>
                  <a:lnTo>
                    <a:pt x="75" y="1"/>
                  </a:lnTo>
                  <a:lnTo>
                    <a:pt x="82" y="1"/>
                  </a:lnTo>
                  <a:lnTo>
                    <a:pt x="85" y="8"/>
                  </a:lnTo>
                  <a:lnTo>
                    <a:pt x="89" y="15"/>
                  </a:lnTo>
                  <a:lnTo>
                    <a:pt x="84" y="20"/>
                  </a:lnTo>
                  <a:lnTo>
                    <a:pt x="80" y="25"/>
                  </a:lnTo>
                  <a:lnTo>
                    <a:pt x="75" y="29"/>
                  </a:lnTo>
                  <a:lnTo>
                    <a:pt x="68" y="29"/>
                  </a:lnTo>
                  <a:lnTo>
                    <a:pt x="60" y="34"/>
                  </a:lnTo>
                  <a:lnTo>
                    <a:pt x="55" y="35"/>
                  </a:lnTo>
                  <a:lnTo>
                    <a:pt x="36" y="30"/>
                  </a:lnTo>
                  <a:lnTo>
                    <a:pt x="21" y="29"/>
                  </a:lnTo>
                  <a:lnTo>
                    <a:pt x="19" y="27"/>
                  </a:lnTo>
                  <a:lnTo>
                    <a:pt x="21" y="29"/>
                  </a:lnTo>
                  <a:lnTo>
                    <a:pt x="7" y="29"/>
                  </a:lnTo>
                  <a:lnTo>
                    <a:pt x="4" y="27"/>
                  </a:lnTo>
                  <a:lnTo>
                    <a:pt x="0" y="22"/>
                  </a:lnTo>
                  <a:lnTo>
                    <a:pt x="4" y="22"/>
                  </a:lnTo>
                  <a:lnTo>
                    <a:pt x="7" y="22"/>
                  </a:lnTo>
                  <a:lnTo>
                    <a:pt x="16" y="20"/>
                  </a:lnTo>
                  <a:lnTo>
                    <a:pt x="28" y="15"/>
                  </a:lnTo>
                  <a:lnTo>
                    <a:pt x="41" y="15"/>
                  </a:lnTo>
                  <a:lnTo>
                    <a:pt x="40" y="15"/>
                  </a:lnTo>
                  <a:lnTo>
                    <a:pt x="41" y="15"/>
                  </a:lnTo>
                  <a:lnTo>
                    <a:pt x="41" y="8"/>
                  </a:lnTo>
                  <a:lnTo>
                    <a:pt x="43" y="5"/>
                  </a:lnTo>
                  <a:lnTo>
                    <a:pt x="48" y="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8" name="Freeform 506"/>
            <p:cNvSpPr>
              <a:spLocks/>
            </p:cNvSpPr>
            <p:nvPr/>
          </p:nvSpPr>
          <p:spPr bwMode="auto">
            <a:xfrm>
              <a:off x="2948" y="1212"/>
              <a:ext cx="150" cy="138"/>
            </a:xfrm>
            <a:custGeom>
              <a:avLst/>
              <a:gdLst>
                <a:gd name="T0" fmla="*/ 5 w 150"/>
                <a:gd name="T1" fmla="*/ 39 h 138"/>
                <a:gd name="T2" fmla="*/ 7 w 150"/>
                <a:gd name="T3" fmla="*/ 22 h 138"/>
                <a:gd name="T4" fmla="*/ 0 w 150"/>
                <a:gd name="T5" fmla="*/ 22 h 138"/>
                <a:gd name="T6" fmla="*/ 0 w 150"/>
                <a:gd name="T7" fmla="*/ 15 h 138"/>
                <a:gd name="T8" fmla="*/ 16 w 150"/>
                <a:gd name="T9" fmla="*/ 13 h 138"/>
                <a:gd name="T10" fmla="*/ 24 w 150"/>
                <a:gd name="T11" fmla="*/ 13 h 138"/>
                <a:gd name="T12" fmla="*/ 33 w 150"/>
                <a:gd name="T13" fmla="*/ 8 h 138"/>
                <a:gd name="T14" fmla="*/ 41 w 150"/>
                <a:gd name="T15" fmla="*/ 2 h 138"/>
                <a:gd name="T16" fmla="*/ 53 w 150"/>
                <a:gd name="T17" fmla="*/ 0 h 138"/>
                <a:gd name="T18" fmla="*/ 68 w 150"/>
                <a:gd name="T19" fmla="*/ 3 h 138"/>
                <a:gd name="T20" fmla="*/ 80 w 150"/>
                <a:gd name="T21" fmla="*/ 10 h 138"/>
                <a:gd name="T22" fmla="*/ 74 w 150"/>
                <a:gd name="T23" fmla="*/ 20 h 138"/>
                <a:gd name="T24" fmla="*/ 70 w 150"/>
                <a:gd name="T25" fmla="*/ 32 h 138"/>
                <a:gd name="T26" fmla="*/ 74 w 150"/>
                <a:gd name="T27" fmla="*/ 44 h 138"/>
                <a:gd name="T28" fmla="*/ 87 w 150"/>
                <a:gd name="T29" fmla="*/ 51 h 138"/>
                <a:gd name="T30" fmla="*/ 99 w 150"/>
                <a:gd name="T31" fmla="*/ 63 h 138"/>
                <a:gd name="T32" fmla="*/ 109 w 150"/>
                <a:gd name="T33" fmla="*/ 76 h 138"/>
                <a:gd name="T34" fmla="*/ 114 w 150"/>
                <a:gd name="T35" fmla="*/ 75 h 138"/>
                <a:gd name="T36" fmla="*/ 133 w 150"/>
                <a:gd name="T37" fmla="*/ 90 h 138"/>
                <a:gd name="T38" fmla="*/ 150 w 150"/>
                <a:gd name="T39" fmla="*/ 104 h 138"/>
                <a:gd name="T40" fmla="*/ 143 w 150"/>
                <a:gd name="T41" fmla="*/ 102 h 138"/>
                <a:gd name="T42" fmla="*/ 130 w 150"/>
                <a:gd name="T43" fmla="*/ 97 h 138"/>
                <a:gd name="T44" fmla="*/ 123 w 150"/>
                <a:gd name="T45" fmla="*/ 104 h 138"/>
                <a:gd name="T46" fmla="*/ 133 w 150"/>
                <a:gd name="T47" fmla="*/ 112 h 138"/>
                <a:gd name="T48" fmla="*/ 133 w 150"/>
                <a:gd name="T49" fmla="*/ 119 h 138"/>
                <a:gd name="T50" fmla="*/ 128 w 150"/>
                <a:gd name="T51" fmla="*/ 124 h 138"/>
                <a:gd name="T52" fmla="*/ 125 w 150"/>
                <a:gd name="T53" fmla="*/ 131 h 138"/>
                <a:gd name="T54" fmla="*/ 118 w 150"/>
                <a:gd name="T55" fmla="*/ 136 h 138"/>
                <a:gd name="T56" fmla="*/ 118 w 150"/>
                <a:gd name="T57" fmla="*/ 129 h 138"/>
                <a:gd name="T58" fmla="*/ 123 w 150"/>
                <a:gd name="T59" fmla="*/ 117 h 138"/>
                <a:gd name="T60" fmla="*/ 113 w 150"/>
                <a:gd name="T61" fmla="*/ 104 h 138"/>
                <a:gd name="T62" fmla="*/ 82 w 150"/>
                <a:gd name="T63" fmla="*/ 83 h 138"/>
                <a:gd name="T64" fmla="*/ 41 w 150"/>
                <a:gd name="T65" fmla="*/ 42 h 138"/>
                <a:gd name="T66" fmla="*/ 28 w 150"/>
                <a:gd name="T67" fmla="*/ 36 h 138"/>
                <a:gd name="T68" fmla="*/ 14 w 150"/>
                <a:gd name="T69" fmla="*/ 49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138"/>
                <a:gd name="T107" fmla="*/ 150 w 150"/>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138">
                  <a:moveTo>
                    <a:pt x="14" y="49"/>
                  </a:moveTo>
                  <a:lnTo>
                    <a:pt x="5" y="39"/>
                  </a:lnTo>
                  <a:lnTo>
                    <a:pt x="0" y="29"/>
                  </a:lnTo>
                  <a:lnTo>
                    <a:pt x="7" y="22"/>
                  </a:lnTo>
                  <a:lnTo>
                    <a:pt x="4" y="22"/>
                  </a:lnTo>
                  <a:lnTo>
                    <a:pt x="0" y="22"/>
                  </a:lnTo>
                  <a:lnTo>
                    <a:pt x="2" y="17"/>
                  </a:lnTo>
                  <a:lnTo>
                    <a:pt x="0" y="15"/>
                  </a:lnTo>
                  <a:lnTo>
                    <a:pt x="14" y="15"/>
                  </a:lnTo>
                  <a:lnTo>
                    <a:pt x="16" y="13"/>
                  </a:lnTo>
                  <a:lnTo>
                    <a:pt x="21" y="8"/>
                  </a:lnTo>
                  <a:lnTo>
                    <a:pt x="24" y="13"/>
                  </a:lnTo>
                  <a:lnTo>
                    <a:pt x="28" y="15"/>
                  </a:lnTo>
                  <a:lnTo>
                    <a:pt x="33" y="8"/>
                  </a:lnTo>
                  <a:lnTo>
                    <a:pt x="41" y="8"/>
                  </a:lnTo>
                  <a:lnTo>
                    <a:pt x="41" y="2"/>
                  </a:lnTo>
                  <a:lnTo>
                    <a:pt x="55" y="2"/>
                  </a:lnTo>
                  <a:lnTo>
                    <a:pt x="53" y="0"/>
                  </a:lnTo>
                  <a:lnTo>
                    <a:pt x="55" y="2"/>
                  </a:lnTo>
                  <a:lnTo>
                    <a:pt x="68" y="3"/>
                  </a:lnTo>
                  <a:lnTo>
                    <a:pt x="82" y="8"/>
                  </a:lnTo>
                  <a:lnTo>
                    <a:pt x="80" y="10"/>
                  </a:lnTo>
                  <a:lnTo>
                    <a:pt x="82" y="15"/>
                  </a:lnTo>
                  <a:lnTo>
                    <a:pt x="74" y="20"/>
                  </a:lnTo>
                  <a:lnTo>
                    <a:pt x="68" y="29"/>
                  </a:lnTo>
                  <a:lnTo>
                    <a:pt x="70" y="32"/>
                  </a:lnTo>
                  <a:lnTo>
                    <a:pt x="68" y="36"/>
                  </a:lnTo>
                  <a:lnTo>
                    <a:pt x="74" y="44"/>
                  </a:lnTo>
                  <a:lnTo>
                    <a:pt x="82" y="49"/>
                  </a:lnTo>
                  <a:lnTo>
                    <a:pt x="87" y="51"/>
                  </a:lnTo>
                  <a:lnTo>
                    <a:pt x="96" y="56"/>
                  </a:lnTo>
                  <a:lnTo>
                    <a:pt x="99" y="63"/>
                  </a:lnTo>
                  <a:lnTo>
                    <a:pt x="102" y="70"/>
                  </a:lnTo>
                  <a:lnTo>
                    <a:pt x="109" y="76"/>
                  </a:lnTo>
                  <a:lnTo>
                    <a:pt x="114" y="76"/>
                  </a:lnTo>
                  <a:lnTo>
                    <a:pt x="114" y="75"/>
                  </a:lnTo>
                  <a:lnTo>
                    <a:pt x="116" y="76"/>
                  </a:lnTo>
                  <a:lnTo>
                    <a:pt x="133" y="90"/>
                  </a:lnTo>
                  <a:lnTo>
                    <a:pt x="150" y="104"/>
                  </a:lnTo>
                  <a:lnTo>
                    <a:pt x="143" y="102"/>
                  </a:lnTo>
                  <a:lnTo>
                    <a:pt x="137" y="99"/>
                  </a:lnTo>
                  <a:lnTo>
                    <a:pt x="130" y="97"/>
                  </a:lnTo>
                  <a:lnTo>
                    <a:pt x="126" y="99"/>
                  </a:lnTo>
                  <a:lnTo>
                    <a:pt x="123" y="104"/>
                  </a:lnTo>
                  <a:lnTo>
                    <a:pt x="128" y="107"/>
                  </a:lnTo>
                  <a:lnTo>
                    <a:pt x="133" y="112"/>
                  </a:lnTo>
                  <a:lnTo>
                    <a:pt x="137" y="117"/>
                  </a:lnTo>
                  <a:lnTo>
                    <a:pt x="133" y="119"/>
                  </a:lnTo>
                  <a:lnTo>
                    <a:pt x="130" y="117"/>
                  </a:lnTo>
                  <a:lnTo>
                    <a:pt x="128" y="124"/>
                  </a:lnTo>
                  <a:lnTo>
                    <a:pt x="130" y="131"/>
                  </a:lnTo>
                  <a:lnTo>
                    <a:pt x="125" y="131"/>
                  </a:lnTo>
                  <a:lnTo>
                    <a:pt x="123" y="138"/>
                  </a:lnTo>
                  <a:lnTo>
                    <a:pt x="118" y="136"/>
                  </a:lnTo>
                  <a:lnTo>
                    <a:pt x="116" y="138"/>
                  </a:lnTo>
                  <a:lnTo>
                    <a:pt x="118" y="129"/>
                  </a:lnTo>
                  <a:lnTo>
                    <a:pt x="121" y="122"/>
                  </a:lnTo>
                  <a:lnTo>
                    <a:pt x="123" y="117"/>
                  </a:lnTo>
                  <a:lnTo>
                    <a:pt x="119" y="107"/>
                  </a:lnTo>
                  <a:lnTo>
                    <a:pt x="113" y="104"/>
                  </a:lnTo>
                  <a:lnTo>
                    <a:pt x="102" y="97"/>
                  </a:lnTo>
                  <a:lnTo>
                    <a:pt x="82" y="83"/>
                  </a:lnTo>
                  <a:lnTo>
                    <a:pt x="57" y="68"/>
                  </a:lnTo>
                  <a:lnTo>
                    <a:pt x="41" y="42"/>
                  </a:lnTo>
                  <a:lnTo>
                    <a:pt x="34" y="39"/>
                  </a:lnTo>
                  <a:lnTo>
                    <a:pt x="28" y="36"/>
                  </a:lnTo>
                  <a:lnTo>
                    <a:pt x="22" y="42"/>
                  </a:lnTo>
                  <a:lnTo>
                    <a:pt x="14" y="4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59" name="Freeform 507"/>
            <p:cNvSpPr>
              <a:spLocks/>
            </p:cNvSpPr>
            <p:nvPr/>
          </p:nvSpPr>
          <p:spPr bwMode="auto">
            <a:xfrm>
              <a:off x="3030" y="1098"/>
              <a:ext cx="116" cy="81"/>
            </a:xfrm>
            <a:custGeom>
              <a:avLst/>
              <a:gdLst>
                <a:gd name="T0" fmla="*/ 102 w 116"/>
                <a:gd name="T1" fmla="*/ 81 h 81"/>
                <a:gd name="T2" fmla="*/ 95 w 116"/>
                <a:gd name="T3" fmla="*/ 81 h 81"/>
                <a:gd name="T4" fmla="*/ 90 w 116"/>
                <a:gd name="T5" fmla="*/ 80 h 81"/>
                <a:gd name="T6" fmla="*/ 82 w 116"/>
                <a:gd name="T7" fmla="*/ 81 h 81"/>
                <a:gd name="T8" fmla="*/ 78 w 116"/>
                <a:gd name="T9" fmla="*/ 80 h 81"/>
                <a:gd name="T10" fmla="*/ 73 w 116"/>
                <a:gd name="T11" fmla="*/ 81 h 81"/>
                <a:gd name="T12" fmla="*/ 68 w 116"/>
                <a:gd name="T13" fmla="*/ 81 h 81"/>
                <a:gd name="T14" fmla="*/ 68 w 116"/>
                <a:gd name="T15" fmla="*/ 80 h 81"/>
                <a:gd name="T16" fmla="*/ 68 w 116"/>
                <a:gd name="T17" fmla="*/ 75 h 81"/>
                <a:gd name="T18" fmla="*/ 63 w 116"/>
                <a:gd name="T19" fmla="*/ 76 h 81"/>
                <a:gd name="T20" fmla="*/ 61 w 116"/>
                <a:gd name="T21" fmla="*/ 75 h 81"/>
                <a:gd name="T22" fmla="*/ 58 w 116"/>
                <a:gd name="T23" fmla="*/ 75 h 81"/>
                <a:gd name="T24" fmla="*/ 56 w 116"/>
                <a:gd name="T25" fmla="*/ 73 h 81"/>
                <a:gd name="T26" fmla="*/ 55 w 116"/>
                <a:gd name="T27" fmla="*/ 68 h 81"/>
                <a:gd name="T28" fmla="*/ 48 w 116"/>
                <a:gd name="T29" fmla="*/ 66 h 81"/>
                <a:gd name="T30" fmla="*/ 41 w 116"/>
                <a:gd name="T31" fmla="*/ 66 h 81"/>
                <a:gd name="T32" fmla="*/ 34 w 116"/>
                <a:gd name="T33" fmla="*/ 61 h 81"/>
                <a:gd name="T34" fmla="*/ 34 w 116"/>
                <a:gd name="T35" fmla="*/ 66 h 81"/>
                <a:gd name="T36" fmla="*/ 34 w 116"/>
                <a:gd name="T37" fmla="*/ 68 h 81"/>
                <a:gd name="T38" fmla="*/ 29 w 116"/>
                <a:gd name="T39" fmla="*/ 66 h 81"/>
                <a:gd name="T40" fmla="*/ 27 w 116"/>
                <a:gd name="T41" fmla="*/ 61 h 81"/>
                <a:gd name="T42" fmla="*/ 26 w 116"/>
                <a:gd name="T43" fmla="*/ 61 h 81"/>
                <a:gd name="T44" fmla="*/ 20 w 116"/>
                <a:gd name="T45" fmla="*/ 59 h 81"/>
                <a:gd name="T46" fmla="*/ 15 w 116"/>
                <a:gd name="T47" fmla="*/ 56 h 81"/>
                <a:gd name="T48" fmla="*/ 14 w 116"/>
                <a:gd name="T49" fmla="*/ 54 h 81"/>
                <a:gd name="T50" fmla="*/ 14 w 116"/>
                <a:gd name="T51" fmla="*/ 47 h 81"/>
                <a:gd name="T52" fmla="*/ 10 w 116"/>
                <a:gd name="T53" fmla="*/ 46 h 81"/>
                <a:gd name="T54" fmla="*/ 5 w 116"/>
                <a:gd name="T55" fmla="*/ 37 h 81"/>
                <a:gd name="T56" fmla="*/ 2 w 116"/>
                <a:gd name="T57" fmla="*/ 30 h 81"/>
                <a:gd name="T58" fmla="*/ 0 w 116"/>
                <a:gd name="T59" fmla="*/ 27 h 81"/>
                <a:gd name="T60" fmla="*/ 0 w 116"/>
                <a:gd name="T61" fmla="*/ 22 h 81"/>
                <a:gd name="T62" fmla="*/ 0 w 116"/>
                <a:gd name="T63" fmla="*/ 13 h 81"/>
                <a:gd name="T64" fmla="*/ 2 w 116"/>
                <a:gd name="T65" fmla="*/ 12 h 81"/>
                <a:gd name="T66" fmla="*/ 0 w 116"/>
                <a:gd name="T67" fmla="*/ 13 h 81"/>
                <a:gd name="T68" fmla="*/ 20 w 116"/>
                <a:gd name="T69" fmla="*/ 7 h 81"/>
                <a:gd name="T70" fmla="*/ 34 w 116"/>
                <a:gd name="T71" fmla="*/ 0 h 81"/>
                <a:gd name="T72" fmla="*/ 48 w 116"/>
                <a:gd name="T73" fmla="*/ 0 h 81"/>
                <a:gd name="T74" fmla="*/ 51 w 116"/>
                <a:gd name="T75" fmla="*/ 3 h 81"/>
                <a:gd name="T76" fmla="*/ 56 w 116"/>
                <a:gd name="T77" fmla="*/ 3 h 81"/>
                <a:gd name="T78" fmla="*/ 61 w 116"/>
                <a:gd name="T79" fmla="*/ 0 h 81"/>
                <a:gd name="T80" fmla="*/ 75 w 116"/>
                <a:gd name="T81" fmla="*/ 1 h 81"/>
                <a:gd name="T82" fmla="*/ 95 w 116"/>
                <a:gd name="T83" fmla="*/ 0 h 81"/>
                <a:gd name="T84" fmla="*/ 97 w 116"/>
                <a:gd name="T85" fmla="*/ 5 h 81"/>
                <a:gd name="T86" fmla="*/ 100 w 116"/>
                <a:gd name="T87" fmla="*/ 8 h 81"/>
                <a:gd name="T88" fmla="*/ 102 w 116"/>
                <a:gd name="T89" fmla="*/ 13 h 81"/>
                <a:gd name="T90" fmla="*/ 107 w 116"/>
                <a:gd name="T91" fmla="*/ 18 h 81"/>
                <a:gd name="T92" fmla="*/ 109 w 116"/>
                <a:gd name="T93" fmla="*/ 22 h 81"/>
                <a:gd name="T94" fmla="*/ 109 w 116"/>
                <a:gd name="T95" fmla="*/ 27 h 81"/>
                <a:gd name="T96" fmla="*/ 106 w 116"/>
                <a:gd name="T97" fmla="*/ 32 h 81"/>
                <a:gd name="T98" fmla="*/ 102 w 116"/>
                <a:gd name="T99" fmla="*/ 34 h 81"/>
                <a:gd name="T100" fmla="*/ 109 w 116"/>
                <a:gd name="T101" fmla="*/ 49 h 81"/>
                <a:gd name="T102" fmla="*/ 116 w 116"/>
                <a:gd name="T103" fmla="*/ 61 h 81"/>
                <a:gd name="T104" fmla="*/ 109 w 116"/>
                <a:gd name="T105" fmla="*/ 70 h 81"/>
                <a:gd name="T106" fmla="*/ 102 w 116"/>
                <a:gd name="T107" fmla="*/ 81 h 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81"/>
                <a:gd name="T164" fmla="*/ 116 w 116"/>
                <a:gd name="T165" fmla="*/ 81 h 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81">
                  <a:moveTo>
                    <a:pt x="102" y="81"/>
                  </a:moveTo>
                  <a:lnTo>
                    <a:pt x="95" y="81"/>
                  </a:lnTo>
                  <a:lnTo>
                    <a:pt x="90" y="80"/>
                  </a:lnTo>
                  <a:lnTo>
                    <a:pt x="82" y="81"/>
                  </a:lnTo>
                  <a:lnTo>
                    <a:pt x="78" y="80"/>
                  </a:lnTo>
                  <a:lnTo>
                    <a:pt x="73" y="81"/>
                  </a:lnTo>
                  <a:lnTo>
                    <a:pt x="68" y="81"/>
                  </a:lnTo>
                  <a:lnTo>
                    <a:pt x="68" y="80"/>
                  </a:lnTo>
                  <a:lnTo>
                    <a:pt x="68" y="75"/>
                  </a:lnTo>
                  <a:lnTo>
                    <a:pt x="63" y="76"/>
                  </a:lnTo>
                  <a:lnTo>
                    <a:pt x="61" y="75"/>
                  </a:lnTo>
                  <a:lnTo>
                    <a:pt x="58" y="75"/>
                  </a:lnTo>
                  <a:lnTo>
                    <a:pt x="56" y="73"/>
                  </a:lnTo>
                  <a:lnTo>
                    <a:pt x="55" y="68"/>
                  </a:lnTo>
                  <a:lnTo>
                    <a:pt x="48" y="66"/>
                  </a:lnTo>
                  <a:lnTo>
                    <a:pt x="41" y="66"/>
                  </a:lnTo>
                  <a:lnTo>
                    <a:pt x="34" y="61"/>
                  </a:lnTo>
                  <a:lnTo>
                    <a:pt x="34" y="66"/>
                  </a:lnTo>
                  <a:lnTo>
                    <a:pt x="34" y="68"/>
                  </a:lnTo>
                  <a:lnTo>
                    <a:pt x="29" y="66"/>
                  </a:lnTo>
                  <a:lnTo>
                    <a:pt x="27" y="61"/>
                  </a:lnTo>
                  <a:lnTo>
                    <a:pt x="26" y="61"/>
                  </a:lnTo>
                  <a:lnTo>
                    <a:pt x="20" y="59"/>
                  </a:lnTo>
                  <a:lnTo>
                    <a:pt x="15" y="56"/>
                  </a:lnTo>
                  <a:lnTo>
                    <a:pt x="14" y="54"/>
                  </a:lnTo>
                  <a:lnTo>
                    <a:pt x="14" y="47"/>
                  </a:lnTo>
                  <a:lnTo>
                    <a:pt x="10" y="46"/>
                  </a:lnTo>
                  <a:lnTo>
                    <a:pt x="5" y="37"/>
                  </a:lnTo>
                  <a:lnTo>
                    <a:pt x="2" y="30"/>
                  </a:lnTo>
                  <a:lnTo>
                    <a:pt x="0" y="27"/>
                  </a:lnTo>
                  <a:lnTo>
                    <a:pt x="0" y="22"/>
                  </a:lnTo>
                  <a:lnTo>
                    <a:pt x="0" y="13"/>
                  </a:lnTo>
                  <a:lnTo>
                    <a:pt x="2" y="12"/>
                  </a:lnTo>
                  <a:lnTo>
                    <a:pt x="0" y="13"/>
                  </a:lnTo>
                  <a:lnTo>
                    <a:pt x="20" y="7"/>
                  </a:lnTo>
                  <a:lnTo>
                    <a:pt x="34" y="0"/>
                  </a:lnTo>
                  <a:lnTo>
                    <a:pt x="48" y="0"/>
                  </a:lnTo>
                  <a:lnTo>
                    <a:pt x="51" y="3"/>
                  </a:lnTo>
                  <a:lnTo>
                    <a:pt x="56" y="3"/>
                  </a:lnTo>
                  <a:lnTo>
                    <a:pt x="61" y="0"/>
                  </a:lnTo>
                  <a:lnTo>
                    <a:pt x="75" y="1"/>
                  </a:lnTo>
                  <a:lnTo>
                    <a:pt x="95" y="0"/>
                  </a:lnTo>
                  <a:lnTo>
                    <a:pt x="97" y="5"/>
                  </a:lnTo>
                  <a:lnTo>
                    <a:pt x="100" y="8"/>
                  </a:lnTo>
                  <a:lnTo>
                    <a:pt x="102" y="13"/>
                  </a:lnTo>
                  <a:lnTo>
                    <a:pt x="107" y="18"/>
                  </a:lnTo>
                  <a:lnTo>
                    <a:pt x="109" y="22"/>
                  </a:lnTo>
                  <a:lnTo>
                    <a:pt x="109" y="27"/>
                  </a:lnTo>
                  <a:lnTo>
                    <a:pt x="106" y="32"/>
                  </a:lnTo>
                  <a:lnTo>
                    <a:pt x="102" y="34"/>
                  </a:lnTo>
                  <a:lnTo>
                    <a:pt x="109" y="49"/>
                  </a:lnTo>
                  <a:lnTo>
                    <a:pt x="116" y="61"/>
                  </a:lnTo>
                  <a:lnTo>
                    <a:pt x="109" y="70"/>
                  </a:lnTo>
                  <a:lnTo>
                    <a:pt x="102" y="8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0" name="Freeform 508"/>
            <p:cNvSpPr>
              <a:spLocks/>
            </p:cNvSpPr>
            <p:nvPr/>
          </p:nvSpPr>
          <p:spPr bwMode="auto">
            <a:xfrm>
              <a:off x="3023" y="1214"/>
              <a:ext cx="124" cy="88"/>
            </a:xfrm>
            <a:custGeom>
              <a:avLst/>
              <a:gdLst>
                <a:gd name="T0" fmla="*/ 34 w 124"/>
                <a:gd name="T1" fmla="*/ 0 h 88"/>
                <a:gd name="T2" fmla="*/ 36 w 124"/>
                <a:gd name="T3" fmla="*/ 1 h 88"/>
                <a:gd name="T4" fmla="*/ 34 w 124"/>
                <a:gd name="T5" fmla="*/ 0 h 88"/>
                <a:gd name="T6" fmla="*/ 27 w 124"/>
                <a:gd name="T7" fmla="*/ 0 h 88"/>
                <a:gd name="T8" fmla="*/ 19 w 124"/>
                <a:gd name="T9" fmla="*/ 5 h 88"/>
                <a:gd name="T10" fmla="*/ 14 w 124"/>
                <a:gd name="T11" fmla="*/ 6 h 88"/>
                <a:gd name="T12" fmla="*/ 9 w 124"/>
                <a:gd name="T13" fmla="*/ 5 h 88"/>
                <a:gd name="T14" fmla="*/ 7 w 124"/>
                <a:gd name="T15" fmla="*/ 6 h 88"/>
                <a:gd name="T16" fmla="*/ 0 w 124"/>
                <a:gd name="T17" fmla="*/ 6 h 88"/>
                <a:gd name="T18" fmla="*/ 4 w 124"/>
                <a:gd name="T19" fmla="*/ 8 h 88"/>
                <a:gd name="T20" fmla="*/ 7 w 124"/>
                <a:gd name="T21" fmla="*/ 13 h 88"/>
                <a:gd name="T22" fmla="*/ 9 w 124"/>
                <a:gd name="T23" fmla="*/ 20 h 88"/>
                <a:gd name="T24" fmla="*/ 12 w 124"/>
                <a:gd name="T25" fmla="*/ 27 h 88"/>
                <a:gd name="T26" fmla="*/ 21 w 124"/>
                <a:gd name="T27" fmla="*/ 34 h 88"/>
                <a:gd name="T28" fmla="*/ 19 w 124"/>
                <a:gd name="T29" fmla="*/ 27 h 88"/>
                <a:gd name="T30" fmla="*/ 21 w 124"/>
                <a:gd name="T31" fmla="*/ 20 h 88"/>
                <a:gd name="T32" fmla="*/ 27 w 124"/>
                <a:gd name="T33" fmla="*/ 35 h 88"/>
                <a:gd name="T34" fmla="*/ 34 w 124"/>
                <a:gd name="T35" fmla="*/ 47 h 88"/>
                <a:gd name="T36" fmla="*/ 44 w 124"/>
                <a:gd name="T37" fmla="*/ 49 h 88"/>
                <a:gd name="T38" fmla="*/ 55 w 124"/>
                <a:gd name="T39" fmla="*/ 47 h 88"/>
                <a:gd name="T40" fmla="*/ 68 w 124"/>
                <a:gd name="T41" fmla="*/ 57 h 88"/>
                <a:gd name="T42" fmla="*/ 82 w 124"/>
                <a:gd name="T43" fmla="*/ 68 h 88"/>
                <a:gd name="T44" fmla="*/ 84 w 124"/>
                <a:gd name="T45" fmla="*/ 66 h 88"/>
                <a:gd name="T46" fmla="*/ 89 w 124"/>
                <a:gd name="T47" fmla="*/ 61 h 88"/>
                <a:gd name="T48" fmla="*/ 92 w 124"/>
                <a:gd name="T49" fmla="*/ 66 h 88"/>
                <a:gd name="T50" fmla="*/ 96 w 124"/>
                <a:gd name="T51" fmla="*/ 68 h 88"/>
                <a:gd name="T52" fmla="*/ 96 w 124"/>
                <a:gd name="T53" fmla="*/ 78 h 88"/>
                <a:gd name="T54" fmla="*/ 97 w 124"/>
                <a:gd name="T55" fmla="*/ 85 h 88"/>
                <a:gd name="T56" fmla="*/ 102 w 124"/>
                <a:gd name="T57" fmla="*/ 88 h 88"/>
                <a:gd name="T58" fmla="*/ 113 w 124"/>
                <a:gd name="T59" fmla="*/ 88 h 88"/>
                <a:gd name="T60" fmla="*/ 121 w 124"/>
                <a:gd name="T61" fmla="*/ 85 h 88"/>
                <a:gd name="T62" fmla="*/ 123 w 124"/>
                <a:gd name="T63" fmla="*/ 81 h 88"/>
                <a:gd name="T64" fmla="*/ 124 w 124"/>
                <a:gd name="T65" fmla="*/ 78 h 88"/>
                <a:gd name="T66" fmla="*/ 123 w 124"/>
                <a:gd name="T67" fmla="*/ 74 h 88"/>
                <a:gd name="T68" fmla="*/ 121 w 124"/>
                <a:gd name="T69" fmla="*/ 71 h 88"/>
                <a:gd name="T70" fmla="*/ 123 w 124"/>
                <a:gd name="T71" fmla="*/ 68 h 88"/>
                <a:gd name="T72" fmla="*/ 121 w 124"/>
                <a:gd name="T73" fmla="*/ 59 h 88"/>
                <a:gd name="T74" fmla="*/ 123 w 124"/>
                <a:gd name="T75" fmla="*/ 54 h 88"/>
                <a:gd name="T76" fmla="*/ 119 w 124"/>
                <a:gd name="T77" fmla="*/ 49 h 88"/>
                <a:gd name="T78" fmla="*/ 116 w 124"/>
                <a:gd name="T79" fmla="*/ 47 h 88"/>
                <a:gd name="T80" fmla="*/ 118 w 124"/>
                <a:gd name="T81" fmla="*/ 42 h 88"/>
                <a:gd name="T82" fmla="*/ 116 w 124"/>
                <a:gd name="T83" fmla="*/ 40 h 88"/>
                <a:gd name="T84" fmla="*/ 113 w 124"/>
                <a:gd name="T85" fmla="*/ 37 h 88"/>
                <a:gd name="T86" fmla="*/ 106 w 124"/>
                <a:gd name="T87" fmla="*/ 32 h 88"/>
                <a:gd name="T88" fmla="*/ 102 w 124"/>
                <a:gd name="T89" fmla="*/ 27 h 88"/>
                <a:gd name="T90" fmla="*/ 97 w 124"/>
                <a:gd name="T91" fmla="*/ 23 h 88"/>
                <a:gd name="T92" fmla="*/ 96 w 124"/>
                <a:gd name="T93" fmla="*/ 20 h 88"/>
                <a:gd name="T94" fmla="*/ 92 w 124"/>
                <a:gd name="T95" fmla="*/ 18 h 88"/>
                <a:gd name="T96" fmla="*/ 89 w 124"/>
                <a:gd name="T97" fmla="*/ 13 h 88"/>
                <a:gd name="T98" fmla="*/ 85 w 124"/>
                <a:gd name="T99" fmla="*/ 13 h 88"/>
                <a:gd name="T100" fmla="*/ 82 w 124"/>
                <a:gd name="T101" fmla="*/ 6 h 88"/>
                <a:gd name="T102" fmla="*/ 75 w 124"/>
                <a:gd name="T103" fmla="*/ 11 h 88"/>
                <a:gd name="T104" fmla="*/ 70 w 124"/>
                <a:gd name="T105" fmla="*/ 13 h 88"/>
                <a:gd name="T106" fmla="*/ 62 w 124"/>
                <a:gd name="T107" fmla="*/ 13 h 88"/>
                <a:gd name="T108" fmla="*/ 48 w 124"/>
                <a:gd name="T109" fmla="*/ 10 h 88"/>
                <a:gd name="T110" fmla="*/ 34 w 124"/>
                <a:gd name="T111" fmla="*/ 0 h 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4"/>
                <a:gd name="T169" fmla="*/ 0 h 88"/>
                <a:gd name="T170" fmla="*/ 124 w 124"/>
                <a:gd name="T171" fmla="*/ 88 h 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4" h="88">
                  <a:moveTo>
                    <a:pt x="34" y="0"/>
                  </a:moveTo>
                  <a:lnTo>
                    <a:pt x="36" y="1"/>
                  </a:lnTo>
                  <a:lnTo>
                    <a:pt x="34" y="0"/>
                  </a:lnTo>
                  <a:lnTo>
                    <a:pt x="27" y="0"/>
                  </a:lnTo>
                  <a:lnTo>
                    <a:pt x="19" y="5"/>
                  </a:lnTo>
                  <a:lnTo>
                    <a:pt x="14" y="6"/>
                  </a:lnTo>
                  <a:lnTo>
                    <a:pt x="9" y="5"/>
                  </a:lnTo>
                  <a:lnTo>
                    <a:pt x="7" y="6"/>
                  </a:lnTo>
                  <a:lnTo>
                    <a:pt x="0" y="6"/>
                  </a:lnTo>
                  <a:lnTo>
                    <a:pt x="4" y="8"/>
                  </a:lnTo>
                  <a:lnTo>
                    <a:pt x="7" y="13"/>
                  </a:lnTo>
                  <a:lnTo>
                    <a:pt x="9" y="20"/>
                  </a:lnTo>
                  <a:lnTo>
                    <a:pt x="12" y="27"/>
                  </a:lnTo>
                  <a:lnTo>
                    <a:pt x="21" y="34"/>
                  </a:lnTo>
                  <a:lnTo>
                    <a:pt x="19" y="27"/>
                  </a:lnTo>
                  <a:lnTo>
                    <a:pt x="21" y="20"/>
                  </a:lnTo>
                  <a:lnTo>
                    <a:pt x="27" y="35"/>
                  </a:lnTo>
                  <a:lnTo>
                    <a:pt x="34" y="47"/>
                  </a:lnTo>
                  <a:lnTo>
                    <a:pt x="44" y="49"/>
                  </a:lnTo>
                  <a:lnTo>
                    <a:pt x="55" y="47"/>
                  </a:lnTo>
                  <a:lnTo>
                    <a:pt x="68" y="57"/>
                  </a:lnTo>
                  <a:lnTo>
                    <a:pt x="82" y="68"/>
                  </a:lnTo>
                  <a:lnTo>
                    <a:pt x="84" y="66"/>
                  </a:lnTo>
                  <a:lnTo>
                    <a:pt x="89" y="61"/>
                  </a:lnTo>
                  <a:lnTo>
                    <a:pt x="92" y="66"/>
                  </a:lnTo>
                  <a:lnTo>
                    <a:pt x="96" y="68"/>
                  </a:lnTo>
                  <a:lnTo>
                    <a:pt x="96" y="78"/>
                  </a:lnTo>
                  <a:lnTo>
                    <a:pt x="97" y="85"/>
                  </a:lnTo>
                  <a:lnTo>
                    <a:pt x="102" y="88"/>
                  </a:lnTo>
                  <a:lnTo>
                    <a:pt x="113" y="88"/>
                  </a:lnTo>
                  <a:lnTo>
                    <a:pt x="121" y="85"/>
                  </a:lnTo>
                  <a:lnTo>
                    <a:pt x="123" y="81"/>
                  </a:lnTo>
                  <a:lnTo>
                    <a:pt x="124" y="78"/>
                  </a:lnTo>
                  <a:lnTo>
                    <a:pt x="123" y="74"/>
                  </a:lnTo>
                  <a:lnTo>
                    <a:pt x="121" y="71"/>
                  </a:lnTo>
                  <a:lnTo>
                    <a:pt x="123" y="68"/>
                  </a:lnTo>
                  <a:lnTo>
                    <a:pt x="121" y="59"/>
                  </a:lnTo>
                  <a:lnTo>
                    <a:pt x="123" y="54"/>
                  </a:lnTo>
                  <a:lnTo>
                    <a:pt x="119" y="49"/>
                  </a:lnTo>
                  <a:lnTo>
                    <a:pt x="116" y="47"/>
                  </a:lnTo>
                  <a:lnTo>
                    <a:pt x="118" y="42"/>
                  </a:lnTo>
                  <a:lnTo>
                    <a:pt x="116" y="40"/>
                  </a:lnTo>
                  <a:lnTo>
                    <a:pt x="113" y="37"/>
                  </a:lnTo>
                  <a:lnTo>
                    <a:pt x="106" y="32"/>
                  </a:lnTo>
                  <a:lnTo>
                    <a:pt x="102" y="27"/>
                  </a:lnTo>
                  <a:lnTo>
                    <a:pt x="97" y="23"/>
                  </a:lnTo>
                  <a:lnTo>
                    <a:pt x="96" y="20"/>
                  </a:lnTo>
                  <a:lnTo>
                    <a:pt x="92" y="18"/>
                  </a:lnTo>
                  <a:lnTo>
                    <a:pt x="89" y="13"/>
                  </a:lnTo>
                  <a:lnTo>
                    <a:pt x="85" y="13"/>
                  </a:lnTo>
                  <a:lnTo>
                    <a:pt x="82" y="6"/>
                  </a:lnTo>
                  <a:lnTo>
                    <a:pt x="75" y="11"/>
                  </a:lnTo>
                  <a:lnTo>
                    <a:pt x="70" y="13"/>
                  </a:lnTo>
                  <a:lnTo>
                    <a:pt x="62" y="13"/>
                  </a:lnTo>
                  <a:lnTo>
                    <a:pt x="48" y="10"/>
                  </a:lnTo>
                  <a:lnTo>
                    <a:pt x="3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1" name="Freeform 509"/>
            <p:cNvSpPr>
              <a:spLocks/>
            </p:cNvSpPr>
            <p:nvPr/>
          </p:nvSpPr>
          <p:spPr bwMode="auto">
            <a:xfrm>
              <a:off x="3057" y="1186"/>
              <a:ext cx="81" cy="40"/>
            </a:xfrm>
            <a:custGeom>
              <a:avLst/>
              <a:gdLst>
                <a:gd name="T0" fmla="*/ 55 w 82"/>
                <a:gd name="T1" fmla="*/ 41 h 41"/>
                <a:gd name="T2" fmla="*/ 50 w 82"/>
                <a:gd name="T3" fmla="*/ 39 h 41"/>
                <a:gd name="T4" fmla="*/ 48 w 82"/>
                <a:gd name="T5" fmla="*/ 34 h 41"/>
                <a:gd name="T6" fmla="*/ 41 w 82"/>
                <a:gd name="T7" fmla="*/ 39 h 41"/>
                <a:gd name="T8" fmla="*/ 36 w 82"/>
                <a:gd name="T9" fmla="*/ 41 h 41"/>
                <a:gd name="T10" fmla="*/ 28 w 82"/>
                <a:gd name="T11" fmla="*/ 41 h 41"/>
                <a:gd name="T12" fmla="*/ 14 w 82"/>
                <a:gd name="T13" fmla="*/ 38 h 41"/>
                <a:gd name="T14" fmla="*/ 0 w 82"/>
                <a:gd name="T15" fmla="*/ 28 h 41"/>
                <a:gd name="T16" fmla="*/ 5 w 82"/>
                <a:gd name="T17" fmla="*/ 24 h 41"/>
                <a:gd name="T18" fmla="*/ 9 w 82"/>
                <a:gd name="T19" fmla="*/ 19 h 41"/>
                <a:gd name="T20" fmla="*/ 14 w 82"/>
                <a:gd name="T21" fmla="*/ 14 h 41"/>
                <a:gd name="T22" fmla="*/ 19 w 82"/>
                <a:gd name="T23" fmla="*/ 14 h 41"/>
                <a:gd name="T24" fmla="*/ 28 w 82"/>
                <a:gd name="T25" fmla="*/ 14 h 41"/>
                <a:gd name="T26" fmla="*/ 31 w 82"/>
                <a:gd name="T27" fmla="*/ 14 h 41"/>
                <a:gd name="T28" fmla="*/ 38 w 82"/>
                <a:gd name="T29" fmla="*/ 10 h 41"/>
                <a:gd name="T30" fmla="*/ 46 w 82"/>
                <a:gd name="T31" fmla="*/ 9 h 41"/>
                <a:gd name="T32" fmla="*/ 48 w 82"/>
                <a:gd name="T33" fmla="*/ 7 h 41"/>
                <a:gd name="T34" fmla="*/ 62 w 82"/>
                <a:gd name="T35" fmla="*/ 4 h 41"/>
                <a:gd name="T36" fmla="*/ 75 w 82"/>
                <a:gd name="T37" fmla="*/ 7 h 41"/>
                <a:gd name="T38" fmla="*/ 75 w 82"/>
                <a:gd name="T39" fmla="*/ 0 h 41"/>
                <a:gd name="T40" fmla="*/ 75 w 82"/>
                <a:gd name="T41" fmla="*/ 5 h 41"/>
                <a:gd name="T42" fmla="*/ 82 w 82"/>
                <a:gd name="T43" fmla="*/ 7 h 41"/>
                <a:gd name="T44" fmla="*/ 77 w 82"/>
                <a:gd name="T45" fmla="*/ 14 h 41"/>
                <a:gd name="T46" fmla="*/ 68 w 82"/>
                <a:gd name="T47" fmla="*/ 21 h 41"/>
                <a:gd name="T48" fmla="*/ 68 w 82"/>
                <a:gd name="T49" fmla="*/ 28 h 41"/>
                <a:gd name="T50" fmla="*/ 68 w 82"/>
                <a:gd name="T51" fmla="*/ 34 h 41"/>
                <a:gd name="T52" fmla="*/ 62 w 82"/>
                <a:gd name="T53" fmla="*/ 36 h 41"/>
                <a:gd name="T54" fmla="*/ 56 w 82"/>
                <a:gd name="T55" fmla="*/ 38 h 41"/>
                <a:gd name="T56" fmla="*/ 55 w 82"/>
                <a:gd name="T57" fmla="*/ 41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41"/>
                <a:gd name="T89" fmla="*/ 82 w 82"/>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41">
                  <a:moveTo>
                    <a:pt x="55" y="41"/>
                  </a:moveTo>
                  <a:lnTo>
                    <a:pt x="50" y="39"/>
                  </a:lnTo>
                  <a:lnTo>
                    <a:pt x="48" y="34"/>
                  </a:lnTo>
                  <a:lnTo>
                    <a:pt x="41" y="39"/>
                  </a:lnTo>
                  <a:lnTo>
                    <a:pt x="36" y="41"/>
                  </a:lnTo>
                  <a:lnTo>
                    <a:pt x="28" y="41"/>
                  </a:lnTo>
                  <a:lnTo>
                    <a:pt x="14" y="38"/>
                  </a:lnTo>
                  <a:lnTo>
                    <a:pt x="0" y="28"/>
                  </a:lnTo>
                  <a:lnTo>
                    <a:pt x="5" y="24"/>
                  </a:lnTo>
                  <a:lnTo>
                    <a:pt x="9" y="19"/>
                  </a:lnTo>
                  <a:lnTo>
                    <a:pt x="14" y="14"/>
                  </a:lnTo>
                  <a:lnTo>
                    <a:pt x="19" y="14"/>
                  </a:lnTo>
                  <a:lnTo>
                    <a:pt x="28" y="14"/>
                  </a:lnTo>
                  <a:lnTo>
                    <a:pt x="31" y="14"/>
                  </a:lnTo>
                  <a:lnTo>
                    <a:pt x="38" y="10"/>
                  </a:lnTo>
                  <a:lnTo>
                    <a:pt x="46" y="9"/>
                  </a:lnTo>
                  <a:lnTo>
                    <a:pt x="48" y="7"/>
                  </a:lnTo>
                  <a:lnTo>
                    <a:pt x="62" y="4"/>
                  </a:lnTo>
                  <a:lnTo>
                    <a:pt x="75" y="7"/>
                  </a:lnTo>
                  <a:lnTo>
                    <a:pt x="75" y="0"/>
                  </a:lnTo>
                  <a:lnTo>
                    <a:pt x="75" y="5"/>
                  </a:lnTo>
                  <a:lnTo>
                    <a:pt x="82" y="7"/>
                  </a:lnTo>
                  <a:lnTo>
                    <a:pt x="77" y="14"/>
                  </a:lnTo>
                  <a:lnTo>
                    <a:pt x="68" y="21"/>
                  </a:lnTo>
                  <a:lnTo>
                    <a:pt x="68" y="28"/>
                  </a:lnTo>
                  <a:lnTo>
                    <a:pt x="68" y="34"/>
                  </a:lnTo>
                  <a:lnTo>
                    <a:pt x="62" y="36"/>
                  </a:lnTo>
                  <a:lnTo>
                    <a:pt x="56" y="38"/>
                  </a:lnTo>
                  <a:lnTo>
                    <a:pt x="55"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2" name="Freeform 510"/>
            <p:cNvSpPr>
              <a:spLocks/>
            </p:cNvSpPr>
            <p:nvPr/>
          </p:nvSpPr>
          <p:spPr bwMode="auto">
            <a:xfrm>
              <a:off x="3112" y="1193"/>
              <a:ext cx="115" cy="68"/>
            </a:xfrm>
            <a:custGeom>
              <a:avLst/>
              <a:gdLst>
                <a:gd name="T0" fmla="*/ 27 w 115"/>
                <a:gd name="T1" fmla="*/ 61 h 68"/>
                <a:gd name="T2" fmla="*/ 24 w 115"/>
                <a:gd name="T3" fmla="*/ 58 h 68"/>
                <a:gd name="T4" fmla="*/ 17 w 115"/>
                <a:gd name="T5" fmla="*/ 53 h 68"/>
                <a:gd name="T6" fmla="*/ 13 w 115"/>
                <a:gd name="T7" fmla="*/ 48 h 68"/>
                <a:gd name="T8" fmla="*/ 8 w 115"/>
                <a:gd name="T9" fmla="*/ 44 h 68"/>
                <a:gd name="T10" fmla="*/ 7 w 115"/>
                <a:gd name="T11" fmla="*/ 41 h 68"/>
                <a:gd name="T12" fmla="*/ 3 w 115"/>
                <a:gd name="T13" fmla="*/ 39 h 68"/>
                <a:gd name="T14" fmla="*/ 0 w 115"/>
                <a:gd name="T15" fmla="*/ 34 h 68"/>
                <a:gd name="T16" fmla="*/ 0 w 115"/>
                <a:gd name="T17" fmla="*/ 34 h 68"/>
                <a:gd name="T18" fmla="*/ 0 w 115"/>
                <a:gd name="T19" fmla="*/ 34 h 68"/>
                <a:gd name="T20" fmla="*/ 1 w 115"/>
                <a:gd name="T21" fmla="*/ 31 h 68"/>
                <a:gd name="T22" fmla="*/ 7 w 115"/>
                <a:gd name="T23" fmla="*/ 29 h 68"/>
                <a:gd name="T24" fmla="*/ 13 w 115"/>
                <a:gd name="T25" fmla="*/ 27 h 68"/>
                <a:gd name="T26" fmla="*/ 13 w 115"/>
                <a:gd name="T27" fmla="*/ 21 h 68"/>
                <a:gd name="T28" fmla="*/ 13 w 115"/>
                <a:gd name="T29" fmla="*/ 14 h 68"/>
                <a:gd name="T30" fmla="*/ 22 w 115"/>
                <a:gd name="T31" fmla="*/ 7 h 68"/>
                <a:gd name="T32" fmla="*/ 27 w 115"/>
                <a:gd name="T33" fmla="*/ 0 h 68"/>
                <a:gd name="T34" fmla="*/ 42 w 115"/>
                <a:gd name="T35" fmla="*/ 5 h 68"/>
                <a:gd name="T36" fmla="*/ 54 w 115"/>
                <a:gd name="T37" fmla="*/ 7 h 68"/>
                <a:gd name="T38" fmla="*/ 59 w 115"/>
                <a:gd name="T39" fmla="*/ 5 h 68"/>
                <a:gd name="T40" fmla="*/ 66 w 115"/>
                <a:gd name="T41" fmla="*/ 2 h 68"/>
                <a:gd name="T42" fmla="*/ 75 w 115"/>
                <a:gd name="T43" fmla="*/ 0 h 68"/>
                <a:gd name="T44" fmla="*/ 87 w 115"/>
                <a:gd name="T45" fmla="*/ 9 h 68"/>
                <a:gd name="T46" fmla="*/ 90 w 115"/>
                <a:gd name="T47" fmla="*/ 27 h 68"/>
                <a:gd name="T48" fmla="*/ 95 w 115"/>
                <a:gd name="T49" fmla="*/ 41 h 68"/>
                <a:gd name="T50" fmla="*/ 98 w 115"/>
                <a:gd name="T51" fmla="*/ 41 h 68"/>
                <a:gd name="T52" fmla="*/ 104 w 115"/>
                <a:gd name="T53" fmla="*/ 38 h 68"/>
                <a:gd name="T54" fmla="*/ 109 w 115"/>
                <a:gd name="T55" fmla="*/ 34 h 68"/>
                <a:gd name="T56" fmla="*/ 114 w 115"/>
                <a:gd name="T57" fmla="*/ 41 h 68"/>
                <a:gd name="T58" fmla="*/ 115 w 115"/>
                <a:gd name="T59" fmla="*/ 48 h 68"/>
                <a:gd name="T60" fmla="*/ 110 w 115"/>
                <a:gd name="T61" fmla="*/ 48 h 68"/>
                <a:gd name="T62" fmla="*/ 109 w 115"/>
                <a:gd name="T63" fmla="*/ 48 h 68"/>
                <a:gd name="T64" fmla="*/ 104 w 115"/>
                <a:gd name="T65" fmla="*/ 58 h 68"/>
                <a:gd name="T66" fmla="*/ 102 w 115"/>
                <a:gd name="T67" fmla="*/ 68 h 68"/>
                <a:gd name="T68" fmla="*/ 92 w 115"/>
                <a:gd name="T69" fmla="*/ 63 h 68"/>
                <a:gd name="T70" fmla="*/ 81 w 115"/>
                <a:gd name="T71" fmla="*/ 61 h 68"/>
                <a:gd name="T72" fmla="*/ 76 w 115"/>
                <a:gd name="T73" fmla="*/ 63 h 68"/>
                <a:gd name="T74" fmla="*/ 73 w 115"/>
                <a:gd name="T75" fmla="*/ 66 h 68"/>
                <a:gd name="T76" fmla="*/ 68 w 115"/>
                <a:gd name="T77" fmla="*/ 68 h 68"/>
                <a:gd name="T78" fmla="*/ 47 w 115"/>
                <a:gd name="T79" fmla="*/ 68 h 68"/>
                <a:gd name="T80" fmla="*/ 41 w 115"/>
                <a:gd name="T81" fmla="*/ 65 h 68"/>
                <a:gd name="T82" fmla="*/ 34 w 115"/>
                <a:gd name="T83" fmla="*/ 61 h 68"/>
                <a:gd name="T84" fmla="*/ 30 w 115"/>
                <a:gd name="T85" fmla="*/ 61 h 68"/>
                <a:gd name="T86" fmla="*/ 27 w 115"/>
                <a:gd name="T87" fmla="*/ 61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68"/>
                <a:gd name="T134" fmla="*/ 115 w 115"/>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68">
                  <a:moveTo>
                    <a:pt x="27" y="61"/>
                  </a:moveTo>
                  <a:lnTo>
                    <a:pt x="24" y="58"/>
                  </a:lnTo>
                  <a:lnTo>
                    <a:pt x="17" y="53"/>
                  </a:lnTo>
                  <a:lnTo>
                    <a:pt x="13" y="48"/>
                  </a:lnTo>
                  <a:lnTo>
                    <a:pt x="8" y="44"/>
                  </a:lnTo>
                  <a:lnTo>
                    <a:pt x="7" y="41"/>
                  </a:lnTo>
                  <a:lnTo>
                    <a:pt x="3" y="39"/>
                  </a:lnTo>
                  <a:lnTo>
                    <a:pt x="0" y="34"/>
                  </a:lnTo>
                  <a:lnTo>
                    <a:pt x="1" y="31"/>
                  </a:lnTo>
                  <a:lnTo>
                    <a:pt x="7" y="29"/>
                  </a:lnTo>
                  <a:lnTo>
                    <a:pt x="13" y="27"/>
                  </a:lnTo>
                  <a:lnTo>
                    <a:pt x="13" y="21"/>
                  </a:lnTo>
                  <a:lnTo>
                    <a:pt x="13" y="14"/>
                  </a:lnTo>
                  <a:lnTo>
                    <a:pt x="22" y="7"/>
                  </a:lnTo>
                  <a:lnTo>
                    <a:pt x="27" y="0"/>
                  </a:lnTo>
                  <a:lnTo>
                    <a:pt x="42" y="5"/>
                  </a:lnTo>
                  <a:lnTo>
                    <a:pt x="54" y="7"/>
                  </a:lnTo>
                  <a:lnTo>
                    <a:pt x="59" y="5"/>
                  </a:lnTo>
                  <a:lnTo>
                    <a:pt x="66" y="2"/>
                  </a:lnTo>
                  <a:lnTo>
                    <a:pt x="75" y="0"/>
                  </a:lnTo>
                  <a:lnTo>
                    <a:pt x="87" y="9"/>
                  </a:lnTo>
                  <a:lnTo>
                    <a:pt x="90" y="27"/>
                  </a:lnTo>
                  <a:lnTo>
                    <a:pt x="95" y="41"/>
                  </a:lnTo>
                  <a:lnTo>
                    <a:pt x="98" y="41"/>
                  </a:lnTo>
                  <a:lnTo>
                    <a:pt x="104" y="38"/>
                  </a:lnTo>
                  <a:lnTo>
                    <a:pt x="109" y="34"/>
                  </a:lnTo>
                  <a:lnTo>
                    <a:pt x="114" y="41"/>
                  </a:lnTo>
                  <a:lnTo>
                    <a:pt x="115" y="48"/>
                  </a:lnTo>
                  <a:lnTo>
                    <a:pt x="110" y="48"/>
                  </a:lnTo>
                  <a:lnTo>
                    <a:pt x="109" y="48"/>
                  </a:lnTo>
                  <a:lnTo>
                    <a:pt x="104" y="58"/>
                  </a:lnTo>
                  <a:lnTo>
                    <a:pt x="102" y="68"/>
                  </a:lnTo>
                  <a:lnTo>
                    <a:pt x="92" y="63"/>
                  </a:lnTo>
                  <a:lnTo>
                    <a:pt x="81" y="61"/>
                  </a:lnTo>
                  <a:lnTo>
                    <a:pt x="76" y="63"/>
                  </a:lnTo>
                  <a:lnTo>
                    <a:pt x="73" y="66"/>
                  </a:lnTo>
                  <a:lnTo>
                    <a:pt x="68" y="68"/>
                  </a:lnTo>
                  <a:lnTo>
                    <a:pt x="47" y="68"/>
                  </a:lnTo>
                  <a:lnTo>
                    <a:pt x="41" y="65"/>
                  </a:lnTo>
                  <a:lnTo>
                    <a:pt x="34" y="61"/>
                  </a:lnTo>
                  <a:lnTo>
                    <a:pt x="30" y="61"/>
                  </a:lnTo>
                  <a:lnTo>
                    <a:pt x="27" y="6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3" name="Freeform 511"/>
            <p:cNvSpPr>
              <a:spLocks/>
            </p:cNvSpPr>
            <p:nvPr/>
          </p:nvSpPr>
          <p:spPr bwMode="auto">
            <a:xfrm>
              <a:off x="3139" y="1254"/>
              <a:ext cx="76" cy="43"/>
            </a:xfrm>
            <a:custGeom>
              <a:avLst/>
              <a:gdLst>
                <a:gd name="T0" fmla="*/ 7 w 75"/>
                <a:gd name="T1" fmla="*/ 41 h 43"/>
                <a:gd name="T2" fmla="*/ 8 w 75"/>
                <a:gd name="T3" fmla="*/ 38 h 43"/>
                <a:gd name="T4" fmla="*/ 7 w 75"/>
                <a:gd name="T5" fmla="*/ 34 h 43"/>
                <a:gd name="T6" fmla="*/ 5 w 75"/>
                <a:gd name="T7" fmla="*/ 31 h 43"/>
                <a:gd name="T8" fmla="*/ 7 w 75"/>
                <a:gd name="T9" fmla="*/ 28 h 43"/>
                <a:gd name="T10" fmla="*/ 5 w 75"/>
                <a:gd name="T11" fmla="*/ 19 h 43"/>
                <a:gd name="T12" fmla="*/ 7 w 75"/>
                <a:gd name="T13" fmla="*/ 14 h 43"/>
                <a:gd name="T14" fmla="*/ 3 w 75"/>
                <a:gd name="T15" fmla="*/ 9 h 43"/>
                <a:gd name="T16" fmla="*/ 0 w 75"/>
                <a:gd name="T17" fmla="*/ 7 h 43"/>
                <a:gd name="T18" fmla="*/ 2 w 75"/>
                <a:gd name="T19" fmla="*/ 2 h 43"/>
                <a:gd name="T20" fmla="*/ 0 w 75"/>
                <a:gd name="T21" fmla="*/ 0 h 43"/>
                <a:gd name="T22" fmla="*/ 3 w 75"/>
                <a:gd name="T23" fmla="*/ 0 h 43"/>
                <a:gd name="T24" fmla="*/ 7 w 75"/>
                <a:gd name="T25" fmla="*/ 0 h 43"/>
                <a:gd name="T26" fmla="*/ 14 w 75"/>
                <a:gd name="T27" fmla="*/ 4 h 43"/>
                <a:gd name="T28" fmla="*/ 20 w 75"/>
                <a:gd name="T29" fmla="*/ 7 h 43"/>
                <a:gd name="T30" fmla="*/ 41 w 75"/>
                <a:gd name="T31" fmla="*/ 7 h 43"/>
                <a:gd name="T32" fmla="*/ 46 w 75"/>
                <a:gd name="T33" fmla="*/ 5 h 43"/>
                <a:gd name="T34" fmla="*/ 49 w 75"/>
                <a:gd name="T35" fmla="*/ 2 h 43"/>
                <a:gd name="T36" fmla="*/ 54 w 75"/>
                <a:gd name="T37" fmla="*/ 0 h 43"/>
                <a:gd name="T38" fmla="*/ 65 w 75"/>
                <a:gd name="T39" fmla="*/ 2 h 43"/>
                <a:gd name="T40" fmla="*/ 75 w 75"/>
                <a:gd name="T41" fmla="*/ 7 h 43"/>
                <a:gd name="T42" fmla="*/ 71 w 75"/>
                <a:gd name="T43" fmla="*/ 11 h 43"/>
                <a:gd name="T44" fmla="*/ 68 w 75"/>
                <a:gd name="T45" fmla="*/ 21 h 43"/>
                <a:gd name="T46" fmla="*/ 71 w 75"/>
                <a:gd name="T47" fmla="*/ 24 h 43"/>
                <a:gd name="T48" fmla="*/ 75 w 75"/>
                <a:gd name="T49" fmla="*/ 28 h 43"/>
                <a:gd name="T50" fmla="*/ 68 w 75"/>
                <a:gd name="T51" fmla="*/ 29 h 43"/>
                <a:gd name="T52" fmla="*/ 61 w 75"/>
                <a:gd name="T53" fmla="*/ 31 h 43"/>
                <a:gd name="T54" fmla="*/ 54 w 75"/>
                <a:gd name="T55" fmla="*/ 33 h 43"/>
                <a:gd name="T56" fmla="*/ 54 w 75"/>
                <a:gd name="T57" fmla="*/ 34 h 43"/>
                <a:gd name="T58" fmla="*/ 49 w 75"/>
                <a:gd name="T59" fmla="*/ 38 h 43"/>
                <a:gd name="T60" fmla="*/ 48 w 75"/>
                <a:gd name="T61" fmla="*/ 41 h 43"/>
                <a:gd name="T62" fmla="*/ 44 w 75"/>
                <a:gd name="T63" fmla="*/ 43 h 43"/>
                <a:gd name="T64" fmla="*/ 41 w 75"/>
                <a:gd name="T65" fmla="*/ 41 h 43"/>
                <a:gd name="T66" fmla="*/ 34 w 75"/>
                <a:gd name="T67" fmla="*/ 41 h 43"/>
                <a:gd name="T68" fmla="*/ 27 w 75"/>
                <a:gd name="T69" fmla="*/ 41 h 43"/>
                <a:gd name="T70" fmla="*/ 22 w 75"/>
                <a:gd name="T71" fmla="*/ 41 h 43"/>
                <a:gd name="T72" fmla="*/ 15 w 75"/>
                <a:gd name="T73" fmla="*/ 41 h 43"/>
                <a:gd name="T74" fmla="*/ 7 w 75"/>
                <a:gd name="T75" fmla="*/ 41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43"/>
                <a:gd name="T116" fmla="*/ 75 w 75"/>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43">
                  <a:moveTo>
                    <a:pt x="7" y="41"/>
                  </a:moveTo>
                  <a:lnTo>
                    <a:pt x="8" y="38"/>
                  </a:lnTo>
                  <a:lnTo>
                    <a:pt x="7" y="34"/>
                  </a:lnTo>
                  <a:lnTo>
                    <a:pt x="5" y="31"/>
                  </a:lnTo>
                  <a:lnTo>
                    <a:pt x="7" y="28"/>
                  </a:lnTo>
                  <a:lnTo>
                    <a:pt x="5" y="19"/>
                  </a:lnTo>
                  <a:lnTo>
                    <a:pt x="7" y="14"/>
                  </a:lnTo>
                  <a:lnTo>
                    <a:pt x="3" y="9"/>
                  </a:lnTo>
                  <a:lnTo>
                    <a:pt x="0" y="7"/>
                  </a:lnTo>
                  <a:lnTo>
                    <a:pt x="2" y="2"/>
                  </a:lnTo>
                  <a:lnTo>
                    <a:pt x="0" y="0"/>
                  </a:lnTo>
                  <a:lnTo>
                    <a:pt x="3" y="0"/>
                  </a:lnTo>
                  <a:lnTo>
                    <a:pt x="7" y="0"/>
                  </a:lnTo>
                  <a:lnTo>
                    <a:pt x="14" y="4"/>
                  </a:lnTo>
                  <a:lnTo>
                    <a:pt x="20" y="7"/>
                  </a:lnTo>
                  <a:lnTo>
                    <a:pt x="41" y="7"/>
                  </a:lnTo>
                  <a:lnTo>
                    <a:pt x="46" y="5"/>
                  </a:lnTo>
                  <a:lnTo>
                    <a:pt x="49" y="2"/>
                  </a:lnTo>
                  <a:lnTo>
                    <a:pt x="54" y="0"/>
                  </a:lnTo>
                  <a:lnTo>
                    <a:pt x="65" y="2"/>
                  </a:lnTo>
                  <a:lnTo>
                    <a:pt x="75" y="7"/>
                  </a:lnTo>
                  <a:lnTo>
                    <a:pt x="71" y="11"/>
                  </a:lnTo>
                  <a:lnTo>
                    <a:pt x="68" y="21"/>
                  </a:lnTo>
                  <a:lnTo>
                    <a:pt x="71" y="24"/>
                  </a:lnTo>
                  <a:lnTo>
                    <a:pt x="75" y="28"/>
                  </a:lnTo>
                  <a:lnTo>
                    <a:pt x="68" y="29"/>
                  </a:lnTo>
                  <a:lnTo>
                    <a:pt x="61" y="31"/>
                  </a:lnTo>
                  <a:lnTo>
                    <a:pt x="54" y="33"/>
                  </a:lnTo>
                  <a:lnTo>
                    <a:pt x="54" y="34"/>
                  </a:lnTo>
                  <a:lnTo>
                    <a:pt x="49" y="38"/>
                  </a:lnTo>
                  <a:lnTo>
                    <a:pt x="48" y="41"/>
                  </a:lnTo>
                  <a:lnTo>
                    <a:pt x="44" y="43"/>
                  </a:lnTo>
                  <a:lnTo>
                    <a:pt x="41" y="41"/>
                  </a:lnTo>
                  <a:lnTo>
                    <a:pt x="34" y="41"/>
                  </a:lnTo>
                  <a:lnTo>
                    <a:pt x="27" y="41"/>
                  </a:lnTo>
                  <a:lnTo>
                    <a:pt x="22" y="41"/>
                  </a:lnTo>
                  <a:lnTo>
                    <a:pt x="15" y="41"/>
                  </a:lnTo>
                  <a:lnTo>
                    <a:pt x="7"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4" name="Freeform 512"/>
            <p:cNvSpPr>
              <a:spLocks/>
            </p:cNvSpPr>
            <p:nvPr/>
          </p:nvSpPr>
          <p:spPr bwMode="auto">
            <a:xfrm>
              <a:off x="3105" y="1275"/>
              <a:ext cx="88" cy="95"/>
            </a:xfrm>
            <a:custGeom>
              <a:avLst/>
              <a:gdLst>
                <a:gd name="T0" fmla="*/ 88 w 88"/>
                <a:gd name="T1" fmla="*/ 13 h 95"/>
                <a:gd name="T2" fmla="*/ 87 w 88"/>
                <a:gd name="T3" fmla="*/ 19 h 95"/>
                <a:gd name="T4" fmla="*/ 87 w 88"/>
                <a:gd name="T5" fmla="*/ 20 h 95"/>
                <a:gd name="T6" fmla="*/ 88 w 88"/>
                <a:gd name="T7" fmla="*/ 20 h 95"/>
                <a:gd name="T8" fmla="*/ 88 w 88"/>
                <a:gd name="T9" fmla="*/ 27 h 95"/>
                <a:gd name="T10" fmla="*/ 71 w 88"/>
                <a:gd name="T11" fmla="*/ 29 h 95"/>
                <a:gd name="T12" fmla="*/ 61 w 88"/>
                <a:gd name="T13" fmla="*/ 27 h 95"/>
                <a:gd name="T14" fmla="*/ 61 w 88"/>
                <a:gd name="T15" fmla="*/ 32 h 95"/>
                <a:gd name="T16" fmla="*/ 61 w 88"/>
                <a:gd name="T17" fmla="*/ 34 h 95"/>
                <a:gd name="T18" fmla="*/ 60 w 88"/>
                <a:gd name="T19" fmla="*/ 37 h 95"/>
                <a:gd name="T20" fmla="*/ 61 w 88"/>
                <a:gd name="T21" fmla="*/ 41 h 95"/>
                <a:gd name="T22" fmla="*/ 53 w 88"/>
                <a:gd name="T23" fmla="*/ 37 h 95"/>
                <a:gd name="T24" fmla="*/ 48 w 88"/>
                <a:gd name="T25" fmla="*/ 34 h 95"/>
                <a:gd name="T26" fmla="*/ 44 w 88"/>
                <a:gd name="T27" fmla="*/ 36 h 95"/>
                <a:gd name="T28" fmla="*/ 46 w 88"/>
                <a:gd name="T29" fmla="*/ 37 h 95"/>
                <a:gd name="T30" fmla="*/ 48 w 88"/>
                <a:gd name="T31" fmla="*/ 41 h 95"/>
                <a:gd name="T32" fmla="*/ 58 w 88"/>
                <a:gd name="T33" fmla="*/ 56 h 95"/>
                <a:gd name="T34" fmla="*/ 75 w 88"/>
                <a:gd name="T35" fmla="*/ 68 h 95"/>
                <a:gd name="T36" fmla="*/ 68 w 88"/>
                <a:gd name="T37" fmla="*/ 68 h 95"/>
                <a:gd name="T38" fmla="*/ 63 w 88"/>
                <a:gd name="T39" fmla="*/ 71 h 95"/>
                <a:gd name="T40" fmla="*/ 60 w 88"/>
                <a:gd name="T41" fmla="*/ 71 h 95"/>
                <a:gd name="T42" fmla="*/ 54 w 88"/>
                <a:gd name="T43" fmla="*/ 68 h 95"/>
                <a:gd name="T44" fmla="*/ 58 w 88"/>
                <a:gd name="T45" fmla="*/ 75 h 95"/>
                <a:gd name="T46" fmla="*/ 61 w 88"/>
                <a:gd name="T47" fmla="*/ 75 h 95"/>
                <a:gd name="T48" fmla="*/ 56 w 88"/>
                <a:gd name="T49" fmla="*/ 78 h 95"/>
                <a:gd name="T50" fmla="*/ 54 w 88"/>
                <a:gd name="T51" fmla="*/ 75 h 95"/>
                <a:gd name="T52" fmla="*/ 54 w 88"/>
                <a:gd name="T53" fmla="*/ 83 h 95"/>
                <a:gd name="T54" fmla="*/ 54 w 88"/>
                <a:gd name="T55" fmla="*/ 90 h 95"/>
                <a:gd name="T56" fmla="*/ 54 w 88"/>
                <a:gd name="T57" fmla="*/ 95 h 95"/>
                <a:gd name="T58" fmla="*/ 53 w 88"/>
                <a:gd name="T59" fmla="*/ 93 h 95"/>
                <a:gd name="T60" fmla="*/ 48 w 88"/>
                <a:gd name="T61" fmla="*/ 88 h 95"/>
                <a:gd name="T62" fmla="*/ 44 w 88"/>
                <a:gd name="T63" fmla="*/ 90 h 95"/>
                <a:gd name="T64" fmla="*/ 41 w 88"/>
                <a:gd name="T65" fmla="*/ 88 h 95"/>
                <a:gd name="T66" fmla="*/ 34 w 88"/>
                <a:gd name="T67" fmla="*/ 85 h 95"/>
                <a:gd name="T68" fmla="*/ 31 w 88"/>
                <a:gd name="T69" fmla="*/ 76 h 95"/>
                <a:gd name="T70" fmla="*/ 27 w 88"/>
                <a:gd name="T71" fmla="*/ 68 h 95"/>
                <a:gd name="T72" fmla="*/ 17 w 88"/>
                <a:gd name="T73" fmla="*/ 51 h 95"/>
                <a:gd name="T74" fmla="*/ 7 w 88"/>
                <a:gd name="T75" fmla="*/ 34 h 95"/>
                <a:gd name="T76" fmla="*/ 5 w 88"/>
                <a:gd name="T77" fmla="*/ 25 h 95"/>
                <a:gd name="T78" fmla="*/ 0 w 88"/>
                <a:gd name="T79" fmla="*/ 13 h 95"/>
                <a:gd name="T80" fmla="*/ 2 w 88"/>
                <a:gd name="T81" fmla="*/ 12 h 95"/>
                <a:gd name="T82" fmla="*/ 0 w 88"/>
                <a:gd name="T83" fmla="*/ 7 h 95"/>
                <a:gd name="T84" fmla="*/ 2 w 88"/>
                <a:gd name="T85" fmla="*/ 5 h 95"/>
                <a:gd name="T86" fmla="*/ 7 w 88"/>
                <a:gd name="T87" fmla="*/ 0 h 95"/>
                <a:gd name="T88" fmla="*/ 10 w 88"/>
                <a:gd name="T89" fmla="*/ 5 h 95"/>
                <a:gd name="T90" fmla="*/ 14 w 88"/>
                <a:gd name="T91" fmla="*/ 7 h 95"/>
                <a:gd name="T92" fmla="*/ 14 w 88"/>
                <a:gd name="T93" fmla="*/ 17 h 95"/>
                <a:gd name="T94" fmla="*/ 15 w 88"/>
                <a:gd name="T95" fmla="*/ 24 h 95"/>
                <a:gd name="T96" fmla="*/ 20 w 88"/>
                <a:gd name="T97" fmla="*/ 27 h 95"/>
                <a:gd name="T98" fmla="*/ 31 w 88"/>
                <a:gd name="T99" fmla="*/ 27 h 95"/>
                <a:gd name="T100" fmla="*/ 39 w 88"/>
                <a:gd name="T101" fmla="*/ 24 h 95"/>
                <a:gd name="T102" fmla="*/ 41 w 88"/>
                <a:gd name="T103" fmla="*/ 20 h 95"/>
                <a:gd name="T104" fmla="*/ 49 w 88"/>
                <a:gd name="T105" fmla="*/ 20 h 95"/>
                <a:gd name="T106" fmla="*/ 56 w 88"/>
                <a:gd name="T107" fmla="*/ 20 h 95"/>
                <a:gd name="T108" fmla="*/ 61 w 88"/>
                <a:gd name="T109" fmla="*/ 20 h 95"/>
                <a:gd name="T110" fmla="*/ 68 w 88"/>
                <a:gd name="T111" fmla="*/ 20 h 95"/>
                <a:gd name="T112" fmla="*/ 75 w 88"/>
                <a:gd name="T113" fmla="*/ 20 h 95"/>
                <a:gd name="T114" fmla="*/ 78 w 88"/>
                <a:gd name="T115" fmla="*/ 22 h 95"/>
                <a:gd name="T116" fmla="*/ 82 w 88"/>
                <a:gd name="T117" fmla="*/ 20 h 95"/>
                <a:gd name="T118" fmla="*/ 83 w 88"/>
                <a:gd name="T119" fmla="*/ 17 h 95"/>
                <a:gd name="T120" fmla="*/ 88 w 88"/>
                <a:gd name="T121" fmla="*/ 13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95"/>
                <a:gd name="T185" fmla="*/ 88 w 88"/>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95">
                  <a:moveTo>
                    <a:pt x="88" y="13"/>
                  </a:moveTo>
                  <a:lnTo>
                    <a:pt x="87" y="19"/>
                  </a:lnTo>
                  <a:lnTo>
                    <a:pt x="87" y="20"/>
                  </a:lnTo>
                  <a:lnTo>
                    <a:pt x="88" y="20"/>
                  </a:lnTo>
                  <a:lnTo>
                    <a:pt x="88" y="27"/>
                  </a:lnTo>
                  <a:lnTo>
                    <a:pt x="71" y="29"/>
                  </a:lnTo>
                  <a:lnTo>
                    <a:pt x="61" y="27"/>
                  </a:lnTo>
                  <a:lnTo>
                    <a:pt x="61" y="32"/>
                  </a:lnTo>
                  <a:lnTo>
                    <a:pt x="61" y="34"/>
                  </a:lnTo>
                  <a:lnTo>
                    <a:pt x="60" y="37"/>
                  </a:lnTo>
                  <a:lnTo>
                    <a:pt x="61" y="41"/>
                  </a:lnTo>
                  <a:lnTo>
                    <a:pt x="53" y="37"/>
                  </a:lnTo>
                  <a:lnTo>
                    <a:pt x="48" y="34"/>
                  </a:lnTo>
                  <a:lnTo>
                    <a:pt x="44" y="36"/>
                  </a:lnTo>
                  <a:lnTo>
                    <a:pt x="46" y="37"/>
                  </a:lnTo>
                  <a:lnTo>
                    <a:pt x="48" y="41"/>
                  </a:lnTo>
                  <a:lnTo>
                    <a:pt x="58" y="56"/>
                  </a:lnTo>
                  <a:lnTo>
                    <a:pt x="75" y="68"/>
                  </a:lnTo>
                  <a:lnTo>
                    <a:pt x="68" y="68"/>
                  </a:lnTo>
                  <a:lnTo>
                    <a:pt x="63" y="71"/>
                  </a:lnTo>
                  <a:lnTo>
                    <a:pt x="60" y="71"/>
                  </a:lnTo>
                  <a:lnTo>
                    <a:pt x="54" y="68"/>
                  </a:lnTo>
                  <a:lnTo>
                    <a:pt x="58" y="75"/>
                  </a:lnTo>
                  <a:lnTo>
                    <a:pt x="61" y="75"/>
                  </a:lnTo>
                  <a:lnTo>
                    <a:pt x="56" y="78"/>
                  </a:lnTo>
                  <a:lnTo>
                    <a:pt x="54" y="75"/>
                  </a:lnTo>
                  <a:lnTo>
                    <a:pt x="54" y="83"/>
                  </a:lnTo>
                  <a:lnTo>
                    <a:pt x="54" y="90"/>
                  </a:lnTo>
                  <a:lnTo>
                    <a:pt x="54" y="95"/>
                  </a:lnTo>
                  <a:lnTo>
                    <a:pt x="53" y="93"/>
                  </a:lnTo>
                  <a:lnTo>
                    <a:pt x="48" y="88"/>
                  </a:lnTo>
                  <a:lnTo>
                    <a:pt x="44" y="90"/>
                  </a:lnTo>
                  <a:lnTo>
                    <a:pt x="41" y="88"/>
                  </a:lnTo>
                  <a:lnTo>
                    <a:pt x="34" y="85"/>
                  </a:lnTo>
                  <a:lnTo>
                    <a:pt x="31" y="76"/>
                  </a:lnTo>
                  <a:lnTo>
                    <a:pt x="27" y="68"/>
                  </a:lnTo>
                  <a:lnTo>
                    <a:pt x="17" y="51"/>
                  </a:lnTo>
                  <a:lnTo>
                    <a:pt x="7" y="34"/>
                  </a:lnTo>
                  <a:lnTo>
                    <a:pt x="5" y="25"/>
                  </a:lnTo>
                  <a:lnTo>
                    <a:pt x="0" y="13"/>
                  </a:lnTo>
                  <a:lnTo>
                    <a:pt x="2" y="12"/>
                  </a:lnTo>
                  <a:lnTo>
                    <a:pt x="0" y="7"/>
                  </a:lnTo>
                  <a:lnTo>
                    <a:pt x="2" y="5"/>
                  </a:lnTo>
                  <a:lnTo>
                    <a:pt x="7" y="0"/>
                  </a:lnTo>
                  <a:lnTo>
                    <a:pt x="10" y="5"/>
                  </a:lnTo>
                  <a:lnTo>
                    <a:pt x="14" y="7"/>
                  </a:lnTo>
                  <a:lnTo>
                    <a:pt x="14" y="17"/>
                  </a:lnTo>
                  <a:lnTo>
                    <a:pt x="15" y="24"/>
                  </a:lnTo>
                  <a:lnTo>
                    <a:pt x="20" y="27"/>
                  </a:lnTo>
                  <a:lnTo>
                    <a:pt x="31" y="27"/>
                  </a:lnTo>
                  <a:lnTo>
                    <a:pt x="39" y="24"/>
                  </a:lnTo>
                  <a:lnTo>
                    <a:pt x="41" y="20"/>
                  </a:lnTo>
                  <a:lnTo>
                    <a:pt x="49" y="20"/>
                  </a:lnTo>
                  <a:lnTo>
                    <a:pt x="56" y="20"/>
                  </a:lnTo>
                  <a:lnTo>
                    <a:pt x="61" y="20"/>
                  </a:lnTo>
                  <a:lnTo>
                    <a:pt x="68" y="20"/>
                  </a:lnTo>
                  <a:lnTo>
                    <a:pt x="75" y="20"/>
                  </a:lnTo>
                  <a:lnTo>
                    <a:pt x="78" y="22"/>
                  </a:lnTo>
                  <a:lnTo>
                    <a:pt x="82" y="20"/>
                  </a:lnTo>
                  <a:lnTo>
                    <a:pt x="83" y="17"/>
                  </a:lnTo>
                  <a:lnTo>
                    <a:pt x="88"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5" name="Freeform 513"/>
            <p:cNvSpPr>
              <a:spLocks/>
            </p:cNvSpPr>
            <p:nvPr/>
          </p:nvSpPr>
          <p:spPr bwMode="auto">
            <a:xfrm>
              <a:off x="3105" y="1275"/>
              <a:ext cx="20" cy="47"/>
            </a:xfrm>
            <a:custGeom>
              <a:avLst/>
              <a:gdLst>
                <a:gd name="T0" fmla="*/ 20 w 20"/>
                <a:gd name="T1" fmla="*/ 27 h 47"/>
                <a:gd name="T2" fmla="*/ 20 w 20"/>
                <a:gd name="T3" fmla="*/ 36 h 47"/>
                <a:gd name="T4" fmla="*/ 17 w 20"/>
                <a:gd name="T5" fmla="*/ 41 h 47"/>
                <a:gd name="T6" fmla="*/ 14 w 20"/>
                <a:gd name="T7" fmla="*/ 47 h 47"/>
                <a:gd name="T8" fmla="*/ 8 w 20"/>
                <a:gd name="T9" fmla="*/ 42 h 47"/>
                <a:gd name="T10" fmla="*/ 7 w 20"/>
                <a:gd name="T11" fmla="*/ 34 h 47"/>
                <a:gd name="T12" fmla="*/ 5 w 20"/>
                <a:gd name="T13" fmla="*/ 25 h 47"/>
                <a:gd name="T14" fmla="*/ 0 w 20"/>
                <a:gd name="T15" fmla="*/ 13 h 47"/>
                <a:gd name="T16" fmla="*/ 2 w 20"/>
                <a:gd name="T17" fmla="*/ 12 h 47"/>
                <a:gd name="T18" fmla="*/ 0 w 20"/>
                <a:gd name="T19" fmla="*/ 7 h 47"/>
                <a:gd name="T20" fmla="*/ 2 w 20"/>
                <a:gd name="T21" fmla="*/ 5 h 47"/>
                <a:gd name="T22" fmla="*/ 7 w 20"/>
                <a:gd name="T23" fmla="*/ 0 h 47"/>
                <a:gd name="T24" fmla="*/ 10 w 20"/>
                <a:gd name="T25" fmla="*/ 5 h 47"/>
                <a:gd name="T26" fmla="*/ 14 w 20"/>
                <a:gd name="T27" fmla="*/ 7 h 47"/>
                <a:gd name="T28" fmla="*/ 14 w 20"/>
                <a:gd name="T29" fmla="*/ 17 h 47"/>
                <a:gd name="T30" fmla="*/ 15 w 20"/>
                <a:gd name="T31" fmla="*/ 24 h 47"/>
                <a:gd name="T32" fmla="*/ 20 w 20"/>
                <a:gd name="T33" fmla="*/ 2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47"/>
                <a:gd name="T53" fmla="*/ 20 w 20"/>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47">
                  <a:moveTo>
                    <a:pt x="20" y="27"/>
                  </a:moveTo>
                  <a:lnTo>
                    <a:pt x="20" y="36"/>
                  </a:lnTo>
                  <a:lnTo>
                    <a:pt x="17" y="41"/>
                  </a:lnTo>
                  <a:lnTo>
                    <a:pt x="14" y="47"/>
                  </a:lnTo>
                  <a:lnTo>
                    <a:pt x="8" y="42"/>
                  </a:lnTo>
                  <a:lnTo>
                    <a:pt x="7" y="34"/>
                  </a:lnTo>
                  <a:lnTo>
                    <a:pt x="5" y="25"/>
                  </a:lnTo>
                  <a:lnTo>
                    <a:pt x="0" y="13"/>
                  </a:lnTo>
                  <a:lnTo>
                    <a:pt x="2" y="12"/>
                  </a:lnTo>
                  <a:lnTo>
                    <a:pt x="0" y="7"/>
                  </a:lnTo>
                  <a:lnTo>
                    <a:pt x="2" y="5"/>
                  </a:lnTo>
                  <a:lnTo>
                    <a:pt x="7" y="0"/>
                  </a:lnTo>
                  <a:lnTo>
                    <a:pt x="10" y="5"/>
                  </a:lnTo>
                  <a:lnTo>
                    <a:pt x="14" y="7"/>
                  </a:lnTo>
                  <a:lnTo>
                    <a:pt x="14" y="17"/>
                  </a:lnTo>
                  <a:lnTo>
                    <a:pt x="15" y="24"/>
                  </a:lnTo>
                  <a:lnTo>
                    <a:pt x="20"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6" name="Freeform 514"/>
            <p:cNvSpPr>
              <a:spLocks/>
            </p:cNvSpPr>
            <p:nvPr/>
          </p:nvSpPr>
          <p:spPr bwMode="auto">
            <a:xfrm>
              <a:off x="3119" y="1288"/>
              <a:ext cx="74" cy="82"/>
            </a:xfrm>
            <a:custGeom>
              <a:avLst/>
              <a:gdLst>
                <a:gd name="T0" fmla="*/ 6 w 74"/>
                <a:gd name="T1" fmla="*/ 14 h 82"/>
                <a:gd name="T2" fmla="*/ 17 w 74"/>
                <a:gd name="T3" fmla="*/ 14 h 82"/>
                <a:gd name="T4" fmla="*/ 25 w 74"/>
                <a:gd name="T5" fmla="*/ 11 h 82"/>
                <a:gd name="T6" fmla="*/ 27 w 74"/>
                <a:gd name="T7" fmla="*/ 7 h 82"/>
                <a:gd name="T8" fmla="*/ 35 w 74"/>
                <a:gd name="T9" fmla="*/ 7 h 82"/>
                <a:gd name="T10" fmla="*/ 42 w 74"/>
                <a:gd name="T11" fmla="*/ 7 h 82"/>
                <a:gd name="T12" fmla="*/ 47 w 74"/>
                <a:gd name="T13" fmla="*/ 7 h 82"/>
                <a:gd name="T14" fmla="*/ 54 w 74"/>
                <a:gd name="T15" fmla="*/ 7 h 82"/>
                <a:gd name="T16" fmla="*/ 61 w 74"/>
                <a:gd name="T17" fmla="*/ 7 h 82"/>
                <a:gd name="T18" fmla="*/ 64 w 74"/>
                <a:gd name="T19" fmla="*/ 9 h 82"/>
                <a:gd name="T20" fmla="*/ 68 w 74"/>
                <a:gd name="T21" fmla="*/ 7 h 82"/>
                <a:gd name="T22" fmla="*/ 69 w 74"/>
                <a:gd name="T23" fmla="*/ 4 h 82"/>
                <a:gd name="T24" fmla="*/ 74 w 74"/>
                <a:gd name="T25" fmla="*/ 0 h 82"/>
                <a:gd name="T26" fmla="*/ 73 w 74"/>
                <a:gd name="T27" fmla="*/ 6 h 82"/>
                <a:gd name="T28" fmla="*/ 73 w 74"/>
                <a:gd name="T29" fmla="*/ 7 h 82"/>
                <a:gd name="T30" fmla="*/ 74 w 74"/>
                <a:gd name="T31" fmla="*/ 7 h 82"/>
                <a:gd name="T32" fmla="*/ 74 w 74"/>
                <a:gd name="T33" fmla="*/ 14 h 82"/>
                <a:gd name="T34" fmla="*/ 57 w 74"/>
                <a:gd name="T35" fmla="*/ 16 h 82"/>
                <a:gd name="T36" fmla="*/ 47 w 74"/>
                <a:gd name="T37" fmla="*/ 14 h 82"/>
                <a:gd name="T38" fmla="*/ 47 w 74"/>
                <a:gd name="T39" fmla="*/ 19 h 82"/>
                <a:gd name="T40" fmla="*/ 47 w 74"/>
                <a:gd name="T41" fmla="*/ 21 h 82"/>
                <a:gd name="T42" fmla="*/ 46 w 74"/>
                <a:gd name="T43" fmla="*/ 24 h 82"/>
                <a:gd name="T44" fmla="*/ 47 w 74"/>
                <a:gd name="T45" fmla="*/ 28 h 82"/>
                <a:gd name="T46" fmla="*/ 39 w 74"/>
                <a:gd name="T47" fmla="*/ 24 h 82"/>
                <a:gd name="T48" fmla="*/ 34 w 74"/>
                <a:gd name="T49" fmla="*/ 21 h 82"/>
                <a:gd name="T50" fmla="*/ 30 w 74"/>
                <a:gd name="T51" fmla="*/ 23 h 82"/>
                <a:gd name="T52" fmla="*/ 32 w 74"/>
                <a:gd name="T53" fmla="*/ 24 h 82"/>
                <a:gd name="T54" fmla="*/ 34 w 74"/>
                <a:gd name="T55" fmla="*/ 28 h 82"/>
                <a:gd name="T56" fmla="*/ 44 w 74"/>
                <a:gd name="T57" fmla="*/ 43 h 82"/>
                <a:gd name="T58" fmla="*/ 61 w 74"/>
                <a:gd name="T59" fmla="*/ 55 h 82"/>
                <a:gd name="T60" fmla="*/ 54 w 74"/>
                <a:gd name="T61" fmla="*/ 55 h 82"/>
                <a:gd name="T62" fmla="*/ 49 w 74"/>
                <a:gd name="T63" fmla="*/ 58 h 82"/>
                <a:gd name="T64" fmla="*/ 46 w 74"/>
                <a:gd name="T65" fmla="*/ 58 h 82"/>
                <a:gd name="T66" fmla="*/ 40 w 74"/>
                <a:gd name="T67" fmla="*/ 55 h 82"/>
                <a:gd name="T68" fmla="*/ 44 w 74"/>
                <a:gd name="T69" fmla="*/ 62 h 82"/>
                <a:gd name="T70" fmla="*/ 47 w 74"/>
                <a:gd name="T71" fmla="*/ 62 h 82"/>
                <a:gd name="T72" fmla="*/ 42 w 74"/>
                <a:gd name="T73" fmla="*/ 65 h 82"/>
                <a:gd name="T74" fmla="*/ 40 w 74"/>
                <a:gd name="T75" fmla="*/ 62 h 82"/>
                <a:gd name="T76" fmla="*/ 40 w 74"/>
                <a:gd name="T77" fmla="*/ 70 h 82"/>
                <a:gd name="T78" fmla="*/ 40 w 74"/>
                <a:gd name="T79" fmla="*/ 77 h 82"/>
                <a:gd name="T80" fmla="*/ 40 w 74"/>
                <a:gd name="T81" fmla="*/ 82 h 82"/>
                <a:gd name="T82" fmla="*/ 39 w 74"/>
                <a:gd name="T83" fmla="*/ 80 h 82"/>
                <a:gd name="T84" fmla="*/ 34 w 74"/>
                <a:gd name="T85" fmla="*/ 75 h 82"/>
                <a:gd name="T86" fmla="*/ 30 w 74"/>
                <a:gd name="T87" fmla="*/ 77 h 82"/>
                <a:gd name="T88" fmla="*/ 27 w 74"/>
                <a:gd name="T89" fmla="*/ 75 h 82"/>
                <a:gd name="T90" fmla="*/ 20 w 74"/>
                <a:gd name="T91" fmla="*/ 72 h 82"/>
                <a:gd name="T92" fmla="*/ 17 w 74"/>
                <a:gd name="T93" fmla="*/ 63 h 82"/>
                <a:gd name="T94" fmla="*/ 13 w 74"/>
                <a:gd name="T95" fmla="*/ 55 h 82"/>
                <a:gd name="T96" fmla="*/ 10 w 74"/>
                <a:gd name="T97" fmla="*/ 45 h 82"/>
                <a:gd name="T98" fmla="*/ 5 w 74"/>
                <a:gd name="T99" fmla="*/ 40 h 82"/>
                <a:gd name="T100" fmla="*/ 0 w 74"/>
                <a:gd name="T101" fmla="*/ 34 h 82"/>
                <a:gd name="T102" fmla="*/ 3 w 74"/>
                <a:gd name="T103" fmla="*/ 28 h 82"/>
                <a:gd name="T104" fmla="*/ 6 w 74"/>
                <a:gd name="T105" fmla="*/ 23 h 82"/>
                <a:gd name="T106" fmla="*/ 6 w 74"/>
                <a:gd name="T107" fmla="*/ 14 h 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82"/>
                <a:gd name="T164" fmla="*/ 74 w 74"/>
                <a:gd name="T165" fmla="*/ 82 h 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82">
                  <a:moveTo>
                    <a:pt x="6" y="14"/>
                  </a:moveTo>
                  <a:lnTo>
                    <a:pt x="17" y="14"/>
                  </a:lnTo>
                  <a:lnTo>
                    <a:pt x="25" y="11"/>
                  </a:lnTo>
                  <a:lnTo>
                    <a:pt x="27" y="7"/>
                  </a:lnTo>
                  <a:lnTo>
                    <a:pt x="35" y="7"/>
                  </a:lnTo>
                  <a:lnTo>
                    <a:pt x="42" y="7"/>
                  </a:lnTo>
                  <a:lnTo>
                    <a:pt x="47" y="7"/>
                  </a:lnTo>
                  <a:lnTo>
                    <a:pt x="54" y="7"/>
                  </a:lnTo>
                  <a:lnTo>
                    <a:pt x="61" y="7"/>
                  </a:lnTo>
                  <a:lnTo>
                    <a:pt x="64" y="9"/>
                  </a:lnTo>
                  <a:lnTo>
                    <a:pt x="68" y="7"/>
                  </a:lnTo>
                  <a:lnTo>
                    <a:pt x="69" y="4"/>
                  </a:lnTo>
                  <a:lnTo>
                    <a:pt x="74" y="0"/>
                  </a:lnTo>
                  <a:lnTo>
                    <a:pt x="73" y="6"/>
                  </a:lnTo>
                  <a:lnTo>
                    <a:pt x="73" y="7"/>
                  </a:lnTo>
                  <a:lnTo>
                    <a:pt x="74" y="7"/>
                  </a:lnTo>
                  <a:lnTo>
                    <a:pt x="74" y="14"/>
                  </a:lnTo>
                  <a:lnTo>
                    <a:pt x="57" y="16"/>
                  </a:lnTo>
                  <a:lnTo>
                    <a:pt x="47" y="14"/>
                  </a:lnTo>
                  <a:lnTo>
                    <a:pt x="47" y="19"/>
                  </a:lnTo>
                  <a:lnTo>
                    <a:pt x="47" y="21"/>
                  </a:lnTo>
                  <a:lnTo>
                    <a:pt x="46" y="24"/>
                  </a:lnTo>
                  <a:lnTo>
                    <a:pt x="47" y="28"/>
                  </a:lnTo>
                  <a:lnTo>
                    <a:pt x="39" y="24"/>
                  </a:lnTo>
                  <a:lnTo>
                    <a:pt x="34" y="21"/>
                  </a:lnTo>
                  <a:lnTo>
                    <a:pt x="30" y="23"/>
                  </a:lnTo>
                  <a:lnTo>
                    <a:pt x="32" y="24"/>
                  </a:lnTo>
                  <a:lnTo>
                    <a:pt x="34" y="28"/>
                  </a:lnTo>
                  <a:lnTo>
                    <a:pt x="44" y="43"/>
                  </a:lnTo>
                  <a:lnTo>
                    <a:pt x="61" y="55"/>
                  </a:lnTo>
                  <a:lnTo>
                    <a:pt x="54" y="55"/>
                  </a:lnTo>
                  <a:lnTo>
                    <a:pt x="49" y="58"/>
                  </a:lnTo>
                  <a:lnTo>
                    <a:pt x="46" y="58"/>
                  </a:lnTo>
                  <a:lnTo>
                    <a:pt x="40" y="55"/>
                  </a:lnTo>
                  <a:lnTo>
                    <a:pt x="44" y="62"/>
                  </a:lnTo>
                  <a:lnTo>
                    <a:pt x="47" y="62"/>
                  </a:lnTo>
                  <a:lnTo>
                    <a:pt x="42" y="65"/>
                  </a:lnTo>
                  <a:lnTo>
                    <a:pt x="40" y="62"/>
                  </a:lnTo>
                  <a:lnTo>
                    <a:pt x="40" y="70"/>
                  </a:lnTo>
                  <a:lnTo>
                    <a:pt x="40" y="77"/>
                  </a:lnTo>
                  <a:lnTo>
                    <a:pt x="40" y="82"/>
                  </a:lnTo>
                  <a:lnTo>
                    <a:pt x="39" y="80"/>
                  </a:lnTo>
                  <a:lnTo>
                    <a:pt x="34" y="75"/>
                  </a:lnTo>
                  <a:lnTo>
                    <a:pt x="30" y="77"/>
                  </a:lnTo>
                  <a:lnTo>
                    <a:pt x="27" y="75"/>
                  </a:lnTo>
                  <a:lnTo>
                    <a:pt x="20" y="72"/>
                  </a:lnTo>
                  <a:lnTo>
                    <a:pt x="17" y="63"/>
                  </a:lnTo>
                  <a:lnTo>
                    <a:pt x="13" y="55"/>
                  </a:lnTo>
                  <a:lnTo>
                    <a:pt x="10" y="45"/>
                  </a:lnTo>
                  <a:lnTo>
                    <a:pt x="5" y="40"/>
                  </a:lnTo>
                  <a:lnTo>
                    <a:pt x="0" y="34"/>
                  </a:lnTo>
                  <a:lnTo>
                    <a:pt x="3" y="28"/>
                  </a:lnTo>
                  <a:lnTo>
                    <a:pt x="6" y="23"/>
                  </a:lnTo>
                  <a:lnTo>
                    <a:pt x="6"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7" name="Freeform 515"/>
            <p:cNvSpPr>
              <a:spLocks/>
            </p:cNvSpPr>
            <p:nvPr/>
          </p:nvSpPr>
          <p:spPr bwMode="auto">
            <a:xfrm>
              <a:off x="3187" y="1445"/>
              <a:ext cx="149" cy="151"/>
            </a:xfrm>
            <a:custGeom>
              <a:avLst/>
              <a:gdLst>
                <a:gd name="T0" fmla="*/ 149 w 149"/>
                <a:gd name="T1" fmla="*/ 129 h 150"/>
                <a:gd name="T2" fmla="*/ 136 w 149"/>
                <a:gd name="T3" fmla="*/ 138 h 150"/>
                <a:gd name="T4" fmla="*/ 122 w 149"/>
                <a:gd name="T5" fmla="*/ 150 h 150"/>
                <a:gd name="T6" fmla="*/ 120 w 149"/>
                <a:gd name="T7" fmla="*/ 146 h 150"/>
                <a:gd name="T8" fmla="*/ 115 w 149"/>
                <a:gd name="T9" fmla="*/ 143 h 150"/>
                <a:gd name="T10" fmla="*/ 13 w 149"/>
                <a:gd name="T11" fmla="*/ 143 h 150"/>
                <a:gd name="T12" fmla="*/ 6 w 149"/>
                <a:gd name="T13" fmla="*/ 41 h 150"/>
                <a:gd name="T14" fmla="*/ 5 w 149"/>
                <a:gd name="T15" fmla="*/ 34 h 150"/>
                <a:gd name="T16" fmla="*/ 1 w 149"/>
                <a:gd name="T17" fmla="*/ 29 h 150"/>
                <a:gd name="T18" fmla="*/ 0 w 149"/>
                <a:gd name="T19" fmla="*/ 20 h 150"/>
                <a:gd name="T20" fmla="*/ 1 w 149"/>
                <a:gd name="T21" fmla="*/ 15 h 150"/>
                <a:gd name="T22" fmla="*/ 6 w 149"/>
                <a:gd name="T23" fmla="*/ 7 h 150"/>
                <a:gd name="T24" fmla="*/ 1 w 149"/>
                <a:gd name="T25" fmla="*/ 9 h 150"/>
                <a:gd name="T26" fmla="*/ 0 w 149"/>
                <a:gd name="T27" fmla="*/ 7 h 150"/>
                <a:gd name="T28" fmla="*/ 1 w 149"/>
                <a:gd name="T29" fmla="*/ 2 h 150"/>
                <a:gd name="T30" fmla="*/ 6 w 149"/>
                <a:gd name="T31" fmla="*/ 0 h 150"/>
                <a:gd name="T32" fmla="*/ 32 w 149"/>
                <a:gd name="T33" fmla="*/ 5 h 150"/>
                <a:gd name="T34" fmla="*/ 54 w 149"/>
                <a:gd name="T35" fmla="*/ 7 h 150"/>
                <a:gd name="T36" fmla="*/ 69 w 149"/>
                <a:gd name="T37" fmla="*/ 3 h 150"/>
                <a:gd name="T38" fmla="*/ 81 w 149"/>
                <a:gd name="T39" fmla="*/ 0 h 150"/>
                <a:gd name="T40" fmla="*/ 86 w 149"/>
                <a:gd name="T41" fmla="*/ 0 h 150"/>
                <a:gd name="T42" fmla="*/ 92 w 149"/>
                <a:gd name="T43" fmla="*/ 3 h 150"/>
                <a:gd name="T44" fmla="*/ 95 w 149"/>
                <a:gd name="T45" fmla="*/ 7 h 150"/>
                <a:gd name="T46" fmla="*/ 105 w 149"/>
                <a:gd name="T47" fmla="*/ 5 h 150"/>
                <a:gd name="T48" fmla="*/ 112 w 149"/>
                <a:gd name="T49" fmla="*/ 3 h 150"/>
                <a:gd name="T50" fmla="*/ 115 w 149"/>
                <a:gd name="T51" fmla="*/ 7 h 150"/>
                <a:gd name="T52" fmla="*/ 126 w 149"/>
                <a:gd name="T53" fmla="*/ 17 h 150"/>
                <a:gd name="T54" fmla="*/ 129 w 149"/>
                <a:gd name="T55" fmla="*/ 34 h 150"/>
                <a:gd name="T56" fmla="*/ 129 w 149"/>
                <a:gd name="T57" fmla="*/ 44 h 150"/>
                <a:gd name="T58" fmla="*/ 129 w 149"/>
                <a:gd name="T59" fmla="*/ 54 h 150"/>
                <a:gd name="T60" fmla="*/ 126 w 149"/>
                <a:gd name="T61" fmla="*/ 54 h 150"/>
                <a:gd name="T62" fmla="*/ 126 w 149"/>
                <a:gd name="T63" fmla="*/ 54 h 150"/>
                <a:gd name="T64" fmla="*/ 122 w 149"/>
                <a:gd name="T65" fmla="*/ 54 h 150"/>
                <a:gd name="T66" fmla="*/ 112 w 149"/>
                <a:gd name="T67" fmla="*/ 41 h 150"/>
                <a:gd name="T68" fmla="*/ 102 w 149"/>
                <a:gd name="T69" fmla="*/ 20 h 150"/>
                <a:gd name="T70" fmla="*/ 114 w 149"/>
                <a:gd name="T71" fmla="*/ 53 h 150"/>
                <a:gd name="T72" fmla="*/ 129 w 149"/>
                <a:gd name="T73" fmla="*/ 82 h 150"/>
                <a:gd name="T74" fmla="*/ 139 w 149"/>
                <a:gd name="T75" fmla="*/ 97 h 150"/>
                <a:gd name="T76" fmla="*/ 149 w 149"/>
                <a:gd name="T77" fmla="*/ 109 h 150"/>
                <a:gd name="T78" fmla="*/ 149 w 149"/>
                <a:gd name="T79" fmla="*/ 123 h 150"/>
                <a:gd name="T80" fmla="*/ 149 w 149"/>
                <a:gd name="T81" fmla="*/ 129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50"/>
                <a:gd name="T125" fmla="*/ 149 w 149"/>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50">
                  <a:moveTo>
                    <a:pt x="149" y="129"/>
                  </a:moveTo>
                  <a:lnTo>
                    <a:pt x="136" y="138"/>
                  </a:lnTo>
                  <a:lnTo>
                    <a:pt x="122" y="150"/>
                  </a:lnTo>
                  <a:lnTo>
                    <a:pt x="120" y="146"/>
                  </a:lnTo>
                  <a:lnTo>
                    <a:pt x="115" y="143"/>
                  </a:lnTo>
                  <a:lnTo>
                    <a:pt x="13" y="143"/>
                  </a:lnTo>
                  <a:lnTo>
                    <a:pt x="6" y="41"/>
                  </a:lnTo>
                  <a:lnTo>
                    <a:pt x="5" y="34"/>
                  </a:lnTo>
                  <a:lnTo>
                    <a:pt x="1" y="29"/>
                  </a:lnTo>
                  <a:lnTo>
                    <a:pt x="0" y="20"/>
                  </a:lnTo>
                  <a:lnTo>
                    <a:pt x="1" y="15"/>
                  </a:lnTo>
                  <a:lnTo>
                    <a:pt x="6" y="7"/>
                  </a:lnTo>
                  <a:lnTo>
                    <a:pt x="1" y="9"/>
                  </a:lnTo>
                  <a:lnTo>
                    <a:pt x="0" y="7"/>
                  </a:lnTo>
                  <a:lnTo>
                    <a:pt x="1" y="2"/>
                  </a:lnTo>
                  <a:lnTo>
                    <a:pt x="6" y="0"/>
                  </a:lnTo>
                  <a:lnTo>
                    <a:pt x="32" y="5"/>
                  </a:lnTo>
                  <a:lnTo>
                    <a:pt x="54" y="7"/>
                  </a:lnTo>
                  <a:lnTo>
                    <a:pt x="69" y="3"/>
                  </a:lnTo>
                  <a:lnTo>
                    <a:pt x="81" y="0"/>
                  </a:lnTo>
                  <a:lnTo>
                    <a:pt x="86" y="0"/>
                  </a:lnTo>
                  <a:lnTo>
                    <a:pt x="92" y="3"/>
                  </a:lnTo>
                  <a:lnTo>
                    <a:pt x="95" y="7"/>
                  </a:lnTo>
                  <a:lnTo>
                    <a:pt x="105" y="5"/>
                  </a:lnTo>
                  <a:lnTo>
                    <a:pt x="112" y="3"/>
                  </a:lnTo>
                  <a:lnTo>
                    <a:pt x="115" y="7"/>
                  </a:lnTo>
                  <a:lnTo>
                    <a:pt x="126" y="17"/>
                  </a:lnTo>
                  <a:lnTo>
                    <a:pt x="129" y="34"/>
                  </a:lnTo>
                  <a:lnTo>
                    <a:pt x="129" y="44"/>
                  </a:lnTo>
                  <a:lnTo>
                    <a:pt x="129" y="54"/>
                  </a:lnTo>
                  <a:lnTo>
                    <a:pt x="126" y="54"/>
                  </a:lnTo>
                  <a:lnTo>
                    <a:pt x="122" y="54"/>
                  </a:lnTo>
                  <a:lnTo>
                    <a:pt x="112" y="41"/>
                  </a:lnTo>
                  <a:lnTo>
                    <a:pt x="102" y="20"/>
                  </a:lnTo>
                  <a:lnTo>
                    <a:pt x="114" y="53"/>
                  </a:lnTo>
                  <a:lnTo>
                    <a:pt x="129" y="82"/>
                  </a:lnTo>
                  <a:lnTo>
                    <a:pt x="139" y="97"/>
                  </a:lnTo>
                  <a:lnTo>
                    <a:pt x="149" y="109"/>
                  </a:lnTo>
                  <a:lnTo>
                    <a:pt x="149" y="123"/>
                  </a:lnTo>
                  <a:lnTo>
                    <a:pt x="149" y="12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8" name="Freeform 516"/>
            <p:cNvSpPr>
              <a:spLocks/>
            </p:cNvSpPr>
            <p:nvPr/>
          </p:nvSpPr>
          <p:spPr bwMode="auto">
            <a:xfrm>
              <a:off x="2994" y="1418"/>
              <a:ext cx="205" cy="209"/>
            </a:xfrm>
            <a:custGeom>
              <a:avLst/>
              <a:gdLst>
                <a:gd name="T0" fmla="*/ 206 w 206"/>
                <a:gd name="T1" fmla="*/ 170 h 211"/>
                <a:gd name="T2" fmla="*/ 199 w 206"/>
                <a:gd name="T3" fmla="*/ 68 h 211"/>
                <a:gd name="T4" fmla="*/ 198 w 206"/>
                <a:gd name="T5" fmla="*/ 61 h 211"/>
                <a:gd name="T6" fmla="*/ 194 w 206"/>
                <a:gd name="T7" fmla="*/ 56 h 211"/>
                <a:gd name="T8" fmla="*/ 193 w 206"/>
                <a:gd name="T9" fmla="*/ 47 h 211"/>
                <a:gd name="T10" fmla="*/ 194 w 206"/>
                <a:gd name="T11" fmla="*/ 42 h 211"/>
                <a:gd name="T12" fmla="*/ 199 w 206"/>
                <a:gd name="T13" fmla="*/ 34 h 211"/>
                <a:gd name="T14" fmla="*/ 194 w 206"/>
                <a:gd name="T15" fmla="*/ 36 h 211"/>
                <a:gd name="T16" fmla="*/ 193 w 206"/>
                <a:gd name="T17" fmla="*/ 34 h 211"/>
                <a:gd name="T18" fmla="*/ 194 w 206"/>
                <a:gd name="T19" fmla="*/ 29 h 211"/>
                <a:gd name="T20" fmla="*/ 199 w 206"/>
                <a:gd name="T21" fmla="*/ 27 h 211"/>
                <a:gd name="T22" fmla="*/ 186 w 206"/>
                <a:gd name="T23" fmla="*/ 20 h 211"/>
                <a:gd name="T24" fmla="*/ 172 w 206"/>
                <a:gd name="T25" fmla="*/ 13 h 211"/>
                <a:gd name="T26" fmla="*/ 169 w 206"/>
                <a:gd name="T27" fmla="*/ 12 h 211"/>
                <a:gd name="T28" fmla="*/ 164 w 206"/>
                <a:gd name="T29" fmla="*/ 5 h 211"/>
                <a:gd name="T30" fmla="*/ 159 w 206"/>
                <a:gd name="T31" fmla="*/ 0 h 211"/>
                <a:gd name="T32" fmla="*/ 142 w 206"/>
                <a:gd name="T33" fmla="*/ 8 h 211"/>
                <a:gd name="T34" fmla="*/ 131 w 206"/>
                <a:gd name="T35" fmla="*/ 20 h 211"/>
                <a:gd name="T36" fmla="*/ 133 w 206"/>
                <a:gd name="T37" fmla="*/ 29 h 211"/>
                <a:gd name="T38" fmla="*/ 138 w 206"/>
                <a:gd name="T39" fmla="*/ 34 h 211"/>
                <a:gd name="T40" fmla="*/ 131 w 206"/>
                <a:gd name="T41" fmla="*/ 41 h 211"/>
                <a:gd name="T42" fmla="*/ 125 w 206"/>
                <a:gd name="T43" fmla="*/ 47 h 211"/>
                <a:gd name="T44" fmla="*/ 108 w 206"/>
                <a:gd name="T45" fmla="*/ 39 h 211"/>
                <a:gd name="T46" fmla="*/ 97 w 206"/>
                <a:gd name="T47" fmla="*/ 27 h 211"/>
                <a:gd name="T48" fmla="*/ 87 w 206"/>
                <a:gd name="T49" fmla="*/ 29 h 211"/>
                <a:gd name="T50" fmla="*/ 77 w 206"/>
                <a:gd name="T51" fmla="*/ 27 h 211"/>
                <a:gd name="T52" fmla="*/ 73 w 206"/>
                <a:gd name="T53" fmla="*/ 22 h 211"/>
                <a:gd name="T54" fmla="*/ 70 w 206"/>
                <a:gd name="T55" fmla="*/ 17 h 211"/>
                <a:gd name="T56" fmla="*/ 63 w 206"/>
                <a:gd name="T57" fmla="*/ 13 h 211"/>
                <a:gd name="T58" fmla="*/ 43 w 206"/>
                <a:gd name="T59" fmla="*/ 8 h 211"/>
                <a:gd name="T60" fmla="*/ 22 w 206"/>
                <a:gd name="T61" fmla="*/ 0 h 211"/>
                <a:gd name="T62" fmla="*/ 21 w 206"/>
                <a:gd name="T63" fmla="*/ 7 h 211"/>
                <a:gd name="T64" fmla="*/ 22 w 206"/>
                <a:gd name="T65" fmla="*/ 13 h 211"/>
                <a:gd name="T66" fmla="*/ 12 w 206"/>
                <a:gd name="T67" fmla="*/ 20 h 211"/>
                <a:gd name="T68" fmla="*/ 7 w 206"/>
                <a:gd name="T69" fmla="*/ 27 h 211"/>
                <a:gd name="T70" fmla="*/ 9 w 206"/>
                <a:gd name="T71" fmla="*/ 34 h 211"/>
                <a:gd name="T72" fmla="*/ 2 w 206"/>
                <a:gd name="T73" fmla="*/ 42 h 211"/>
                <a:gd name="T74" fmla="*/ 2 w 206"/>
                <a:gd name="T75" fmla="*/ 47 h 211"/>
                <a:gd name="T76" fmla="*/ 2 w 206"/>
                <a:gd name="T77" fmla="*/ 61 h 211"/>
                <a:gd name="T78" fmla="*/ 2 w 206"/>
                <a:gd name="T79" fmla="*/ 75 h 211"/>
                <a:gd name="T80" fmla="*/ 4 w 206"/>
                <a:gd name="T81" fmla="*/ 87 h 211"/>
                <a:gd name="T82" fmla="*/ 2 w 206"/>
                <a:gd name="T83" fmla="*/ 102 h 211"/>
                <a:gd name="T84" fmla="*/ 0 w 206"/>
                <a:gd name="T85" fmla="*/ 104 h 211"/>
                <a:gd name="T86" fmla="*/ 2 w 206"/>
                <a:gd name="T87" fmla="*/ 109 h 211"/>
                <a:gd name="T88" fmla="*/ 2 w 206"/>
                <a:gd name="T89" fmla="*/ 114 h 211"/>
                <a:gd name="T90" fmla="*/ 2 w 206"/>
                <a:gd name="T91" fmla="*/ 116 h 211"/>
                <a:gd name="T92" fmla="*/ 7 w 206"/>
                <a:gd name="T93" fmla="*/ 126 h 211"/>
                <a:gd name="T94" fmla="*/ 9 w 206"/>
                <a:gd name="T95" fmla="*/ 131 h 211"/>
                <a:gd name="T96" fmla="*/ 14 w 206"/>
                <a:gd name="T97" fmla="*/ 133 h 211"/>
                <a:gd name="T98" fmla="*/ 22 w 206"/>
                <a:gd name="T99" fmla="*/ 136 h 211"/>
                <a:gd name="T100" fmla="*/ 28 w 206"/>
                <a:gd name="T101" fmla="*/ 143 h 211"/>
                <a:gd name="T102" fmla="*/ 29 w 206"/>
                <a:gd name="T103" fmla="*/ 150 h 211"/>
                <a:gd name="T104" fmla="*/ 45 w 206"/>
                <a:gd name="T105" fmla="*/ 151 h 211"/>
                <a:gd name="T106" fmla="*/ 56 w 206"/>
                <a:gd name="T107" fmla="*/ 163 h 211"/>
                <a:gd name="T108" fmla="*/ 84 w 206"/>
                <a:gd name="T109" fmla="*/ 150 h 211"/>
                <a:gd name="T110" fmla="*/ 193 w 206"/>
                <a:gd name="T111" fmla="*/ 211 h 211"/>
                <a:gd name="T112" fmla="*/ 193 w 206"/>
                <a:gd name="T113" fmla="*/ 204 h 211"/>
                <a:gd name="T114" fmla="*/ 206 w 206"/>
                <a:gd name="T115" fmla="*/ 204 h 211"/>
                <a:gd name="T116" fmla="*/ 206 w 206"/>
                <a:gd name="T117" fmla="*/ 170 h 2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211"/>
                <a:gd name="T179" fmla="*/ 206 w 206"/>
                <a:gd name="T180" fmla="*/ 211 h 2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211">
                  <a:moveTo>
                    <a:pt x="206" y="170"/>
                  </a:moveTo>
                  <a:lnTo>
                    <a:pt x="199" y="68"/>
                  </a:lnTo>
                  <a:lnTo>
                    <a:pt x="198" y="61"/>
                  </a:lnTo>
                  <a:lnTo>
                    <a:pt x="194" y="56"/>
                  </a:lnTo>
                  <a:lnTo>
                    <a:pt x="193" y="47"/>
                  </a:lnTo>
                  <a:lnTo>
                    <a:pt x="194" y="42"/>
                  </a:lnTo>
                  <a:lnTo>
                    <a:pt x="199" y="34"/>
                  </a:lnTo>
                  <a:lnTo>
                    <a:pt x="194" y="36"/>
                  </a:lnTo>
                  <a:lnTo>
                    <a:pt x="193" y="34"/>
                  </a:lnTo>
                  <a:lnTo>
                    <a:pt x="194" y="29"/>
                  </a:lnTo>
                  <a:lnTo>
                    <a:pt x="199" y="27"/>
                  </a:lnTo>
                  <a:lnTo>
                    <a:pt x="186" y="20"/>
                  </a:lnTo>
                  <a:lnTo>
                    <a:pt x="172" y="13"/>
                  </a:lnTo>
                  <a:lnTo>
                    <a:pt x="169" y="12"/>
                  </a:lnTo>
                  <a:lnTo>
                    <a:pt x="164" y="5"/>
                  </a:lnTo>
                  <a:lnTo>
                    <a:pt x="159" y="0"/>
                  </a:lnTo>
                  <a:lnTo>
                    <a:pt x="142" y="8"/>
                  </a:lnTo>
                  <a:lnTo>
                    <a:pt x="131" y="20"/>
                  </a:lnTo>
                  <a:lnTo>
                    <a:pt x="133" y="29"/>
                  </a:lnTo>
                  <a:lnTo>
                    <a:pt x="138" y="34"/>
                  </a:lnTo>
                  <a:lnTo>
                    <a:pt x="131" y="41"/>
                  </a:lnTo>
                  <a:lnTo>
                    <a:pt x="125" y="47"/>
                  </a:lnTo>
                  <a:lnTo>
                    <a:pt x="108" y="39"/>
                  </a:lnTo>
                  <a:lnTo>
                    <a:pt x="97" y="27"/>
                  </a:lnTo>
                  <a:lnTo>
                    <a:pt x="87" y="29"/>
                  </a:lnTo>
                  <a:lnTo>
                    <a:pt x="77" y="27"/>
                  </a:lnTo>
                  <a:lnTo>
                    <a:pt x="73" y="22"/>
                  </a:lnTo>
                  <a:lnTo>
                    <a:pt x="70" y="17"/>
                  </a:lnTo>
                  <a:lnTo>
                    <a:pt x="63" y="13"/>
                  </a:lnTo>
                  <a:lnTo>
                    <a:pt x="43" y="8"/>
                  </a:lnTo>
                  <a:lnTo>
                    <a:pt x="22" y="0"/>
                  </a:lnTo>
                  <a:lnTo>
                    <a:pt x="21" y="7"/>
                  </a:lnTo>
                  <a:lnTo>
                    <a:pt x="22" y="13"/>
                  </a:lnTo>
                  <a:lnTo>
                    <a:pt x="12" y="20"/>
                  </a:lnTo>
                  <a:lnTo>
                    <a:pt x="7" y="27"/>
                  </a:lnTo>
                  <a:lnTo>
                    <a:pt x="9" y="34"/>
                  </a:lnTo>
                  <a:lnTo>
                    <a:pt x="2" y="42"/>
                  </a:lnTo>
                  <a:lnTo>
                    <a:pt x="2" y="47"/>
                  </a:lnTo>
                  <a:lnTo>
                    <a:pt x="2" y="61"/>
                  </a:lnTo>
                  <a:lnTo>
                    <a:pt x="2" y="75"/>
                  </a:lnTo>
                  <a:lnTo>
                    <a:pt x="4" y="87"/>
                  </a:lnTo>
                  <a:lnTo>
                    <a:pt x="2" y="102"/>
                  </a:lnTo>
                  <a:lnTo>
                    <a:pt x="0" y="104"/>
                  </a:lnTo>
                  <a:lnTo>
                    <a:pt x="2" y="109"/>
                  </a:lnTo>
                  <a:lnTo>
                    <a:pt x="2" y="114"/>
                  </a:lnTo>
                  <a:lnTo>
                    <a:pt x="2" y="116"/>
                  </a:lnTo>
                  <a:lnTo>
                    <a:pt x="7" y="126"/>
                  </a:lnTo>
                  <a:lnTo>
                    <a:pt x="9" y="131"/>
                  </a:lnTo>
                  <a:lnTo>
                    <a:pt x="14" y="133"/>
                  </a:lnTo>
                  <a:lnTo>
                    <a:pt x="22" y="136"/>
                  </a:lnTo>
                  <a:lnTo>
                    <a:pt x="28" y="143"/>
                  </a:lnTo>
                  <a:lnTo>
                    <a:pt x="29" y="150"/>
                  </a:lnTo>
                  <a:lnTo>
                    <a:pt x="45" y="151"/>
                  </a:lnTo>
                  <a:lnTo>
                    <a:pt x="56" y="163"/>
                  </a:lnTo>
                  <a:lnTo>
                    <a:pt x="84" y="150"/>
                  </a:lnTo>
                  <a:lnTo>
                    <a:pt x="193" y="211"/>
                  </a:lnTo>
                  <a:lnTo>
                    <a:pt x="193" y="204"/>
                  </a:lnTo>
                  <a:lnTo>
                    <a:pt x="206" y="204"/>
                  </a:lnTo>
                  <a:lnTo>
                    <a:pt x="206" y="17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69" name="Freeform 517"/>
            <p:cNvSpPr>
              <a:spLocks/>
            </p:cNvSpPr>
            <p:nvPr/>
          </p:nvSpPr>
          <p:spPr bwMode="auto">
            <a:xfrm>
              <a:off x="2962" y="1356"/>
              <a:ext cx="54" cy="109"/>
            </a:xfrm>
            <a:custGeom>
              <a:avLst/>
              <a:gdLst>
                <a:gd name="T0" fmla="*/ 27 w 54"/>
                <a:gd name="T1" fmla="*/ 109 h 109"/>
                <a:gd name="T2" fmla="*/ 27 w 54"/>
                <a:gd name="T3" fmla="*/ 99 h 109"/>
                <a:gd name="T4" fmla="*/ 27 w 54"/>
                <a:gd name="T5" fmla="*/ 89 h 109"/>
                <a:gd name="T6" fmla="*/ 19 w 54"/>
                <a:gd name="T7" fmla="*/ 79 h 109"/>
                <a:gd name="T8" fmla="*/ 14 w 54"/>
                <a:gd name="T9" fmla="*/ 69 h 109"/>
                <a:gd name="T10" fmla="*/ 7 w 54"/>
                <a:gd name="T11" fmla="*/ 63 h 109"/>
                <a:gd name="T12" fmla="*/ 0 w 54"/>
                <a:gd name="T13" fmla="*/ 55 h 109"/>
                <a:gd name="T14" fmla="*/ 7 w 54"/>
                <a:gd name="T15" fmla="*/ 48 h 109"/>
                <a:gd name="T16" fmla="*/ 14 w 54"/>
                <a:gd name="T17" fmla="*/ 41 h 109"/>
                <a:gd name="T18" fmla="*/ 14 w 54"/>
                <a:gd name="T19" fmla="*/ 31 h 109"/>
                <a:gd name="T20" fmla="*/ 14 w 54"/>
                <a:gd name="T21" fmla="*/ 21 h 109"/>
                <a:gd name="T22" fmla="*/ 14 w 54"/>
                <a:gd name="T23" fmla="*/ 12 h 109"/>
                <a:gd name="T24" fmla="*/ 14 w 54"/>
                <a:gd name="T25" fmla="*/ 7 h 109"/>
                <a:gd name="T26" fmla="*/ 15 w 54"/>
                <a:gd name="T27" fmla="*/ 4 h 109"/>
                <a:gd name="T28" fmla="*/ 14 w 54"/>
                <a:gd name="T29" fmla="*/ 0 h 109"/>
                <a:gd name="T30" fmla="*/ 20 w 54"/>
                <a:gd name="T31" fmla="*/ 2 h 109"/>
                <a:gd name="T32" fmla="*/ 27 w 54"/>
                <a:gd name="T33" fmla="*/ 0 h 109"/>
                <a:gd name="T34" fmla="*/ 36 w 54"/>
                <a:gd name="T35" fmla="*/ 4 h 109"/>
                <a:gd name="T36" fmla="*/ 41 w 54"/>
                <a:gd name="T37" fmla="*/ 7 h 109"/>
                <a:gd name="T38" fmla="*/ 41 w 54"/>
                <a:gd name="T39" fmla="*/ 11 h 109"/>
                <a:gd name="T40" fmla="*/ 41 w 54"/>
                <a:gd name="T41" fmla="*/ 14 h 109"/>
                <a:gd name="T42" fmla="*/ 41 w 54"/>
                <a:gd name="T43" fmla="*/ 21 h 109"/>
                <a:gd name="T44" fmla="*/ 43 w 54"/>
                <a:gd name="T45" fmla="*/ 24 h 109"/>
                <a:gd name="T46" fmla="*/ 48 w 54"/>
                <a:gd name="T47" fmla="*/ 28 h 109"/>
                <a:gd name="T48" fmla="*/ 44 w 54"/>
                <a:gd name="T49" fmla="*/ 38 h 109"/>
                <a:gd name="T50" fmla="*/ 39 w 54"/>
                <a:gd name="T51" fmla="*/ 43 h 109"/>
                <a:gd name="T52" fmla="*/ 34 w 54"/>
                <a:gd name="T53" fmla="*/ 48 h 109"/>
                <a:gd name="T54" fmla="*/ 39 w 54"/>
                <a:gd name="T55" fmla="*/ 53 h 109"/>
                <a:gd name="T56" fmla="*/ 44 w 54"/>
                <a:gd name="T57" fmla="*/ 55 h 109"/>
                <a:gd name="T58" fmla="*/ 48 w 54"/>
                <a:gd name="T59" fmla="*/ 55 h 109"/>
                <a:gd name="T60" fmla="*/ 51 w 54"/>
                <a:gd name="T61" fmla="*/ 60 h 109"/>
                <a:gd name="T62" fmla="*/ 54 w 54"/>
                <a:gd name="T63" fmla="*/ 62 h 109"/>
                <a:gd name="T64" fmla="*/ 53 w 54"/>
                <a:gd name="T65" fmla="*/ 69 h 109"/>
                <a:gd name="T66" fmla="*/ 54 w 54"/>
                <a:gd name="T67" fmla="*/ 75 h 109"/>
                <a:gd name="T68" fmla="*/ 44 w 54"/>
                <a:gd name="T69" fmla="*/ 82 h 109"/>
                <a:gd name="T70" fmla="*/ 39 w 54"/>
                <a:gd name="T71" fmla="*/ 89 h 109"/>
                <a:gd name="T72" fmla="*/ 41 w 54"/>
                <a:gd name="T73" fmla="*/ 96 h 109"/>
                <a:gd name="T74" fmla="*/ 34 w 54"/>
                <a:gd name="T75" fmla="*/ 104 h 109"/>
                <a:gd name="T76" fmla="*/ 34 w 54"/>
                <a:gd name="T77" fmla="*/ 109 h 109"/>
                <a:gd name="T78" fmla="*/ 27 w 54"/>
                <a:gd name="T79" fmla="*/ 109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
                <a:gd name="T121" fmla="*/ 0 h 109"/>
                <a:gd name="T122" fmla="*/ 54 w 54"/>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 h="109">
                  <a:moveTo>
                    <a:pt x="27" y="109"/>
                  </a:moveTo>
                  <a:lnTo>
                    <a:pt x="27" y="99"/>
                  </a:lnTo>
                  <a:lnTo>
                    <a:pt x="27" y="89"/>
                  </a:lnTo>
                  <a:lnTo>
                    <a:pt x="19" y="79"/>
                  </a:lnTo>
                  <a:lnTo>
                    <a:pt x="14" y="69"/>
                  </a:lnTo>
                  <a:lnTo>
                    <a:pt x="7" y="63"/>
                  </a:lnTo>
                  <a:lnTo>
                    <a:pt x="0" y="55"/>
                  </a:lnTo>
                  <a:lnTo>
                    <a:pt x="7" y="48"/>
                  </a:lnTo>
                  <a:lnTo>
                    <a:pt x="14" y="41"/>
                  </a:lnTo>
                  <a:lnTo>
                    <a:pt x="14" y="31"/>
                  </a:lnTo>
                  <a:lnTo>
                    <a:pt x="14" y="21"/>
                  </a:lnTo>
                  <a:lnTo>
                    <a:pt x="14" y="12"/>
                  </a:lnTo>
                  <a:lnTo>
                    <a:pt x="14" y="7"/>
                  </a:lnTo>
                  <a:lnTo>
                    <a:pt x="15" y="4"/>
                  </a:lnTo>
                  <a:lnTo>
                    <a:pt x="14" y="0"/>
                  </a:lnTo>
                  <a:lnTo>
                    <a:pt x="20" y="2"/>
                  </a:lnTo>
                  <a:lnTo>
                    <a:pt x="27" y="0"/>
                  </a:lnTo>
                  <a:lnTo>
                    <a:pt x="36" y="4"/>
                  </a:lnTo>
                  <a:lnTo>
                    <a:pt x="41" y="7"/>
                  </a:lnTo>
                  <a:lnTo>
                    <a:pt x="41" y="11"/>
                  </a:lnTo>
                  <a:lnTo>
                    <a:pt x="41" y="14"/>
                  </a:lnTo>
                  <a:lnTo>
                    <a:pt x="41" y="21"/>
                  </a:lnTo>
                  <a:lnTo>
                    <a:pt x="43" y="24"/>
                  </a:lnTo>
                  <a:lnTo>
                    <a:pt x="48" y="28"/>
                  </a:lnTo>
                  <a:lnTo>
                    <a:pt x="44" y="38"/>
                  </a:lnTo>
                  <a:lnTo>
                    <a:pt x="39" y="43"/>
                  </a:lnTo>
                  <a:lnTo>
                    <a:pt x="34" y="48"/>
                  </a:lnTo>
                  <a:lnTo>
                    <a:pt x="39" y="53"/>
                  </a:lnTo>
                  <a:lnTo>
                    <a:pt x="44" y="55"/>
                  </a:lnTo>
                  <a:lnTo>
                    <a:pt x="48" y="55"/>
                  </a:lnTo>
                  <a:lnTo>
                    <a:pt x="51" y="60"/>
                  </a:lnTo>
                  <a:lnTo>
                    <a:pt x="54" y="62"/>
                  </a:lnTo>
                  <a:lnTo>
                    <a:pt x="53" y="69"/>
                  </a:lnTo>
                  <a:lnTo>
                    <a:pt x="54" y="75"/>
                  </a:lnTo>
                  <a:lnTo>
                    <a:pt x="44" y="82"/>
                  </a:lnTo>
                  <a:lnTo>
                    <a:pt x="39" y="89"/>
                  </a:lnTo>
                  <a:lnTo>
                    <a:pt x="41" y="96"/>
                  </a:lnTo>
                  <a:lnTo>
                    <a:pt x="34" y="104"/>
                  </a:lnTo>
                  <a:lnTo>
                    <a:pt x="34" y="109"/>
                  </a:lnTo>
                  <a:lnTo>
                    <a:pt x="27" y="10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0" name="Freeform 518"/>
            <p:cNvSpPr>
              <a:spLocks/>
            </p:cNvSpPr>
            <p:nvPr/>
          </p:nvSpPr>
          <p:spPr bwMode="auto">
            <a:xfrm>
              <a:off x="2758" y="1356"/>
              <a:ext cx="265" cy="280"/>
            </a:xfrm>
            <a:custGeom>
              <a:avLst/>
              <a:gdLst>
                <a:gd name="T0" fmla="*/ 102 w 265"/>
                <a:gd name="T1" fmla="*/ 29 h 280"/>
                <a:gd name="T2" fmla="*/ 141 w 265"/>
                <a:gd name="T3" fmla="*/ 11 h 280"/>
                <a:gd name="T4" fmla="*/ 173 w 265"/>
                <a:gd name="T5" fmla="*/ 7 h 280"/>
                <a:gd name="T6" fmla="*/ 184 w 265"/>
                <a:gd name="T7" fmla="*/ 7 h 280"/>
                <a:gd name="T8" fmla="*/ 190 w 265"/>
                <a:gd name="T9" fmla="*/ 7 h 280"/>
                <a:gd name="T10" fmla="*/ 204 w 265"/>
                <a:gd name="T11" fmla="*/ 6 h 280"/>
                <a:gd name="T12" fmla="*/ 214 w 265"/>
                <a:gd name="T13" fmla="*/ 4 h 280"/>
                <a:gd name="T14" fmla="*/ 218 w 265"/>
                <a:gd name="T15" fmla="*/ 11 h 280"/>
                <a:gd name="T16" fmla="*/ 218 w 265"/>
                <a:gd name="T17" fmla="*/ 31 h 280"/>
                <a:gd name="T18" fmla="*/ 211 w 265"/>
                <a:gd name="T19" fmla="*/ 48 h 280"/>
                <a:gd name="T20" fmla="*/ 211 w 265"/>
                <a:gd name="T21" fmla="*/ 63 h 280"/>
                <a:gd name="T22" fmla="*/ 223 w 265"/>
                <a:gd name="T23" fmla="*/ 79 h 280"/>
                <a:gd name="T24" fmla="*/ 231 w 265"/>
                <a:gd name="T25" fmla="*/ 99 h 280"/>
                <a:gd name="T26" fmla="*/ 238 w 265"/>
                <a:gd name="T27" fmla="*/ 109 h 280"/>
                <a:gd name="T28" fmla="*/ 238 w 265"/>
                <a:gd name="T29" fmla="*/ 137 h 280"/>
                <a:gd name="T30" fmla="*/ 238 w 265"/>
                <a:gd name="T31" fmla="*/ 164 h 280"/>
                <a:gd name="T32" fmla="*/ 238 w 265"/>
                <a:gd name="T33" fmla="*/ 171 h 280"/>
                <a:gd name="T34" fmla="*/ 238 w 265"/>
                <a:gd name="T35" fmla="*/ 178 h 280"/>
                <a:gd name="T36" fmla="*/ 245 w 265"/>
                <a:gd name="T37" fmla="*/ 193 h 280"/>
                <a:gd name="T38" fmla="*/ 258 w 265"/>
                <a:gd name="T39" fmla="*/ 198 h 280"/>
                <a:gd name="T40" fmla="*/ 265 w 265"/>
                <a:gd name="T41" fmla="*/ 212 h 280"/>
                <a:gd name="T42" fmla="*/ 184 w 265"/>
                <a:gd name="T43" fmla="*/ 273 h 280"/>
                <a:gd name="T44" fmla="*/ 156 w 265"/>
                <a:gd name="T45" fmla="*/ 266 h 280"/>
                <a:gd name="T46" fmla="*/ 129 w 265"/>
                <a:gd name="T47" fmla="*/ 246 h 280"/>
                <a:gd name="T48" fmla="*/ 0 w 265"/>
                <a:gd name="T49" fmla="*/ 137 h 280"/>
                <a:gd name="T50" fmla="*/ 13 w 265"/>
                <a:gd name="T51" fmla="*/ 123 h 280"/>
                <a:gd name="T52" fmla="*/ 47 w 265"/>
                <a:gd name="T53" fmla="*/ 109 h 280"/>
                <a:gd name="T54" fmla="*/ 61 w 265"/>
                <a:gd name="T55" fmla="*/ 99 h 280"/>
                <a:gd name="T56" fmla="*/ 61 w 265"/>
                <a:gd name="T57" fmla="*/ 89 h 280"/>
                <a:gd name="T58" fmla="*/ 81 w 265"/>
                <a:gd name="T59" fmla="*/ 82 h 280"/>
                <a:gd name="T60" fmla="*/ 95 w 265"/>
                <a:gd name="T61" fmla="*/ 82 h 280"/>
                <a:gd name="T62" fmla="*/ 95 w 265"/>
                <a:gd name="T63" fmla="*/ 75 h 280"/>
                <a:gd name="T64" fmla="*/ 85 w 265"/>
                <a:gd name="T65" fmla="*/ 45 h 280"/>
                <a:gd name="T66" fmla="*/ 88 w 265"/>
                <a:gd name="T67" fmla="*/ 35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5"/>
                <a:gd name="T103" fmla="*/ 0 h 280"/>
                <a:gd name="T104" fmla="*/ 265 w 265"/>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5" h="280">
                  <a:moveTo>
                    <a:pt x="88" y="35"/>
                  </a:moveTo>
                  <a:lnTo>
                    <a:pt x="102" y="29"/>
                  </a:lnTo>
                  <a:lnTo>
                    <a:pt x="115" y="21"/>
                  </a:lnTo>
                  <a:lnTo>
                    <a:pt x="141" y="11"/>
                  </a:lnTo>
                  <a:lnTo>
                    <a:pt x="170" y="7"/>
                  </a:lnTo>
                  <a:lnTo>
                    <a:pt x="173" y="7"/>
                  </a:lnTo>
                  <a:lnTo>
                    <a:pt x="178" y="9"/>
                  </a:lnTo>
                  <a:lnTo>
                    <a:pt x="184" y="7"/>
                  </a:lnTo>
                  <a:lnTo>
                    <a:pt x="187" y="7"/>
                  </a:lnTo>
                  <a:lnTo>
                    <a:pt x="190" y="7"/>
                  </a:lnTo>
                  <a:lnTo>
                    <a:pt x="197" y="7"/>
                  </a:lnTo>
                  <a:lnTo>
                    <a:pt x="204" y="6"/>
                  </a:lnTo>
                  <a:lnTo>
                    <a:pt x="211" y="7"/>
                  </a:lnTo>
                  <a:lnTo>
                    <a:pt x="214" y="4"/>
                  </a:lnTo>
                  <a:lnTo>
                    <a:pt x="218" y="0"/>
                  </a:lnTo>
                  <a:lnTo>
                    <a:pt x="218" y="11"/>
                  </a:lnTo>
                  <a:lnTo>
                    <a:pt x="218" y="21"/>
                  </a:lnTo>
                  <a:lnTo>
                    <a:pt x="218" y="31"/>
                  </a:lnTo>
                  <a:lnTo>
                    <a:pt x="218" y="41"/>
                  </a:lnTo>
                  <a:lnTo>
                    <a:pt x="211" y="48"/>
                  </a:lnTo>
                  <a:lnTo>
                    <a:pt x="204" y="55"/>
                  </a:lnTo>
                  <a:lnTo>
                    <a:pt x="211" y="63"/>
                  </a:lnTo>
                  <a:lnTo>
                    <a:pt x="218" y="69"/>
                  </a:lnTo>
                  <a:lnTo>
                    <a:pt x="223" y="79"/>
                  </a:lnTo>
                  <a:lnTo>
                    <a:pt x="231" y="89"/>
                  </a:lnTo>
                  <a:lnTo>
                    <a:pt x="231" y="99"/>
                  </a:lnTo>
                  <a:lnTo>
                    <a:pt x="231" y="109"/>
                  </a:lnTo>
                  <a:lnTo>
                    <a:pt x="238" y="109"/>
                  </a:lnTo>
                  <a:lnTo>
                    <a:pt x="238" y="123"/>
                  </a:lnTo>
                  <a:lnTo>
                    <a:pt x="238" y="137"/>
                  </a:lnTo>
                  <a:lnTo>
                    <a:pt x="240" y="149"/>
                  </a:lnTo>
                  <a:lnTo>
                    <a:pt x="238" y="164"/>
                  </a:lnTo>
                  <a:lnTo>
                    <a:pt x="236" y="166"/>
                  </a:lnTo>
                  <a:lnTo>
                    <a:pt x="238" y="171"/>
                  </a:lnTo>
                  <a:lnTo>
                    <a:pt x="238" y="176"/>
                  </a:lnTo>
                  <a:lnTo>
                    <a:pt x="238" y="178"/>
                  </a:lnTo>
                  <a:lnTo>
                    <a:pt x="243" y="188"/>
                  </a:lnTo>
                  <a:lnTo>
                    <a:pt x="245" y="193"/>
                  </a:lnTo>
                  <a:lnTo>
                    <a:pt x="250" y="195"/>
                  </a:lnTo>
                  <a:lnTo>
                    <a:pt x="258" y="198"/>
                  </a:lnTo>
                  <a:lnTo>
                    <a:pt x="264" y="205"/>
                  </a:lnTo>
                  <a:lnTo>
                    <a:pt x="265" y="212"/>
                  </a:lnTo>
                  <a:lnTo>
                    <a:pt x="211" y="252"/>
                  </a:lnTo>
                  <a:lnTo>
                    <a:pt x="184" y="273"/>
                  </a:lnTo>
                  <a:lnTo>
                    <a:pt x="156" y="280"/>
                  </a:lnTo>
                  <a:lnTo>
                    <a:pt x="156" y="266"/>
                  </a:lnTo>
                  <a:lnTo>
                    <a:pt x="138" y="261"/>
                  </a:lnTo>
                  <a:lnTo>
                    <a:pt x="129" y="246"/>
                  </a:lnTo>
                  <a:lnTo>
                    <a:pt x="0" y="157"/>
                  </a:lnTo>
                  <a:lnTo>
                    <a:pt x="0" y="137"/>
                  </a:lnTo>
                  <a:lnTo>
                    <a:pt x="7" y="130"/>
                  </a:lnTo>
                  <a:lnTo>
                    <a:pt x="13" y="123"/>
                  </a:lnTo>
                  <a:lnTo>
                    <a:pt x="30" y="118"/>
                  </a:lnTo>
                  <a:lnTo>
                    <a:pt x="47" y="109"/>
                  </a:lnTo>
                  <a:lnTo>
                    <a:pt x="54" y="103"/>
                  </a:lnTo>
                  <a:lnTo>
                    <a:pt x="61" y="99"/>
                  </a:lnTo>
                  <a:lnTo>
                    <a:pt x="61" y="96"/>
                  </a:lnTo>
                  <a:lnTo>
                    <a:pt x="61" y="89"/>
                  </a:lnTo>
                  <a:lnTo>
                    <a:pt x="75" y="84"/>
                  </a:lnTo>
                  <a:lnTo>
                    <a:pt x="81" y="82"/>
                  </a:lnTo>
                  <a:lnTo>
                    <a:pt x="88" y="80"/>
                  </a:lnTo>
                  <a:lnTo>
                    <a:pt x="95" y="82"/>
                  </a:lnTo>
                  <a:lnTo>
                    <a:pt x="97" y="80"/>
                  </a:lnTo>
                  <a:lnTo>
                    <a:pt x="95" y="75"/>
                  </a:lnTo>
                  <a:lnTo>
                    <a:pt x="93" y="63"/>
                  </a:lnTo>
                  <a:lnTo>
                    <a:pt x="85" y="45"/>
                  </a:lnTo>
                  <a:lnTo>
                    <a:pt x="81" y="35"/>
                  </a:lnTo>
                  <a:lnTo>
                    <a:pt x="88" y="3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1" name="Freeform 519"/>
            <p:cNvSpPr>
              <a:spLocks/>
            </p:cNvSpPr>
            <p:nvPr/>
          </p:nvSpPr>
          <p:spPr bwMode="auto">
            <a:xfrm>
              <a:off x="2703" y="1377"/>
              <a:ext cx="152" cy="129"/>
            </a:xfrm>
            <a:custGeom>
              <a:avLst/>
              <a:gdLst>
                <a:gd name="T0" fmla="*/ 55 w 152"/>
                <a:gd name="T1" fmla="*/ 129 h 129"/>
                <a:gd name="T2" fmla="*/ 55 w 152"/>
                <a:gd name="T3" fmla="*/ 116 h 129"/>
                <a:gd name="T4" fmla="*/ 62 w 152"/>
                <a:gd name="T5" fmla="*/ 109 h 129"/>
                <a:gd name="T6" fmla="*/ 68 w 152"/>
                <a:gd name="T7" fmla="*/ 102 h 129"/>
                <a:gd name="T8" fmla="*/ 85 w 152"/>
                <a:gd name="T9" fmla="*/ 97 h 129"/>
                <a:gd name="T10" fmla="*/ 102 w 152"/>
                <a:gd name="T11" fmla="*/ 88 h 129"/>
                <a:gd name="T12" fmla="*/ 109 w 152"/>
                <a:gd name="T13" fmla="*/ 82 h 129"/>
                <a:gd name="T14" fmla="*/ 116 w 152"/>
                <a:gd name="T15" fmla="*/ 78 h 129"/>
                <a:gd name="T16" fmla="*/ 116 w 152"/>
                <a:gd name="T17" fmla="*/ 75 h 129"/>
                <a:gd name="T18" fmla="*/ 116 w 152"/>
                <a:gd name="T19" fmla="*/ 68 h 129"/>
                <a:gd name="T20" fmla="*/ 130 w 152"/>
                <a:gd name="T21" fmla="*/ 63 h 129"/>
                <a:gd name="T22" fmla="*/ 136 w 152"/>
                <a:gd name="T23" fmla="*/ 61 h 129"/>
                <a:gd name="T24" fmla="*/ 143 w 152"/>
                <a:gd name="T25" fmla="*/ 59 h 129"/>
                <a:gd name="T26" fmla="*/ 150 w 152"/>
                <a:gd name="T27" fmla="*/ 61 h 129"/>
                <a:gd name="T28" fmla="*/ 152 w 152"/>
                <a:gd name="T29" fmla="*/ 59 h 129"/>
                <a:gd name="T30" fmla="*/ 150 w 152"/>
                <a:gd name="T31" fmla="*/ 54 h 129"/>
                <a:gd name="T32" fmla="*/ 148 w 152"/>
                <a:gd name="T33" fmla="*/ 42 h 129"/>
                <a:gd name="T34" fmla="*/ 140 w 152"/>
                <a:gd name="T35" fmla="*/ 24 h 129"/>
                <a:gd name="T36" fmla="*/ 136 w 152"/>
                <a:gd name="T37" fmla="*/ 14 h 129"/>
                <a:gd name="T38" fmla="*/ 143 w 152"/>
                <a:gd name="T39" fmla="*/ 14 h 129"/>
                <a:gd name="T40" fmla="*/ 124 w 152"/>
                <a:gd name="T41" fmla="*/ 14 h 129"/>
                <a:gd name="T42" fmla="*/ 109 w 152"/>
                <a:gd name="T43" fmla="*/ 14 h 129"/>
                <a:gd name="T44" fmla="*/ 104 w 152"/>
                <a:gd name="T45" fmla="*/ 7 h 129"/>
                <a:gd name="T46" fmla="*/ 102 w 152"/>
                <a:gd name="T47" fmla="*/ 0 h 129"/>
                <a:gd name="T48" fmla="*/ 90 w 152"/>
                <a:gd name="T49" fmla="*/ 14 h 129"/>
                <a:gd name="T50" fmla="*/ 82 w 152"/>
                <a:gd name="T51" fmla="*/ 27 h 129"/>
                <a:gd name="T52" fmla="*/ 70 w 152"/>
                <a:gd name="T53" fmla="*/ 39 h 129"/>
                <a:gd name="T54" fmla="*/ 55 w 152"/>
                <a:gd name="T55" fmla="*/ 54 h 129"/>
                <a:gd name="T56" fmla="*/ 51 w 152"/>
                <a:gd name="T57" fmla="*/ 70 h 129"/>
                <a:gd name="T58" fmla="*/ 48 w 152"/>
                <a:gd name="T59" fmla="*/ 88 h 129"/>
                <a:gd name="T60" fmla="*/ 43 w 152"/>
                <a:gd name="T61" fmla="*/ 97 h 129"/>
                <a:gd name="T62" fmla="*/ 36 w 152"/>
                <a:gd name="T63" fmla="*/ 104 h 129"/>
                <a:gd name="T64" fmla="*/ 27 w 152"/>
                <a:gd name="T65" fmla="*/ 109 h 129"/>
                <a:gd name="T66" fmla="*/ 17 w 152"/>
                <a:gd name="T67" fmla="*/ 117 h 129"/>
                <a:gd name="T68" fmla="*/ 7 w 152"/>
                <a:gd name="T69" fmla="*/ 122 h 129"/>
                <a:gd name="T70" fmla="*/ 4 w 152"/>
                <a:gd name="T71" fmla="*/ 126 h 129"/>
                <a:gd name="T72" fmla="*/ 0 w 152"/>
                <a:gd name="T73" fmla="*/ 129 h 129"/>
                <a:gd name="T74" fmla="*/ 55 w 152"/>
                <a:gd name="T75" fmla="*/ 129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29"/>
                <a:gd name="T116" fmla="*/ 152 w 152"/>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29">
                  <a:moveTo>
                    <a:pt x="55" y="129"/>
                  </a:moveTo>
                  <a:lnTo>
                    <a:pt x="55" y="116"/>
                  </a:lnTo>
                  <a:lnTo>
                    <a:pt x="62" y="109"/>
                  </a:lnTo>
                  <a:lnTo>
                    <a:pt x="68" y="102"/>
                  </a:lnTo>
                  <a:lnTo>
                    <a:pt x="85" y="97"/>
                  </a:lnTo>
                  <a:lnTo>
                    <a:pt x="102" y="88"/>
                  </a:lnTo>
                  <a:lnTo>
                    <a:pt x="109" y="82"/>
                  </a:lnTo>
                  <a:lnTo>
                    <a:pt x="116" y="78"/>
                  </a:lnTo>
                  <a:lnTo>
                    <a:pt x="116" y="75"/>
                  </a:lnTo>
                  <a:lnTo>
                    <a:pt x="116" y="68"/>
                  </a:lnTo>
                  <a:lnTo>
                    <a:pt x="130" y="63"/>
                  </a:lnTo>
                  <a:lnTo>
                    <a:pt x="136" y="61"/>
                  </a:lnTo>
                  <a:lnTo>
                    <a:pt x="143" y="59"/>
                  </a:lnTo>
                  <a:lnTo>
                    <a:pt x="150" y="61"/>
                  </a:lnTo>
                  <a:lnTo>
                    <a:pt x="152" y="59"/>
                  </a:lnTo>
                  <a:lnTo>
                    <a:pt x="150" y="54"/>
                  </a:lnTo>
                  <a:lnTo>
                    <a:pt x="148" y="42"/>
                  </a:lnTo>
                  <a:lnTo>
                    <a:pt x="140" y="24"/>
                  </a:lnTo>
                  <a:lnTo>
                    <a:pt x="136" y="14"/>
                  </a:lnTo>
                  <a:lnTo>
                    <a:pt x="143" y="14"/>
                  </a:lnTo>
                  <a:lnTo>
                    <a:pt x="124" y="14"/>
                  </a:lnTo>
                  <a:lnTo>
                    <a:pt x="109" y="14"/>
                  </a:lnTo>
                  <a:lnTo>
                    <a:pt x="104" y="7"/>
                  </a:lnTo>
                  <a:lnTo>
                    <a:pt x="102" y="0"/>
                  </a:lnTo>
                  <a:lnTo>
                    <a:pt x="90" y="14"/>
                  </a:lnTo>
                  <a:lnTo>
                    <a:pt x="82" y="27"/>
                  </a:lnTo>
                  <a:lnTo>
                    <a:pt x="70" y="39"/>
                  </a:lnTo>
                  <a:lnTo>
                    <a:pt x="55" y="54"/>
                  </a:lnTo>
                  <a:lnTo>
                    <a:pt x="51" y="70"/>
                  </a:lnTo>
                  <a:lnTo>
                    <a:pt x="48" y="88"/>
                  </a:lnTo>
                  <a:lnTo>
                    <a:pt x="43" y="97"/>
                  </a:lnTo>
                  <a:lnTo>
                    <a:pt x="36" y="104"/>
                  </a:lnTo>
                  <a:lnTo>
                    <a:pt x="27" y="109"/>
                  </a:lnTo>
                  <a:lnTo>
                    <a:pt x="17" y="117"/>
                  </a:lnTo>
                  <a:lnTo>
                    <a:pt x="7" y="122"/>
                  </a:lnTo>
                  <a:lnTo>
                    <a:pt x="4" y="126"/>
                  </a:lnTo>
                  <a:lnTo>
                    <a:pt x="0" y="129"/>
                  </a:lnTo>
                  <a:lnTo>
                    <a:pt x="55" y="12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2" name="Freeform 520"/>
            <p:cNvSpPr>
              <a:spLocks/>
            </p:cNvSpPr>
            <p:nvPr/>
          </p:nvSpPr>
          <p:spPr bwMode="auto">
            <a:xfrm>
              <a:off x="2656" y="1506"/>
              <a:ext cx="104" cy="96"/>
            </a:xfrm>
            <a:custGeom>
              <a:avLst/>
              <a:gdLst>
                <a:gd name="T0" fmla="*/ 102 w 102"/>
                <a:gd name="T1" fmla="*/ 0 h 96"/>
                <a:gd name="T2" fmla="*/ 102 w 102"/>
                <a:gd name="T3" fmla="*/ 28 h 96"/>
                <a:gd name="T4" fmla="*/ 61 w 102"/>
                <a:gd name="T5" fmla="*/ 28 h 96"/>
                <a:gd name="T6" fmla="*/ 61 w 102"/>
                <a:gd name="T7" fmla="*/ 62 h 96"/>
                <a:gd name="T8" fmla="*/ 54 w 102"/>
                <a:gd name="T9" fmla="*/ 67 h 96"/>
                <a:gd name="T10" fmla="*/ 47 w 102"/>
                <a:gd name="T11" fmla="*/ 75 h 96"/>
                <a:gd name="T12" fmla="*/ 47 w 102"/>
                <a:gd name="T13" fmla="*/ 96 h 96"/>
                <a:gd name="T14" fmla="*/ 0 w 102"/>
                <a:gd name="T15" fmla="*/ 96 h 96"/>
                <a:gd name="T16" fmla="*/ 8 w 102"/>
                <a:gd name="T17" fmla="*/ 72 h 96"/>
                <a:gd name="T18" fmla="*/ 20 w 102"/>
                <a:gd name="T19" fmla="*/ 55 h 96"/>
                <a:gd name="T20" fmla="*/ 30 w 102"/>
                <a:gd name="T21" fmla="*/ 34 h 96"/>
                <a:gd name="T22" fmla="*/ 40 w 102"/>
                <a:gd name="T23" fmla="*/ 14 h 96"/>
                <a:gd name="T24" fmla="*/ 46 w 102"/>
                <a:gd name="T25" fmla="*/ 9 h 96"/>
                <a:gd name="T26" fmla="*/ 47 w 102"/>
                <a:gd name="T27" fmla="*/ 0 h 96"/>
                <a:gd name="T28" fmla="*/ 102 w 102"/>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96"/>
                <a:gd name="T47" fmla="*/ 102 w 10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96">
                  <a:moveTo>
                    <a:pt x="102" y="0"/>
                  </a:moveTo>
                  <a:lnTo>
                    <a:pt x="102" y="28"/>
                  </a:lnTo>
                  <a:lnTo>
                    <a:pt x="61" y="28"/>
                  </a:lnTo>
                  <a:lnTo>
                    <a:pt x="61" y="62"/>
                  </a:lnTo>
                  <a:lnTo>
                    <a:pt x="54" y="67"/>
                  </a:lnTo>
                  <a:lnTo>
                    <a:pt x="47" y="75"/>
                  </a:lnTo>
                  <a:lnTo>
                    <a:pt x="47" y="96"/>
                  </a:lnTo>
                  <a:lnTo>
                    <a:pt x="0" y="96"/>
                  </a:lnTo>
                  <a:lnTo>
                    <a:pt x="8" y="72"/>
                  </a:lnTo>
                  <a:lnTo>
                    <a:pt x="20" y="55"/>
                  </a:lnTo>
                  <a:lnTo>
                    <a:pt x="30" y="34"/>
                  </a:lnTo>
                  <a:lnTo>
                    <a:pt x="40" y="14"/>
                  </a:lnTo>
                  <a:lnTo>
                    <a:pt x="46" y="9"/>
                  </a:lnTo>
                  <a:lnTo>
                    <a:pt x="47" y="0"/>
                  </a:lnTo>
                  <a:lnTo>
                    <a:pt x="10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3" name="Freeform 521"/>
            <p:cNvSpPr>
              <a:spLocks/>
            </p:cNvSpPr>
            <p:nvPr/>
          </p:nvSpPr>
          <p:spPr bwMode="auto">
            <a:xfrm>
              <a:off x="2656" y="1506"/>
              <a:ext cx="156" cy="198"/>
            </a:xfrm>
            <a:custGeom>
              <a:avLst/>
              <a:gdLst>
                <a:gd name="T0" fmla="*/ 102 w 156"/>
                <a:gd name="T1" fmla="*/ 0 h 198"/>
                <a:gd name="T2" fmla="*/ 102 w 156"/>
                <a:gd name="T3" fmla="*/ 28 h 198"/>
                <a:gd name="T4" fmla="*/ 61 w 156"/>
                <a:gd name="T5" fmla="*/ 28 h 198"/>
                <a:gd name="T6" fmla="*/ 61 w 156"/>
                <a:gd name="T7" fmla="*/ 62 h 198"/>
                <a:gd name="T8" fmla="*/ 54 w 156"/>
                <a:gd name="T9" fmla="*/ 67 h 198"/>
                <a:gd name="T10" fmla="*/ 47 w 156"/>
                <a:gd name="T11" fmla="*/ 75 h 198"/>
                <a:gd name="T12" fmla="*/ 47 w 156"/>
                <a:gd name="T13" fmla="*/ 96 h 198"/>
                <a:gd name="T14" fmla="*/ 0 w 156"/>
                <a:gd name="T15" fmla="*/ 96 h 198"/>
                <a:gd name="T16" fmla="*/ 1 w 156"/>
                <a:gd name="T17" fmla="*/ 102 h 198"/>
                <a:gd name="T18" fmla="*/ 6 w 156"/>
                <a:gd name="T19" fmla="*/ 109 h 198"/>
                <a:gd name="T20" fmla="*/ 6 w 156"/>
                <a:gd name="T21" fmla="*/ 116 h 198"/>
                <a:gd name="T22" fmla="*/ 6 w 156"/>
                <a:gd name="T23" fmla="*/ 119 h 198"/>
                <a:gd name="T24" fmla="*/ 6 w 156"/>
                <a:gd name="T25" fmla="*/ 123 h 198"/>
                <a:gd name="T26" fmla="*/ 6 w 156"/>
                <a:gd name="T27" fmla="*/ 130 h 198"/>
                <a:gd name="T28" fmla="*/ 8 w 156"/>
                <a:gd name="T29" fmla="*/ 131 h 198"/>
                <a:gd name="T30" fmla="*/ 13 w 156"/>
                <a:gd name="T31" fmla="*/ 136 h 198"/>
                <a:gd name="T32" fmla="*/ 6 w 156"/>
                <a:gd name="T33" fmla="*/ 136 h 198"/>
                <a:gd name="T34" fmla="*/ 10 w 156"/>
                <a:gd name="T35" fmla="*/ 155 h 198"/>
                <a:gd name="T36" fmla="*/ 6 w 156"/>
                <a:gd name="T37" fmla="*/ 170 h 198"/>
                <a:gd name="T38" fmla="*/ 6 w 156"/>
                <a:gd name="T39" fmla="*/ 170 h 198"/>
                <a:gd name="T40" fmla="*/ 6 w 156"/>
                <a:gd name="T41" fmla="*/ 170 h 198"/>
                <a:gd name="T42" fmla="*/ 13 w 156"/>
                <a:gd name="T43" fmla="*/ 169 h 198"/>
                <a:gd name="T44" fmla="*/ 20 w 156"/>
                <a:gd name="T45" fmla="*/ 164 h 198"/>
                <a:gd name="T46" fmla="*/ 42 w 156"/>
                <a:gd name="T47" fmla="*/ 179 h 198"/>
                <a:gd name="T48" fmla="*/ 61 w 156"/>
                <a:gd name="T49" fmla="*/ 198 h 198"/>
                <a:gd name="T50" fmla="*/ 61 w 156"/>
                <a:gd name="T51" fmla="*/ 191 h 198"/>
                <a:gd name="T52" fmla="*/ 64 w 156"/>
                <a:gd name="T53" fmla="*/ 186 h 198"/>
                <a:gd name="T54" fmla="*/ 74 w 156"/>
                <a:gd name="T55" fmla="*/ 184 h 198"/>
                <a:gd name="T56" fmla="*/ 71 w 156"/>
                <a:gd name="T57" fmla="*/ 186 h 198"/>
                <a:gd name="T58" fmla="*/ 74 w 156"/>
                <a:gd name="T59" fmla="*/ 191 h 198"/>
                <a:gd name="T60" fmla="*/ 76 w 156"/>
                <a:gd name="T61" fmla="*/ 186 h 198"/>
                <a:gd name="T62" fmla="*/ 81 w 156"/>
                <a:gd name="T63" fmla="*/ 184 h 198"/>
                <a:gd name="T64" fmla="*/ 83 w 156"/>
                <a:gd name="T65" fmla="*/ 188 h 198"/>
                <a:gd name="T66" fmla="*/ 88 w 156"/>
                <a:gd name="T67" fmla="*/ 191 h 198"/>
                <a:gd name="T68" fmla="*/ 88 w 156"/>
                <a:gd name="T69" fmla="*/ 188 h 198"/>
                <a:gd name="T70" fmla="*/ 88 w 156"/>
                <a:gd name="T71" fmla="*/ 184 h 198"/>
                <a:gd name="T72" fmla="*/ 143 w 156"/>
                <a:gd name="T73" fmla="*/ 184 h 198"/>
                <a:gd name="T74" fmla="*/ 143 w 156"/>
                <a:gd name="T75" fmla="*/ 179 h 198"/>
                <a:gd name="T76" fmla="*/ 143 w 156"/>
                <a:gd name="T77" fmla="*/ 170 h 198"/>
                <a:gd name="T78" fmla="*/ 143 w 156"/>
                <a:gd name="T79" fmla="*/ 172 h 198"/>
                <a:gd name="T80" fmla="*/ 143 w 156"/>
                <a:gd name="T81" fmla="*/ 170 h 198"/>
                <a:gd name="T82" fmla="*/ 129 w 156"/>
                <a:gd name="T83" fmla="*/ 41 h 198"/>
                <a:gd name="T84" fmla="*/ 156 w 156"/>
                <a:gd name="T85" fmla="*/ 41 h 198"/>
                <a:gd name="T86" fmla="*/ 102 w 156"/>
                <a:gd name="T87" fmla="*/ 7 h 198"/>
                <a:gd name="T88" fmla="*/ 102 w 156"/>
                <a:gd name="T89" fmla="*/ 0 h 1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198"/>
                <a:gd name="T137" fmla="*/ 156 w 156"/>
                <a:gd name="T138" fmla="*/ 198 h 1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198">
                  <a:moveTo>
                    <a:pt x="102" y="0"/>
                  </a:moveTo>
                  <a:lnTo>
                    <a:pt x="102" y="28"/>
                  </a:lnTo>
                  <a:lnTo>
                    <a:pt x="61" y="28"/>
                  </a:lnTo>
                  <a:lnTo>
                    <a:pt x="61" y="62"/>
                  </a:lnTo>
                  <a:lnTo>
                    <a:pt x="54" y="67"/>
                  </a:lnTo>
                  <a:lnTo>
                    <a:pt x="47" y="75"/>
                  </a:lnTo>
                  <a:lnTo>
                    <a:pt x="47" y="96"/>
                  </a:lnTo>
                  <a:lnTo>
                    <a:pt x="0" y="96"/>
                  </a:lnTo>
                  <a:lnTo>
                    <a:pt x="1" y="102"/>
                  </a:lnTo>
                  <a:lnTo>
                    <a:pt x="6" y="109"/>
                  </a:lnTo>
                  <a:lnTo>
                    <a:pt x="6" y="116"/>
                  </a:lnTo>
                  <a:lnTo>
                    <a:pt x="6" y="119"/>
                  </a:lnTo>
                  <a:lnTo>
                    <a:pt x="6" y="123"/>
                  </a:lnTo>
                  <a:lnTo>
                    <a:pt x="6" y="130"/>
                  </a:lnTo>
                  <a:lnTo>
                    <a:pt x="8" y="131"/>
                  </a:lnTo>
                  <a:lnTo>
                    <a:pt x="13" y="136"/>
                  </a:lnTo>
                  <a:lnTo>
                    <a:pt x="6" y="136"/>
                  </a:lnTo>
                  <a:lnTo>
                    <a:pt x="10" y="155"/>
                  </a:lnTo>
                  <a:lnTo>
                    <a:pt x="6" y="170"/>
                  </a:lnTo>
                  <a:lnTo>
                    <a:pt x="13" y="169"/>
                  </a:lnTo>
                  <a:lnTo>
                    <a:pt x="20" y="164"/>
                  </a:lnTo>
                  <a:lnTo>
                    <a:pt x="42" y="179"/>
                  </a:lnTo>
                  <a:lnTo>
                    <a:pt x="61" y="198"/>
                  </a:lnTo>
                  <a:lnTo>
                    <a:pt x="61" y="191"/>
                  </a:lnTo>
                  <a:lnTo>
                    <a:pt x="64" y="186"/>
                  </a:lnTo>
                  <a:lnTo>
                    <a:pt x="74" y="184"/>
                  </a:lnTo>
                  <a:lnTo>
                    <a:pt x="71" y="186"/>
                  </a:lnTo>
                  <a:lnTo>
                    <a:pt x="74" y="191"/>
                  </a:lnTo>
                  <a:lnTo>
                    <a:pt x="76" y="186"/>
                  </a:lnTo>
                  <a:lnTo>
                    <a:pt x="81" y="184"/>
                  </a:lnTo>
                  <a:lnTo>
                    <a:pt x="83" y="188"/>
                  </a:lnTo>
                  <a:lnTo>
                    <a:pt x="88" y="191"/>
                  </a:lnTo>
                  <a:lnTo>
                    <a:pt x="88" y="188"/>
                  </a:lnTo>
                  <a:lnTo>
                    <a:pt x="88" y="184"/>
                  </a:lnTo>
                  <a:lnTo>
                    <a:pt x="143" y="184"/>
                  </a:lnTo>
                  <a:lnTo>
                    <a:pt x="143" y="179"/>
                  </a:lnTo>
                  <a:lnTo>
                    <a:pt x="143" y="170"/>
                  </a:lnTo>
                  <a:lnTo>
                    <a:pt x="143" y="172"/>
                  </a:lnTo>
                  <a:lnTo>
                    <a:pt x="143" y="170"/>
                  </a:lnTo>
                  <a:lnTo>
                    <a:pt x="129" y="41"/>
                  </a:lnTo>
                  <a:lnTo>
                    <a:pt x="156" y="41"/>
                  </a:lnTo>
                  <a:lnTo>
                    <a:pt x="102" y="7"/>
                  </a:lnTo>
                  <a:lnTo>
                    <a:pt x="10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4" name="Freeform 522"/>
            <p:cNvSpPr>
              <a:spLocks/>
            </p:cNvSpPr>
            <p:nvPr/>
          </p:nvSpPr>
          <p:spPr bwMode="auto">
            <a:xfrm>
              <a:off x="2710" y="1547"/>
              <a:ext cx="218" cy="225"/>
            </a:xfrm>
            <a:custGeom>
              <a:avLst/>
              <a:gdLst>
                <a:gd name="T0" fmla="*/ 7 w 218"/>
                <a:gd name="T1" fmla="*/ 157 h 225"/>
                <a:gd name="T2" fmla="*/ 7 w 218"/>
                <a:gd name="T3" fmla="*/ 150 h 225"/>
                <a:gd name="T4" fmla="*/ 10 w 218"/>
                <a:gd name="T5" fmla="*/ 145 h 225"/>
                <a:gd name="T6" fmla="*/ 20 w 218"/>
                <a:gd name="T7" fmla="*/ 143 h 225"/>
                <a:gd name="T8" fmla="*/ 17 w 218"/>
                <a:gd name="T9" fmla="*/ 145 h 225"/>
                <a:gd name="T10" fmla="*/ 20 w 218"/>
                <a:gd name="T11" fmla="*/ 150 h 225"/>
                <a:gd name="T12" fmla="*/ 22 w 218"/>
                <a:gd name="T13" fmla="*/ 145 h 225"/>
                <a:gd name="T14" fmla="*/ 27 w 218"/>
                <a:gd name="T15" fmla="*/ 143 h 225"/>
                <a:gd name="T16" fmla="*/ 29 w 218"/>
                <a:gd name="T17" fmla="*/ 147 h 225"/>
                <a:gd name="T18" fmla="*/ 34 w 218"/>
                <a:gd name="T19" fmla="*/ 150 h 225"/>
                <a:gd name="T20" fmla="*/ 34 w 218"/>
                <a:gd name="T21" fmla="*/ 147 h 225"/>
                <a:gd name="T22" fmla="*/ 34 w 218"/>
                <a:gd name="T23" fmla="*/ 143 h 225"/>
                <a:gd name="T24" fmla="*/ 89 w 218"/>
                <a:gd name="T25" fmla="*/ 143 h 225"/>
                <a:gd name="T26" fmla="*/ 89 w 218"/>
                <a:gd name="T27" fmla="*/ 138 h 225"/>
                <a:gd name="T28" fmla="*/ 89 w 218"/>
                <a:gd name="T29" fmla="*/ 129 h 225"/>
                <a:gd name="T30" fmla="*/ 89 w 218"/>
                <a:gd name="T31" fmla="*/ 131 h 225"/>
                <a:gd name="T32" fmla="*/ 89 w 218"/>
                <a:gd name="T33" fmla="*/ 129 h 225"/>
                <a:gd name="T34" fmla="*/ 75 w 218"/>
                <a:gd name="T35" fmla="*/ 0 h 225"/>
                <a:gd name="T36" fmla="*/ 102 w 218"/>
                <a:gd name="T37" fmla="*/ 0 h 225"/>
                <a:gd name="T38" fmla="*/ 177 w 218"/>
                <a:gd name="T39" fmla="*/ 55 h 225"/>
                <a:gd name="T40" fmla="*/ 186 w 218"/>
                <a:gd name="T41" fmla="*/ 70 h 225"/>
                <a:gd name="T42" fmla="*/ 204 w 218"/>
                <a:gd name="T43" fmla="*/ 75 h 225"/>
                <a:gd name="T44" fmla="*/ 204 w 218"/>
                <a:gd name="T45" fmla="*/ 89 h 225"/>
                <a:gd name="T46" fmla="*/ 218 w 218"/>
                <a:gd name="T47" fmla="*/ 89 h 225"/>
                <a:gd name="T48" fmla="*/ 218 w 218"/>
                <a:gd name="T49" fmla="*/ 129 h 225"/>
                <a:gd name="T50" fmla="*/ 208 w 218"/>
                <a:gd name="T51" fmla="*/ 141 h 225"/>
                <a:gd name="T52" fmla="*/ 191 w 218"/>
                <a:gd name="T53" fmla="*/ 143 h 225"/>
                <a:gd name="T54" fmla="*/ 157 w 218"/>
                <a:gd name="T55" fmla="*/ 152 h 225"/>
                <a:gd name="T56" fmla="*/ 129 w 218"/>
                <a:gd name="T57" fmla="*/ 164 h 225"/>
                <a:gd name="T58" fmla="*/ 123 w 218"/>
                <a:gd name="T59" fmla="*/ 167 h 225"/>
                <a:gd name="T60" fmla="*/ 119 w 218"/>
                <a:gd name="T61" fmla="*/ 172 h 225"/>
                <a:gd name="T62" fmla="*/ 116 w 218"/>
                <a:gd name="T63" fmla="*/ 175 h 225"/>
                <a:gd name="T64" fmla="*/ 109 w 218"/>
                <a:gd name="T65" fmla="*/ 177 h 225"/>
                <a:gd name="T66" fmla="*/ 109 w 218"/>
                <a:gd name="T67" fmla="*/ 177 h 225"/>
                <a:gd name="T68" fmla="*/ 102 w 218"/>
                <a:gd name="T69" fmla="*/ 177 h 225"/>
                <a:gd name="T70" fmla="*/ 104 w 218"/>
                <a:gd name="T71" fmla="*/ 181 h 225"/>
                <a:gd name="T72" fmla="*/ 102 w 218"/>
                <a:gd name="T73" fmla="*/ 184 h 225"/>
                <a:gd name="T74" fmla="*/ 102 w 218"/>
                <a:gd name="T75" fmla="*/ 191 h 225"/>
                <a:gd name="T76" fmla="*/ 97 w 218"/>
                <a:gd name="T77" fmla="*/ 196 h 225"/>
                <a:gd name="T78" fmla="*/ 92 w 218"/>
                <a:gd name="T79" fmla="*/ 199 h 225"/>
                <a:gd name="T80" fmla="*/ 89 w 218"/>
                <a:gd name="T81" fmla="*/ 204 h 225"/>
                <a:gd name="T82" fmla="*/ 89 w 218"/>
                <a:gd name="T83" fmla="*/ 215 h 225"/>
                <a:gd name="T84" fmla="*/ 87 w 218"/>
                <a:gd name="T85" fmla="*/ 221 h 225"/>
                <a:gd name="T86" fmla="*/ 82 w 218"/>
                <a:gd name="T87" fmla="*/ 225 h 225"/>
                <a:gd name="T88" fmla="*/ 78 w 218"/>
                <a:gd name="T89" fmla="*/ 221 h 225"/>
                <a:gd name="T90" fmla="*/ 75 w 218"/>
                <a:gd name="T91" fmla="*/ 218 h 225"/>
                <a:gd name="T92" fmla="*/ 70 w 218"/>
                <a:gd name="T93" fmla="*/ 223 h 225"/>
                <a:gd name="T94" fmla="*/ 61 w 218"/>
                <a:gd name="T95" fmla="*/ 225 h 225"/>
                <a:gd name="T96" fmla="*/ 53 w 218"/>
                <a:gd name="T97" fmla="*/ 216 h 225"/>
                <a:gd name="T98" fmla="*/ 48 w 218"/>
                <a:gd name="T99" fmla="*/ 203 h 225"/>
                <a:gd name="T100" fmla="*/ 41 w 218"/>
                <a:gd name="T101" fmla="*/ 191 h 225"/>
                <a:gd name="T102" fmla="*/ 36 w 218"/>
                <a:gd name="T103" fmla="*/ 196 h 225"/>
                <a:gd name="T104" fmla="*/ 27 w 218"/>
                <a:gd name="T105" fmla="*/ 198 h 225"/>
                <a:gd name="T106" fmla="*/ 19 w 218"/>
                <a:gd name="T107" fmla="*/ 194 h 225"/>
                <a:gd name="T108" fmla="*/ 14 w 218"/>
                <a:gd name="T109" fmla="*/ 191 h 225"/>
                <a:gd name="T110" fmla="*/ 9 w 218"/>
                <a:gd name="T111" fmla="*/ 174 h 225"/>
                <a:gd name="T112" fmla="*/ 0 w 218"/>
                <a:gd name="T113" fmla="*/ 157 h 225"/>
                <a:gd name="T114" fmla="*/ 7 w 218"/>
                <a:gd name="T115" fmla="*/ 157 h 2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8"/>
                <a:gd name="T175" fmla="*/ 0 h 225"/>
                <a:gd name="T176" fmla="*/ 218 w 218"/>
                <a:gd name="T177" fmla="*/ 225 h 2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8" h="225">
                  <a:moveTo>
                    <a:pt x="7" y="157"/>
                  </a:moveTo>
                  <a:lnTo>
                    <a:pt x="7" y="150"/>
                  </a:lnTo>
                  <a:lnTo>
                    <a:pt x="10" y="145"/>
                  </a:lnTo>
                  <a:lnTo>
                    <a:pt x="20" y="143"/>
                  </a:lnTo>
                  <a:lnTo>
                    <a:pt x="17" y="145"/>
                  </a:lnTo>
                  <a:lnTo>
                    <a:pt x="20" y="150"/>
                  </a:lnTo>
                  <a:lnTo>
                    <a:pt x="22" y="145"/>
                  </a:lnTo>
                  <a:lnTo>
                    <a:pt x="27" y="143"/>
                  </a:lnTo>
                  <a:lnTo>
                    <a:pt x="29" y="147"/>
                  </a:lnTo>
                  <a:lnTo>
                    <a:pt x="34" y="150"/>
                  </a:lnTo>
                  <a:lnTo>
                    <a:pt x="34" y="147"/>
                  </a:lnTo>
                  <a:lnTo>
                    <a:pt x="34" y="143"/>
                  </a:lnTo>
                  <a:lnTo>
                    <a:pt x="89" y="143"/>
                  </a:lnTo>
                  <a:lnTo>
                    <a:pt x="89" y="138"/>
                  </a:lnTo>
                  <a:lnTo>
                    <a:pt x="89" y="129"/>
                  </a:lnTo>
                  <a:lnTo>
                    <a:pt x="89" y="131"/>
                  </a:lnTo>
                  <a:lnTo>
                    <a:pt x="89" y="129"/>
                  </a:lnTo>
                  <a:lnTo>
                    <a:pt x="75" y="0"/>
                  </a:lnTo>
                  <a:lnTo>
                    <a:pt x="102" y="0"/>
                  </a:lnTo>
                  <a:lnTo>
                    <a:pt x="177" y="55"/>
                  </a:lnTo>
                  <a:lnTo>
                    <a:pt x="186" y="70"/>
                  </a:lnTo>
                  <a:lnTo>
                    <a:pt x="204" y="75"/>
                  </a:lnTo>
                  <a:lnTo>
                    <a:pt x="204" y="89"/>
                  </a:lnTo>
                  <a:lnTo>
                    <a:pt x="218" y="89"/>
                  </a:lnTo>
                  <a:lnTo>
                    <a:pt x="218" y="129"/>
                  </a:lnTo>
                  <a:lnTo>
                    <a:pt x="208" y="141"/>
                  </a:lnTo>
                  <a:lnTo>
                    <a:pt x="191" y="143"/>
                  </a:lnTo>
                  <a:lnTo>
                    <a:pt x="157" y="152"/>
                  </a:lnTo>
                  <a:lnTo>
                    <a:pt x="129" y="164"/>
                  </a:lnTo>
                  <a:lnTo>
                    <a:pt x="123" y="167"/>
                  </a:lnTo>
                  <a:lnTo>
                    <a:pt x="119" y="172"/>
                  </a:lnTo>
                  <a:lnTo>
                    <a:pt x="116" y="175"/>
                  </a:lnTo>
                  <a:lnTo>
                    <a:pt x="109" y="177"/>
                  </a:lnTo>
                  <a:lnTo>
                    <a:pt x="102" y="177"/>
                  </a:lnTo>
                  <a:lnTo>
                    <a:pt x="104" y="181"/>
                  </a:lnTo>
                  <a:lnTo>
                    <a:pt x="102" y="184"/>
                  </a:lnTo>
                  <a:lnTo>
                    <a:pt x="102" y="191"/>
                  </a:lnTo>
                  <a:lnTo>
                    <a:pt x="97" y="196"/>
                  </a:lnTo>
                  <a:lnTo>
                    <a:pt x="92" y="199"/>
                  </a:lnTo>
                  <a:lnTo>
                    <a:pt x="89" y="204"/>
                  </a:lnTo>
                  <a:lnTo>
                    <a:pt x="89" y="215"/>
                  </a:lnTo>
                  <a:lnTo>
                    <a:pt x="87" y="221"/>
                  </a:lnTo>
                  <a:lnTo>
                    <a:pt x="82" y="225"/>
                  </a:lnTo>
                  <a:lnTo>
                    <a:pt x="78" y="221"/>
                  </a:lnTo>
                  <a:lnTo>
                    <a:pt x="75" y="218"/>
                  </a:lnTo>
                  <a:lnTo>
                    <a:pt x="70" y="223"/>
                  </a:lnTo>
                  <a:lnTo>
                    <a:pt x="61" y="225"/>
                  </a:lnTo>
                  <a:lnTo>
                    <a:pt x="53" y="216"/>
                  </a:lnTo>
                  <a:lnTo>
                    <a:pt x="48" y="203"/>
                  </a:lnTo>
                  <a:lnTo>
                    <a:pt x="41" y="191"/>
                  </a:lnTo>
                  <a:lnTo>
                    <a:pt x="36" y="196"/>
                  </a:lnTo>
                  <a:lnTo>
                    <a:pt x="27" y="198"/>
                  </a:lnTo>
                  <a:lnTo>
                    <a:pt x="19" y="194"/>
                  </a:lnTo>
                  <a:lnTo>
                    <a:pt x="14" y="191"/>
                  </a:lnTo>
                  <a:lnTo>
                    <a:pt x="9" y="174"/>
                  </a:lnTo>
                  <a:lnTo>
                    <a:pt x="0" y="157"/>
                  </a:lnTo>
                  <a:lnTo>
                    <a:pt x="7" y="15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5" name="Freeform 523"/>
            <p:cNvSpPr>
              <a:spLocks/>
            </p:cNvSpPr>
            <p:nvPr/>
          </p:nvSpPr>
          <p:spPr bwMode="auto">
            <a:xfrm>
              <a:off x="2873" y="1568"/>
              <a:ext cx="205" cy="183"/>
            </a:xfrm>
            <a:custGeom>
              <a:avLst/>
              <a:gdLst>
                <a:gd name="T0" fmla="*/ 191 w 205"/>
                <a:gd name="T1" fmla="*/ 6 h 183"/>
                <a:gd name="T2" fmla="*/ 177 w 205"/>
                <a:gd name="T3" fmla="*/ 13 h 183"/>
                <a:gd name="T4" fmla="*/ 166 w 205"/>
                <a:gd name="T5" fmla="*/ 1 h 183"/>
                <a:gd name="T6" fmla="*/ 150 w 205"/>
                <a:gd name="T7" fmla="*/ 0 h 183"/>
                <a:gd name="T8" fmla="*/ 96 w 205"/>
                <a:gd name="T9" fmla="*/ 40 h 183"/>
                <a:gd name="T10" fmla="*/ 69 w 205"/>
                <a:gd name="T11" fmla="*/ 61 h 183"/>
                <a:gd name="T12" fmla="*/ 55 w 205"/>
                <a:gd name="T13" fmla="*/ 68 h 183"/>
                <a:gd name="T14" fmla="*/ 55 w 205"/>
                <a:gd name="T15" fmla="*/ 108 h 183"/>
                <a:gd name="T16" fmla="*/ 45 w 205"/>
                <a:gd name="T17" fmla="*/ 120 h 183"/>
                <a:gd name="T18" fmla="*/ 28 w 205"/>
                <a:gd name="T19" fmla="*/ 122 h 183"/>
                <a:gd name="T20" fmla="*/ 14 w 205"/>
                <a:gd name="T21" fmla="*/ 126 h 183"/>
                <a:gd name="T22" fmla="*/ 0 w 205"/>
                <a:gd name="T23" fmla="*/ 129 h 183"/>
                <a:gd name="T24" fmla="*/ 0 w 205"/>
                <a:gd name="T25" fmla="*/ 143 h 183"/>
                <a:gd name="T26" fmla="*/ 7 w 205"/>
                <a:gd name="T27" fmla="*/ 146 h 183"/>
                <a:gd name="T28" fmla="*/ 14 w 205"/>
                <a:gd name="T29" fmla="*/ 149 h 183"/>
                <a:gd name="T30" fmla="*/ 12 w 205"/>
                <a:gd name="T31" fmla="*/ 156 h 183"/>
                <a:gd name="T32" fmla="*/ 14 w 205"/>
                <a:gd name="T33" fmla="*/ 163 h 183"/>
                <a:gd name="T34" fmla="*/ 17 w 205"/>
                <a:gd name="T35" fmla="*/ 165 h 183"/>
                <a:gd name="T36" fmla="*/ 23 w 205"/>
                <a:gd name="T37" fmla="*/ 166 h 183"/>
                <a:gd name="T38" fmla="*/ 28 w 205"/>
                <a:gd name="T39" fmla="*/ 170 h 183"/>
                <a:gd name="T40" fmla="*/ 28 w 205"/>
                <a:gd name="T41" fmla="*/ 171 h 183"/>
                <a:gd name="T42" fmla="*/ 34 w 205"/>
                <a:gd name="T43" fmla="*/ 170 h 183"/>
                <a:gd name="T44" fmla="*/ 38 w 205"/>
                <a:gd name="T45" fmla="*/ 177 h 183"/>
                <a:gd name="T46" fmla="*/ 41 w 205"/>
                <a:gd name="T47" fmla="*/ 183 h 183"/>
                <a:gd name="T48" fmla="*/ 50 w 205"/>
                <a:gd name="T49" fmla="*/ 158 h 183"/>
                <a:gd name="T50" fmla="*/ 69 w 205"/>
                <a:gd name="T51" fmla="*/ 149 h 183"/>
                <a:gd name="T52" fmla="*/ 77 w 205"/>
                <a:gd name="T53" fmla="*/ 151 h 183"/>
                <a:gd name="T54" fmla="*/ 84 w 205"/>
                <a:gd name="T55" fmla="*/ 158 h 183"/>
                <a:gd name="T56" fmla="*/ 89 w 205"/>
                <a:gd name="T57" fmla="*/ 163 h 183"/>
                <a:gd name="T58" fmla="*/ 94 w 205"/>
                <a:gd name="T59" fmla="*/ 160 h 183"/>
                <a:gd name="T60" fmla="*/ 97 w 205"/>
                <a:gd name="T61" fmla="*/ 156 h 183"/>
                <a:gd name="T62" fmla="*/ 103 w 205"/>
                <a:gd name="T63" fmla="*/ 156 h 183"/>
                <a:gd name="T64" fmla="*/ 108 w 205"/>
                <a:gd name="T65" fmla="*/ 158 h 183"/>
                <a:gd name="T66" fmla="*/ 111 w 205"/>
                <a:gd name="T67" fmla="*/ 161 h 183"/>
                <a:gd name="T68" fmla="*/ 116 w 205"/>
                <a:gd name="T69" fmla="*/ 163 h 183"/>
                <a:gd name="T70" fmla="*/ 130 w 205"/>
                <a:gd name="T71" fmla="*/ 156 h 183"/>
                <a:gd name="T72" fmla="*/ 143 w 205"/>
                <a:gd name="T73" fmla="*/ 149 h 183"/>
                <a:gd name="T74" fmla="*/ 149 w 205"/>
                <a:gd name="T75" fmla="*/ 153 h 183"/>
                <a:gd name="T76" fmla="*/ 152 w 205"/>
                <a:gd name="T77" fmla="*/ 156 h 183"/>
                <a:gd name="T78" fmla="*/ 157 w 205"/>
                <a:gd name="T79" fmla="*/ 156 h 183"/>
                <a:gd name="T80" fmla="*/ 166 w 205"/>
                <a:gd name="T81" fmla="*/ 154 h 183"/>
                <a:gd name="T82" fmla="*/ 171 w 205"/>
                <a:gd name="T83" fmla="*/ 153 h 183"/>
                <a:gd name="T84" fmla="*/ 177 w 205"/>
                <a:gd name="T85" fmla="*/ 149 h 183"/>
                <a:gd name="T86" fmla="*/ 186 w 205"/>
                <a:gd name="T87" fmla="*/ 120 h 183"/>
                <a:gd name="T88" fmla="*/ 198 w 205"/>
                <a:gd name="T89" fmla="*/ 102 h 183"/>
                <a:gd name="T90" fmla="*/ 198 w 205"/>
                <a:gd name="T91" fmla="*/ 68 h 183"/>
                <a:gd name="T92" fmla="*/ 201 w 205"/>
                <a:gd name="T93" fmla="*/ 61 h 183"/>
                <a:gd name="T94" fmla="*/ 203 w 205"/>
                <a:gd name="T95" fmla="*/ 54 h 183"/>
                <a:gd name="T96" fmla="*/ 205 w 205"/>
                <a:gd name="T97" fmla="*/ 47 h 183"/>
                <a:gd name="T98" fmla="*/ 200 w 205"/>
                <a:gd name="T99" fmla="*/ 28 h 183"/>
                <a:gd name="T100" fmla="*/ 191 w 205"/>
                <a:gd name="T101" fmla="*/ 6 h 1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5"/>
                <a:gd name="T154" fmla="*/ 0 h 183"/>
                <a:gd name="T155" fmla="*/ 205 w 205"/>
                <a:gd name="T156" fmla="*/ 183 h 1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5" h="183">
                  <a:moveTo>
                    <a:pt x="191" y="6"/>
                  </a:moveTo>
                  <a:lnTo>
                    <a:pt x="177" y="13"/>
                  </a:lnTo>
                  <a:lnTo>
                    <a:pt x="166" y="1"/>
                  </a:lnTo>
                  <a:lnTo>
                    <a:pt x="150" y="0"/>
                  </a:lnTo>
                  <a:lnTo>
                    <a:pt x="96" y="40"/>
                  </a:lnTo>
                  <a:lnTo>
                    <a:pt x="69" y="61"/>
                  </a:lnTo>
                  <a:lnTo>
                    <a:pt x="55" y="68"/>
                  </a:lnTo>
                  <a:lnTo>
                    <a:pt x="55" y="108"/>
                  </a:lnTo>
                  <a:lnTo>
                    <a:pt x="45" y="120"/>
                  </a:lnTo>
                  <a:lnTo>
                    <a:pt x="28" y="122"/>
                  </a:lnTo>
                  <a:lnTo>
                    <a:pt x="14" y="126"/>
                  </a:lnTo>
                  <a:lnTo>
                    <a:pt x="0" y="129"/>
                  </a:lnTo>
                  <a:lnTo>
                    <a:pt x="0" y="143"/>
                  </a:lnTo>
                  <a:lnTo>
                    <a:pt x="7" y="146"/>
                  </a:lnTo>
                  <a:lnTo>
                    <a:pt x="14" y="149"/>
                  </a:lnTo>
                  <a:lnTo>
                    <a:pt x="12" y="156"/>
                  </a:lnTo>
                  <a:lnTo>
                    <a:pt x="14" y="163"/>
                  </a:lnTo>
                  <a:lnTo>
                    <a:pt x="17" y="165"/>
                  </a:lnTo>
                  <a:lnTo>
                    <a:pt x="23" y="166"/>
                  </a:lnTo>
                  <a:lnTo>
                    <a:pt x="28" y="170"/>
                  </a:lnTo>
                  <a:lnTo>
                    <a:pt x="28" y="171"/>
                  </a:lnTo>
                  <a:lnTo>
                    <a:pt x="34" y="170"/>
                  </a:lnTo>
                  <a:lnTo>
                    <a:pt x="38" y="177"/>
                  </a:lnTo>
                  <a:lnTo>
                    <a:pt x="41" y="183"/>
                  </a:lnTo>
                  <a:lnTo>
                    <a:pt x="50" y="158"/>
                  </a:lnTo>
                  <a:lnTo>
                    <a:pt x="69" y="149"/>
                  </a:lnTo>
                  <a:lnTo>
                    <a:pt x="77" y="151"/>
                  </a:lnTo>
                  <a:lnTo>
                    <a:pt x="84" y="158"/>
                  </a:lnTo>
                  <a:lnTo>
                    <a:pt x="89" y="163"/>
                  </a:lnTo>
                  <a:lnTo>
                    <a:pt x="94" y="160"/>
                  </a:lnTo>
                  <a:lnTo>
                    <a:pt x="97" y="156"/>
                  </a:lnTo>
                  <a:lnTo>
                    <a:pt x="103" y="156"/>
                  </a:lnTo>
                  <a:lnTo>
                    <a:pt x="108" y="158"/>
                  </a:lnTo>
                  <a:lnTo>
                    <a:pt x="111" y="161"/>
                  </a:lnTo>
                  <a:lnTo>
                    <a:pt x="116" y="163"/>
                  </a:lnTo>
                  <a:lnTo>
                    <a:pt x="130" y="156"/>
                  </a:lnTo>
                  <a:lnTo>
                    <a:pt x="143" y="149"/>
                  </a:lnTo>
                  <a:lnTo>
                    <a:pt x="149" y="153"/>
                  </a:lnTo>
                  <a:lnTo>
                    <a:pt x="152" y="156"/>
                  </a:lnTo>
                  <a:lnTo>
                    <a:pt x="157" y="156"/>
                  </a:lnTo>
                  <a:lnTo>
                    <a:pt x="166" y="154"/>
                  </a:lnTo>
                  <a:lnTo>
                    <a:pt x="171" y="153"/>
                  </a:lnTo>
                  <a:lnTo>
                    <a:pt x="177" y="149"/>
                  </a:lnTo>
                  <a:lnTo>
                    <a:pt x="186" y="120"/>
                  </a:lnTo>
                  <a:lnTo>
                    <a:pt x="198" y="102"/>
                  </a:lnTo>
                  <a:lnTo>
                    <a:pt x="198" y="68"/>
                  </a:lnTo>
                  <a:lnTo>
                    <a:pt x="201" y="61"/>
                  </a:lnTo>
                  <a:lnTo>
                    <a:pt x="203" y="54"/>
                  </a:lnTo>
                  <a:lnTo>
                    <a:pt x="205" y="47"/>
                  </a:lnTo>
                  <a:lnTo>
                    <a:pt x="200" y="28"/>
                  </a:lnTo>
                  <a:lnTo>
                    <a:pt x="191" y="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6" name="Freeform 524"/>
            <p:cNvSpPr>
              <a:spLocks/>
            </p:cNvSpPr>
            <p:nvPr/>
          </p:nvSpPr>
          <p:spPr bwMode="auto">
            <a:xfrm>
              <a:off x="3050" y="1568"/>
              <a:ext cx="137" cy="245"/>
            </a:xfrm>
            <a:custGeom>
              <a:avLst/>
              <a:gdLst>
                <a:gd name="T0" fmla="*/ 137 w 137"/>
                <a:gd name="T1" fmla="*/ 61 h 245"/>
                <a:gd name="T2" fmla="*/ 137 w 137"/>
                <a:gd name="T3" fmla="*/ 115 h 245"/>
                <a:gd name="T4" fmla="*/ 120 w 137"/>
                <a:gd name="T5" fmla="*/ 131 h 245"/>
                <a:gd name="T6" fmla="*/ 116 w 137"/>
                <a:gd name="T7" fmla="*/ 156 h 245"/>
                <a:gd name="T8" fmla="*/ 115 w 137"/>
                <a:gd name="T9" fmla="*/ 161 h 245"/>
                <a:gd name="T10" fmla="*/ 111 w 137"/>
                <a:gd name="T11" fmla="*/ 166 h 245"/>
                <a:gd name="T12" fmla="*/ 111 w 137"/>
                <a:gd name="T13" fmla="*/ 168 h 245"/>
                <a:gd name="T14" fmla="*/ 116 w 137"/>
                <a:gd name="T15" fmla="*/ 170 h 245"/>
                <a:gd name="T16" fmla="*/ 120 w 137"/>
                <a:gd name="T17" fmla="*/ 178 h 245"/>
                <a:gd name="T18" fmla="*/ 121 w 137"/>
                <a:gd name="T19" fmla="*/ 183 h 245"/>
                <a:gd name="T20" fmla="*/ 123 w 137"/>
                <a:gd name="T21" fmla="*/ 190 h 245"/>
                <a:gd name="T22" fmla="*/ 123 w 137"/>
                <a:gd name="T23" fmla="*/ 190 h 245"/>
                <a:gd name="T24" fmla="*/ 123 w 137"/>
                <a:gd name="T25" fmla="*/ 190 h 245"/>
                <a:gd name="T26" fmla="*/ 113 w 137"/>
                <a:gd name="T27" fmla="*/ 194 h 245"/>
                <a:gd name="T28" fmla="*/ 106 w 137"/>
                <a:gd name="T29" fmla="*/ 202 h 245"/>
                <a:gd name="T30" fmla="*/ 103 w 137"/>
                <a:gd name="T31" fmla="*/ 211 h 245"/>
                <a:gd name="T32" fmla="*/ 89 w 137"/>
                <a:gd name="T33" fmla="*/ 217 h 245"/>
                <a:gd name="T34" fmla="*/ 75 w 137"/>
                <a:gd name="T35" fmla="*/ 217 h 245"/>
                <a:gd name="T36" fmla="*/ 62 w 137"/>
                <a:gd name="T37" fmla="*/ 236 h 245"/>
                <a:gd name="T38" fmla="*/ 41 w 137"/>
                <a:gd name="T39" fmla="*/ 245 h 245"/>
                <a:gd name="T40" fmla="*/ 40 w 137"/>
                <a:gd name="T41" fmla="*/ 240 h 245"/>
                <a:gd name="T42" fmla="*/ 35 w 137"/>
                <a:gd name="T43" fmla="*/ 238 h 245"/>
                <a:gd name="T44" fmla="*/ 33 w 137"/>
                <a:gd name="T45" fmla="*/ 241 h 245"/>
                <a:gd name="T46" fmla="*/ 31 w 137"/>
                <a:gd name="T47" fmla="*/ 245 h 245"/>
                <a:gd name="T48" fmla="*/ 28 w 137"/>
                <a:gd name="T49" fmla="*/ 245 h 245"/>
                <a:gd name="T50" fmla="*/ 16 w 137"/>
                <a:gd name="T51" fmla="*/ 219 h 245"/>
                <a:gd name="T52" fmla="*/ 7 w 137"/>
                <a:gd name="T53" fmla="*/ 211 h 245"/>
                <a:gd name="T54" fmla="*/ 9 w 137"/>
                <a:gd name="T55" fmla="*/ 207 h 245"/>
                <a:gd name="T56" fmla="*/ 16 w 137"/>
                <a:gd name="T57" fmla="*/ 206 h 245"/>
                <a:gd name="T58" fmla="*/ 23 w 137"/>
                <a:gd name="T59" fmla="*/ 206 h 245"/>
                <a:gd name="T60" fmla="*/ 28 w 137"/>
                <a:gd name="T61" fmla="*/ 204 h 245"/>
                <a:gd name="T62" fmla="*/ 23 w 137"/>
                <a:gd name="T63" fmla="*/ 199 h 245"/>
                <a:gd name="T64" fmla="*/ 21 w 137"/>
                <a:gd name="T65" fmla="*/ 190 h 245"/>
                <a:gd name="T66" fmla="*/ 21 w 137"/>
                <a:gd name="T67" fmla="*/ 183 h 245"/>
                <a:gd name="T68" fmla="*/ 21 w 137"/>
                <a:gd name="T69" fmla="*/ 177 h 245"/>
                <a:gd name="T70" fmla="*/ 17 w 137"/>
                <a:gd name="T71" fmla="*/ 166 h 245"/>
                <a:gd name="T72" fmla="*/ 7 w 137"/>
                <a:gd name="T73" fmla="*/ 156 h 245"/>
                <a:gd name="T74" fmla="*/ 7 w 137"/>
                <a:gd name="T75" fmla="*/ 156 h 245"/>
                <a:gd name="T76" fmla="*/ 7 w 137"/>
                <a:gd name="T77" fmla="*/ 156 h 245"/>
                <a:gd name="T78" fmla="*/ 2 w 137"/>
                <a:gd name="T79" fmla="*/ 153 h 245"/>
                <a:gd name="T80" fmla="*/ 0 w 137"/>
                <a:gd name="T81" fmla="*/ 149 h 245"/>
                <a:gd name="T82" fmla="*/ 9 w 137"/>
                <a:gd name="T83" fmla="*/ 120 h 245"/>
                <a:gd name="T84" fmla="*/ 21 w 137"/>
                <a:gd name="T85" fmla="*/ 102 h 245"/>
                <a:gd name="T86" fmla="*/ 21 w 137"/>
                <a:gd name="T87" fmla="*/ 68 h 245"/>
                <a:gd name="T88" fmla="*/ 24 w 137"/>
                <a:gd name="T89" fmla="*/ 61 h 245"/>
                <a:gd name="T90" fmla="*/ 26 w 137"/>
                <a:gd name="T91" fmla="*/ 54 h 245"/>
                <a:gd name="T92" fmla="*/ 28 w 137"/>
                <a:gd name="T93" fmla="*/ 47 h 245"/>
                <a:gd name="T94" fmla="*/ 23 w 137"/>
                <a:gd name="T95" fmla="*/ 28 h 245"/>
                <a:gd name="T96" fmla="*/ 14 w 137"/>
                <a:gd name="T97" fmla="*/ 6 h 245"/>
                <a:gd name="T98" fmla="*/ 28 w 137"/>
                <a:gd name="T99" fmla="*/ 0 h 245"/>
                <a:gd name="T100" fmla="*/ 137 w 137"/>
                <a:gd name="T101" fmla="*/ 61 h 2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
                <a:gd name="T154" fmla="*/ 0 h 245"/>
                <a:gd name="T155" fmla="*/ 137 w 137"/>
                <a:gd name="T156" fmla="*/ 245 h 2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 h="245">
                  <a:moveTo>
                    <a:pt x="137" y="61"/>
                  </a:moveTo>
                  <a:lnTo>
                    <a:pt x="137" y="115"/>
                  </a:lnTo>
                  <a:lnTo>
                    <a:pt x="120" y="131"/>
                  </a:lnTo>
                  <a:lnTo>
                    <a:pt x="116" y="156"/>
                  </a:lnTo>
                  <a:lnTo>
                    <a:pt x="115" y="161"/>
                  </a:lnTo>
                  <a:lnTo>
                    <a:pt x="111" y="166"/>
                  </a:lnTo>
                  <a:lnTo>
                    <a:pt x="111" y="168"/>
                  </a:lnTo>
                  <a:lnTo>
                    <a:pt x="116" y="170"/>
                  </a:lnTo>
                  <a:lnTo>
                    <a:pt x="120" y="178"/>
                  </a:lnTo>
                  <a:lnTo>
                    <a:pt x="121" y="183"/>
                  </a:lnTo>
                  <a:lnTo>
                    <a:pt x="123" y="190"/>
                  </a:lnTo>
                  <a:lnTo>
                    <a:pt x="113" y="194"/>
                  </a:lnTo>
                  <a:lnTo>
                    <a:pt x="106" y="202"/>
                  </a:lnTo>
                  <a:lnTo>
                    <a:pt x="103" y="211"/>
                  </a:lnTo>
                  <a:lnTo>
                    <a:pt x="89" y="217"/>
                  </a:lnTo>
                  <a:lnTo>
                    <a:pt x="75" y="217"/>
                  </a:lnTo>
                  <a:lnTo>
                    <a:pt x="62" y="236"/>
                  </a:lnTo>
                  <a:lnTo>
                    <a:pt x="41" y="245"/>
                  </a:lnTo>
                  <a:lnTo>
                    <a:pt x="40" y="240"/>
                  </a:lnTo>
                  <a:lnTo>
                    <a:pt x="35" y="238"/>
                  </a:lnTo>
                  <a:lnTo>
                    <a:pt x="33" y="241"/>
                  </a:lnTo>
                  <a:lnTo>
                    <a:pt x="31" y="245"/>
                  </a:lnTo>
                  <a:lnTo>
                    <a:pt x="28" y="245"/>
                  </a:lnTo>
                  <a:lnTo>
                    <a:pt x="16" y="219"/>
                  </a:lnTo>
                  <a:lnTo>
                    <a:pt x="7" y="211"/>
                  </a:lnTo>
                  <a:lnTo>
                    <a:pt x="9" y="207"/>
                  </a:lnTo>
                  <a:lnTo>
                    <a:pt x="16" y="206"/>
                  </a:lnTo>
                  <a:lnTo>
                    <a:pt x="23" y="206"/>
                  </a:lnTo>
                  <a:lnTo>
                    <a:pt x="28" y="204"/>
                  </a:lnTo>
                  <a:lnTo>
                    <a:pt x="23" y="199"/>
                  </a:lnTo>
                  <a:lnTo>
                    <a:pt x="21" y="190"/>
                  </a:lnTo>
                  <a:lnTo>
                    <a:pt x="21" y="183"/>
                  </a:lnTo>
                  <a:lnTo>
                    <a:pt x="21" y="177"/>
                  </a:lnTo>
                  <a:lnTo>
                    <a:pt x="17" y="166"/>
                  </a:lnTo>
                  <a:lnTo>
                    <a:pt x="7" y="156"/>
                  </a:lnTo>
                  <a:lnTo>
                    <a:pt x="2" y="153"/>
                  </a:lnTo>
                  <a:lnTo>
                    <a:pt x="0" y="149"/>
                  </a:lnTo>
                  <a:lnTo>
                    <a:pt x="9" y="120"/>
                  </a:lnTo>
                  <a:lnTo>
                    <a:pt x="21" y="102"/>
                  </a:lnTo>
                  <a:lnTo>
                    <a:pt x="21" y="68"/>
                  </a:lnTo>
                  <a:lnTo>
                    <a:pt x="24" y="61"/>
                  </a:lnTo>
                  <a:lnTo>
                    <a:pt x="26" y="54"/>
                  </a:lnTo>
                  <a:lnTo>
                    <a:pt x="28" y="47"/>
                  </a:lnTo>
                  <a:lnTo>
                    <a:pt x="23" y="28"/>
                  </a:lnTo>
                  <a:lnTo>
                    <a:pt x="14" y="6"/>
                  </a:lnTo>
                  <a:lnTo>
                    <a:pt x="28" y="0"/>
                  </a:lnTo>
                  <a:lnTo>
                    <a:pt x="137" y="6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7" name="Freeform 525"/>
            <p:cNvSpPr>
              <a:spLocks/>
            </p:cNvSpPr>
            <p:nvPr/>
          </p:nvSpPr>
          <p:spPr bwMode="auto">
            <a:xfrm>
              <a:off x="3161" y="1574"/>
              <a:ext cx="216" cy="293"/>
            </a:xfrm>
            <a:custGeom>
              <a:avLst/>
              <a:gdLst>
                <a:gd name="T0" fmla="*/ 19 w 216"/>
                <a:gd name="T1" fmla="*/ 194 h 293"/>
                <a:gd name="T2" fmla="*/ 24 w 216"/>
                <a:gd name="T3" fmla="*/ 211 h 293"/>
                <a:gd name="T4" fmla="*/ 26 w 216"/>
                <a:gd name="T5" fmla="*/ 218 h 293"/>
                <a:gd name="T6" fmla="*/ 34 w 216"/>
                <a:gd name="T7" fmla="*/ 223 h 293"/>
                <a:gd name="T8" fmla="*/ 43 w 216"/>
                <a:gd name="T9" fmla="*/ 227 h 293"/>
                <a:gd name="T10" fmla="*/ 58 w 216"/>
                <a:gd name="T11" fmla="*/ 251 h 293"/>
                <a:gd name="T12" fmla="*/ 72 w 216"/>
                <a:gd name="T13" fmla="*/ 269 h 293"/>
                <a:gd name="T14" fmla="*/ 82 w 216"/>
                <a:gd name="T15" fmla="*/ 280 h 293"/>
                <a:gd name="T16" fmla="*/ 94 w 216"/>
                <a:gd name="T17" fmla="*/ 283 h 293"/>
                <a:gd name="T18" fmla="*/ 101 w 216"/>
                <a:gd name="T19" fmla="*/ 286 h 293"/>
                <a:gd name="T20" fmla="*/ 107 w 216"/>
                <a:gd name="T21" fmla="*/ 280 h 293"/>
                <a:gd name="T22" fmla="*/ 121 w 216"/>
                <a:gd name="T23" fmla="*/ 293 h 293"/>
                <a:gd name="T24" fmla="*/ 128 w 216"/>
                <a:gd name="T25" fmla="*/ 293 h 293"/>
                <a:gd name="T26" fmla="*/ 140 w 216"/>
                <a:gd name="T27" fmla="*/ 293 h 293"/>
                <a:gd name="T28" fmla="*/ 160 w 216"/>
                <a:gd name="T29" fmla="*/ 290 h 293"/>
                <a:gd name="T30" fmla="*/ 189 w 216"/>
                <a:gd name="T31" fmla="*/ 280 h 293"/>
                <a:gd name="T32" fmla="*/ 175 w 216"/>
                <a:gd name="T33" fmla="*/ 259 h 293"/>
                <a:gd name="T34" fmla="*/ 174 w 216"/>
                <a:gd name="T35" fmla="*/ 249 h 293"/>
                <a:gd name="T36" fmla="*/ 162 w 216"/>
                <a:gd name="T37" fmla="*/ 240 h 293"/>
                <a:gd name="T38" fmla="*/ 148 w 216"/>
                <a:gd name="T39" fmla="*/ 232 h 293"/>
                <a:gd name="T40" fmla="*/ 157 w 216"/>
                <a:gd name="T41" fmla="*/ 223 h 293"/>
                <a:gd name="T42" fmla="*/ 164 w 216"/>
                <a:gd name="T43" fmla="*/ 205 h 293"/>
                <a:gd name="T44" fmla="*/ 169 w 216"/>
                <a:gd name="T45" fmla="*/ 188 h 293"/>
                <a:gd name="T46" fmla="*/ 184 w 216"/>
                <a:gd name="T47" fmla="*/ 159 h 293"/>
                <a:gd name="T48" fmla="*/ 194 w 216"/>
                <a:gd name="T49" fmla="*/ 130 h 293"/>
                <a:gd name="T50" fmla="*/ 196 w 216"/>
                <a:gd name="T51" fmla="*/ 106 h 293"/>
                <a:gd name="T52" fmla="*/ 204 w 216"/>
                <a:gd name="T53" fmla="*/ 87 h 293"/>
                <a:gd name="T54" fmla="*/ 216 w 216"/>
                <a:gd name="T55" fmla="*/ 75 h 293"/>
                <a:gd name="T56" fmla="*/ 211 w 216"/>
                <a:gd name="T57" fmla="*/ 68 h 293"/>
                <a:gd name="T58" fmla="*/ 201 w 216"/>
                <a:gd name="T59" fmla="*/ 43 h 293"/>
                <a:gd name="T60" fmla="*/ 182 w 216"/>
                <a:gd name="T61" fmla="*/ 7 h 293"/>
                <a:gd name="T62" fmla="*/ 175 w 216"/>
                <a:gd name="T63" fmla="*/ 0 h 293"/>
                <a:gd name="T64" fmla="*/ 148 w 216"/>
                <a:gd name="T65" fmla="*/ 21 h 293"/>
                <a:gd name="T66" fmla="*/ 141 w 216"/>
                <a:gd name="T67" fmla="*/ 14 h 293"/>
                <a:gd name="T68" fmla="*/ 39 w 216"/>
                <a:gd name="T69" fmla="*/ 48 h 293"/>
                <a:gd name="T70" fmla="*/ 26 w 216"/>
                <a:gd name="T71" fmla="*/ 55 h 293"/>
                <a:gd name="T72" fmla="*/ 9 w 216"/>
                <a:gd name="T73" fmla="*/ 125 h 293"/>
                <a:gd name="T74" fmla="*/ 4 w 216"/>
                <a:gd name="T75" fmla="*/ 155 h 293"/>
                <a:gd name="T76" fmla="*/ 0 w 216"/>
                <a:gd name="T77" fmla="*/ 162 h 293"/>
                <a:gd name="T78" fmla="*/ 9 w 216"/>
                <a:gd name="T79" fmla="*/ 172 h 293"/>
                <a:gd name="T80" fmla="*/ 12 w 216"/>
                <a:gd name="T81" fmla="*/ 18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
                <a:gd name="T124" fmla="*/ 0 h 293"/>
                <a:gd name="T125" fmla="*/ 216 w 216"/>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 h="293">
                  <a:moveTo>
                    <a:pt x="12" y="184"/>
                  </a:moveTo>
                  <a:lnTo>
                    <a:pt x="19" y="194"/>
                  </a:lnTo>
                  <a:lnTo>
                    <a:pt x="26" y="205"/>
                  </a:lnTo>
                  <a:lnTo>
                    <a:pt x="24" y="211"/>
                  </a:lnTo>
                  <a:lnTo>
                    <a:pt x="26" y="218"/>
                  </a:lnTo>
                  <a:lnTo>
                    <a:pt x="32" y="218"/>
                  </a:lnTo>
                  <a:lnTo>
                    <a:pt x="34" y="223"/>
                  </a:lnTo>
                  <a:lnTo>
                    <a:pt x="38" y="225"/>
                  </a:lnTo>
                  <a:lnTo>
                    <a:pt x="43" y="227"/>
                  </a:lnTo>
                  <a:lnTo>
                    <a:pt x="46" y="232"/>
                  </a:lnTo>
                  <a:lnTo>
                    <a:pt x="58" y="251"/>
                  </a:lnTo>
                  <a:lnTo>
                    <a:pt x="73" y="266"/>
                  </a:lnTo>
                  <a:lnTo>
                    <a:pt x="72" y="269"/>
                  </a:lnTo>
                  <a:lnTo>
                    <a:pt x="73" y="273"/>
                  </a:lnTo>
                  <a:lnTo>
                    <a:pt x="82" y="280"/>
                  </a:lnTo>
                  <a:lnTo>
                    <a:pt x="94" y="286"/>
                  </a:lnTo>
                  <a:lnTo>
                    <a:pt x="94" y="283"/>
                  </a:lnTo>
                  <a:lnTo>
                    <a:pt x="94" y="280"/>
                  </a:lnTo>
                  <a:lnTo>
                    <a:pt x="101" y="286"/>
                  </a:lnTo>
                  <a:lnTo>
                    <a:pt x="102" y="283"/>
                  </a:lnTo>
                  <a:lnTo>
                    <a:pt x="107" y="280"/>
                  </a:lnTo>
                  <a:lnTo>
                    <a:pt x="112" y="288"/>
                  </a:lnTo>
                  <a:lnTo>
                    <a:pt x="121" y="293"/>
                  </a:lnTo>
                  <a:lnTo>
                    <a:pt x="123" y="293"/>
                  </a:lnTo>
                  <a:lnTo>
                    <a:pt x="128" y="293"/>
                  </a:lnTo>
                  <a:lnTo>
                    <a:pt x="135" y="293"/>
                  </a:lnTo>
                  <a:lnTo>
                    <a:pt x="140" y="293"/>
                  </a:lnTo>
                  <a:lnTo>
                    <a:pt x="148" y="293"/>
                  </a:lnTo>
                  <a:lnTo>
                    <a:pt x="160" y="290"/>
                  </a:lnTo>
                  <a:lnTo>
                    <a:pt x="169" y="280"/>
                  </a:lnTo>
                  <a:lnTo>
                    <a:pt x="189" y="280"/>
                  </a:lnTo>
                  <a:lnTo>
                    <a:pt x="182" y="269"/>
                  </a:lnTo>
                  <a:lnTo>
                    <a:pt x="175" y="259"/>
                  </a:lnTo>
                  <a:lnTo>
                    <a:pt x="174" y="254"/>
                  </a:lnTo>
                  <a:lnTo>
                    <a:pt x="174" y="249"/>
                  </a:lnTo>
                  <a:lnTo>
                    <a:pt x="169" y="245"/>
                  </a:lnTo>
                  <a:lnTo>
                    <a:pt x="162" y="240"/>
                  </a:lnTo>
                  <a:lnTo>
                    <a:pt x="153" y="235"/>
                  </a:lnTo>
                  <a:lnTo>
                    <a:pt x="148" y="232"/>
                  </a:lnTo>
                  <a:lnTo>
                    <a:pt x="152" y="225"/>
                  </a:lnTo>
                  <a:lnTo>
                    <a:pt x="157" y="223"/>
                  </a:lnTo>
                  <a:lnTo>
                    <a:pt x="162" y="218"/>
                  </a:lnTo>
                  <a:lnTo>
                    <a:pt x="164" y="205"/>
                  </a:lnTo>
                  <a:lnTo>
                    <a:pt x="162" y="191"/>
                  </a:lnTo>
                  <a:lnTo>
                    <a:pt x="169" y="188"/>
                  </a:lnTo>
                  <a:lnTo>
                    <a:pt x="175" y="184"/>
                  </a:lnTo>
                  <a:lnTo>
                    <a:pt x="184" y="159"/>
                  </a:lnTo>
                  <a:lnTo>
                    <a:pt x="196" y="137"/>
                  </a:lnTo>
                  <a:lnTo>
                    <a:pt x="194" y="130"/>
                  </a:lnTo>
                  <a:lnTo>
                    <a:pt x="196" y="123"/>
                  </a:lnTo>
                  <a:lnTo>
                    <a:pt x="196" y="106"/>
                  </a:lnTo>
                  <a:lnTo>
                    <a:pt x="196" y="89"/>
                  </a:lnTo>
                  <a:lnTo>
                    <a:pt x="204" y="87"/>
                  </a:lnTo>
                  <a:lnTo>
                    <a:pt x="213" y="82"/>
                  </a:lnTo>
                  <a:lnTo>
                    <a:pt x="216" y="75"/>
                  </a:lnTo>
                  <a:lnTo>
                    <a:pt x="215" y="72"/>
                  </a:lnTo>
                  <a:lnTo>
                    <a:pt x="211" y="68"/>
                  </a:lnTo>
                  <a:lnTo>
                    <a:pt x="209" y="62"/>
                  </a:lnTo>
                  <a:lnTo>
                    <a:pt x="201" y="43"/>
                  </a:lnTo>
                  <a:lnTo>
                    <a:pt x="194" y="22"/>
                  </a:lnTo>
                  <a:lnTo>
                    <a:pt x="182" y="7"/>
                  </a:lnTo>
                  <a:lnTo>
                    <a:pt x="179" y="4"/>
                  </a:lnTo>
                  <a:lnTo>
                    <a:pt x="175" y="0"/>
                  </a:lnTo>
                  <a:lnTo>
                    <a:pt x="162" y="9"/>
                  </a:lnTo>
                  <a:lnTo>
                    <a:pt x="148" y="21"/>
                  </a:lnTo>
                  <a:lnTo>
                    <a:pt x="146" y="17"/>
                  </a:lnTo>
                  <a:lnTo>
                    <a:pt x="141" y="14"/>
                  </a:lnTo>
                  <a:lnTo>
                    <a:pt x="39" y="14"/>
                  </a:lnTo>
                  <a:lnTo>
                    <a:pt x="39" y="48"/>
                  </a:lnTo>
                  <a:lnTo>
                    <a:pt x="26" y="48"/>
                  </a:lnTo>
                  <a:lnTo>
                    <a:pt x="26" y="55"/>
                  </a:lnTo>
                  <a:lnTo>
                    <a:pt x="26" y="109"/>
                  </a:lnTo>
                  <a:lnTo>
                    <a:pt x="9" y="125"/>
                  </a:lnTo>
                  <a:lnTo>
                    <a:pt x="5" y="150"/>
                  </a:lnTo>
                  <a:lnTo>
                    <a:pt x="4" y="155"/>
                  </a:lnTo>
                  <a:lnTo>
                    <a:pt x="0" y="160"/>
                  </a:lnTo>
                  <a:lnTo>
                    <a:pt x="0" y="162"/>
                  </a:lnTo>
                  <a:lnTo>
                    <a:pt x="5" y="164"/>
                  </a:lnTo>
                  <a:lnTo>
                    <a:pt x="9" y="172"/>
                  </a:lnTo>
                  <a:lnTo>
                    <a:pt x="10" y="177"/>
                  </a:lnTo>
                  <a:lnTo>
                    <a:pt x="12" y="18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8" name="Freeform 526"/>
            <p:cNvSpPr>
              <a:spLocks/>
            </p:cNvSpPr>
            <p:nvPr/>
          </p:nvSpPr>
          <p:spPr bwMode="auto">
            <a:xfrm>
              <a:off x="3425" y="1724"/>
              <a:ext cx="27" cy="34"/>
            </a:xfrm>
            <a:custGeom>
              <a:avLst/>
              <a:gdLst>
                <a:gd name="T0" fmla="*/ 14 w 27"/>
                <a:gd name="T1" fmla="*/ 0 h 34"/>
                <a:gd name="T2" fmla="*/ 19 w 27"/>
                <a:gd name="T3" fmla="*/ 7 h 34"/>
                <a:gd name="T4" fmla="*/ 27 w 27"/>
                <a:gd name="T5" fmla="*/ 14 h 34"/>
                <a:gd name="T6" fmla="*/ 27 w 27"/>
                <a:gd name="T7" fmla="*/ 17 h 34"/>
                <a:gd name="T8" fmla="*/ 27 w 27"/>
                <a:gd name="T9" fmla="*/ 21 h 34"/>
                <a:gd name="T10" fmla="*/ 20 w 27"/>
                <a:gd name="T11" fmla="*/ 26 h 34"/>
                <a:gd name="T12" fmla="*/ 15 w 27"/>
                <a:gd name="T13" fmla="*/ 32 h 34"/>
                <a:gd name="T14" fmla="*/ 7 w 27"/>
                <a:gd name="T15" fmla="*/ 34 h 34"/>
                <a:gd name="T16" fmla="*/ 2 w 27"/>
                <a:gd name="T17" fmla="*/ 32 h 34"/>
                <a:gd name="T18" fmla="*/ 0 w 27"/>
                <a:gd name="T19" fmla="*/ 27 h 34"/>
                <a:gd name="T20" fmla="*/ 3 w 27"/>
                <a:gd name="T21" fmla="*/ 17 h 34"/>
                <a:gd name="T22" fmla="*/ 8 w 27"/>
                <a:gd name="T23" fmla="*/ 12 h 34"/>
                <a:gd name="T24" fmla="*/ 14 w 27"/>
                <a:gd name="T25" fmla="*/ 7 h 34"/>
                <a:gd name="T26" fmla="*/ 14 w 27"/>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4"/>
                <a:gd name="T44" fmla="*/ 27 w 27"/>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4">
                  <a:moveTo>
                    <a:pt x="14" y="0"/>
                  </a:moveTo>
                  <a:lnTo>
                    <a:pt x="19" y="7"/>
                  </a:lnTo>
                  <a:lnTo>
                    <a:pt x="27" y="14"/>
                  </a:lnTo>
                  <a:lnTo>
                    <a:pt x="27" y="17"/>
                  </a:lnTo>
                  <a:lnTo>
                    <a:pt x="27" y="21"/>
                  </a:lnTo>
                  <a:lnTo>
                    <a:pt x="20" y="26"/>
                  </a:lnTo>
                  <a:lnTo>
                    <a:pt x="15" y="32"/>
                  </a:lnTo>
                  <a:lnTo>
                    <a:pt x="7" y="34"/>
                  </a:lnTo>
                  <a:lnTo>
                    <a:pt x="2" y="32"/>
                  </a:lnTo>
                  <a:lnTo>
                    <a:pt x="0" y="27"/>
                  </a:lnTo>
                  <a:lnTo>
                    <a:pt x="3" y="17"/>
                  </a:lnTo>
                  <a:lnTo>
                    <a:pt x="8" y="12"/>
                  </a:lnTo>
                  <a:lnTo>
                    <a:pt x="14" y="7"/>
                  </a:lnTo>
                  <a:lnTo>
                    <a:pt x="14"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79" name="Freeform 527"/>
            <p:cNvSpPr>
              <a:spLocks/>
            </p:cNvSpPr>
            <p:nvPr/>
          </p:nvSpPr>
          <p:spPr bwMode="auto">
            <a:xfrm>
              <a:off x="3309" y="1649"/>
              <a:ext cx="198" cy="225"/>
            </a:xfrm>
            <a:custGeom>
              <a:avLst/>
              <a:gdLst>
                <a:gd name="T0" fmla="*/ 136 w 198"/>
                <a:gd name="T1" fmla="*/ 82 h 225"/>
                <a:gd name="T2" fmla="*/ 131 w 198"/>
                <a:gd name="T3" fmla="*/ 79 h 225"/>
                <a:gd name="T4" fmla="*/ 130 w 198"/>
                <a:gd name="T5" fmla="*/ 75 h 225"/>
                <a:gd name="T6" fmla="*/ 130 w 198"/>
                <a:gd name="T7" fmla="*/ 82 h 225"/>
                <a:gd name="T8" fmla="*/ 124 w 198"/>
                <a:gd name="T9" fmla="*/ 87 h 225"/>
                <a:gd name="T10" fmla="*/ 119 w 198"/>
                <a:gd name="T11" fmla="*/ 92 h 225"/>
                <a:gd name="T12" fmla="*/ 116 w 198"/>
                <a:gd name="T13" fmla="*/ 102 h 225"/>
                <a:gd name="T14" fmla="*/ 118 w 198"/>
                <a:gd name="T15" fmla="*/ 107 h 225"/>
                <a:gd name="T16" fmla="*/ 123 w 198"/>
                <a:gd name="T17" fmla="*/ 109 h 225"/>
                <a:gd name="T18" fmla="*/ 128 w 198"/>
                <a:gd name="T19" fmla="*/ 107 h 225"/>
                <a:gd name="T20" fmla="*/ 130 w 198"/>
                <a:gd name="T21" fmla="*/ 102 h 225"/>
                <a:gd name="T22" fmla="*/ 131 w 198"/>
                <a:gd name="T23" fmla="*/ 107 h 225"/>
                <a:gd name="T24" fmla="*/ 130 w 198"/>
                <a:gd name="T25" fmla="*/ 109 h 225"/>
                <a:gd name="T26" fmla="*/ 141 w 198"/>
                <a:gd name="T27" fmla="*/ 133 h 225"/>
                <a:gd name="T28" fmla="*/ 169 w 198"/>
                <a:gd name="T29" fmla="*/ 148 h 225"/>
                <a:gd name="T30" fmla="*/ 198 w 198"/>
                <a:gd name="T31" fmla="*/ 157 h 225"/>
                <a:gd name="T32" fmla="*/ 184 w 198"/>
                <a:gd name="T33" fmla="*/ 170 h 225"/>
                <a:gd name="T34" fmla="*/ 170 w 198"/>
                <a:gd name="T35" fmla="*/ 184 h 225"/>
                <a:gd name="T36" fmla="*/ 167 w 198"/>
                <a:gd name="T37" fmla="*/ 194 h 225"/>
                <a:gd name="T38" fmla="*/ 164 w 198"/>
                <a:gd name="T39" fmla="*/ 198 h 225"/>
                <a:gd name="T40" fmla="*/ 153 w 198"/>
                <a:gd name="T41" fmla="*/ 199 h 225"/>
                <a:gd name="T42" fmla="*/ 143 w 198"/>
                <a:gd name="T43" fmla="*/ 198 h 225"/>
                <a:gd name="T44" fmla="*/ 131 w 198"/>
                <a:gd name="T45" fmla="*/ 210 h 225"/>
                <a:gd name="T46" fmla="*/ 116 w 198"/>
                <a:gd name="T47" fmla="*/ 218 h 225"/>
                <a:gd name="T48" fmla="*/ 111 w 198"/>
                <a:gd name="T49" fmla="*/ 215 h 225"/>
                <a:gd name="T50" fmla="*/ 107 w 198"/>
                <a:gd name="T51" fmla="*/ 213 h 225"/>
                <a:gd name="T52" fmla="*/ 102 w 198"/>
                <a:gd name="T53" fmla="*/ 211 h 225"/>
                <a:gd name="T54" fmla="*/ 97 w 198"/>
                <a:gd name="T55" fmla="*/ 213 h 225"/>
                <a:gd name="T56" fmla="*/ 94 w 198"/>
                <a:gd name="T57" fmla="*/ 220 h 225"/>
                <a:gd name="T58" fmla="*/ 89 w 198"/>
                <a:gd name="T59" fmla="*/ 225 h 225"/>
                <a:gd name="T60" fmla="*/ 65 w 198"/>
                <a:gd name="T61" fmla="*/ 215 h 225"/>
                <a:gd name="T62" fmla="*/ 41 w 198"/>
                <a:gd name="T63" fmla="*/ 205 h 225"/>
                <a:gd name="T64" fmla="*/ 34 w 198"/>
                <a:gd name="T65" fmla="*/ 194 h 225"/>
                <a:gd name="T66" fmla="*/ 27 w 198"/>
                <a:gd name="T67" fmla="*/ 184 h 225"/>
                <a:gd name="T68" fmla="*/ 26 w 198"/>
                <a:gd name="T69" fmla="*/ 179 h 225"/>
                <a:gd name="T70" fmla="*/ 26 w 198"/>
                <a:gd name="T71" fmla="*/ 174 h 225"/>
                <a:gd name="T72" fmla="*/ 21 w 198"/>
                <a:gd name="T73" fmla="*/ 170 h 225"/>
                <a:gd name="T74" fmla="*/ 14 w 198"/>
                <a:gd name="T75" fmla="*/ 165 h 225"/>
                <a:gd name="T76" fmla="*/ 5 w 198"/>
                <a:gd name="T77" fmla="*/ 160 h 225"/>
                <a:gd name="T78" fmla="*/ 0 w 198"/>
                <a:gd name="T79" fmla="*/ 157 h 225"/>
                <a:gd name="T80" fmla="*/ 4 w 198"/>
                <a:gd name="T81" fmla="*/ 150 h 225"/>
                <a:gd name="T82" fmla="*/ 9 w 198"/>
                <a:gd name="T83" fmla="*/ 148 h 225"/>
                <a:gd name="T84" fmla="*/ 14 w 198"/>
                <a:gd name="T85" fmla="*/ 143 h 225"/>
                <a:gd name="T86" fmla="*/ 16 w 198"/>
                <a:gd name="T87" fmla="*/ 130 h 225"/>
                <a:gd name="T88" fmla="*/ 14 w 198"/>
                <a:gd name="T89" fmla="*/ 116 h 225"/>
                <a:gd name="T90" fmla="*/ 21 w 198"/>
                <a:gd name="T91" fmla="*/ 113 h 225"/>
                <a:gd name="T92" fmla="*/ 27 w 198"/>
                <a:gd name="T93" fmla="*/ 109 h 225"/>
                <a:gd name="T94" fmla="*/ 36 w 198"/>
                <a:gd name="T95" fmla="*/ 84 h 225"/>
                <a:gd name="T96" fmla="*/ 48 w 198"/>
                <a:gd name="T97" fmla="*/ 62 h 225"/>
                <a:gd name="T98" fmla="*/ 46 w 198"/>
                <a:gd name="T99" fmla="*/ 55 h 225"/>
                <a:gd name="T100" fmla="*/ 48 w 198"/>
                <a:gd name="T101" fmla="*/ 48 h 225"/>
                <a:gd name="T102" fmla="*/ 48 w 198"/>
                <a:gd name="T103" fmla="*/ 31 h 225"/>
                <a:gd name="T104" fmla="*/ 48 w 198"/>
                <a:gd name="T105" fmla="*/ 14 h 225"/>
                <a:gd name="T106" fmla="*/ 56 w 198"/>
                <a:gd name="T107" fmla="*/ 12 h 225"/>
                <a:gd name="T108" fmla="*/ 65 w 198"/>
                <a:gd name="T109" fmla="*/ 7 h 225"/>
                <a:gd name="T110" fmla="*/ 68 w 198"/>
                <a:gd name="T111" fmla="*/ 0 h 225"/>
                <a:gd name="T112" fmla="*/ 80 w 198"/>
                <a:gd name="T113" fmla="*/ 26 h 225"/>
                <a:gd name="T114" fmla="*/ 96 w 198"/>
                <a:gd name="T115" fmla="*/ 41 h 225"/>
                <a:gd name="T116" fmla="*/ 116 w 198"/>
                <a:gd name="T117" fmla="*/ 60 h 225"/>
                <a:gd name="T118" fmla="*/ 130 w 198"/>
                <a:gd name="T119" fmla="*/ 75 h 225"/>
                <a:gd name="T120" fmla="*/ 136 w 198"/>
                <a:gd name="T121" fmla="*/ 82 h 2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25"/>
                <a:gd name="T185" fmla="*/ 198 w 198"/>
                <a:gd name="T186" fmla="*/ 225 h 2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25">
                  <a:moveTo>
                    <a:pt x="136" y="82"/>
                  </a:moveTo>
                  <a:lnTo>
                    <a:pt x="131" y="79"/>
                  </a:lnTo>
                  <a:lnTo>
                    <a:pt x="130" y="75"/>
                  </a:lnTo>
                  <a:lnTo>
                    <a:pt x="130" y="82"/>
                  </a:lnTo>
                  <a:lnTo>
                    <a:pt x="124" y="87"/>
                  </a:lnTo>
                  <a:lnTo>
                    <a:pt x="119" y="92"/>
                  </a:lnTo>
                  <a:lnTo>
                    <a:pt x="116" y="102"/>
                  </a:lnTo>
                  <a:lnTo>
                    <a:pt x="118" y="107"/>
                  </a:lnTo>
                  <a:lnTo>
                    <a:pt x="123" y="109"/>
                  </a:lnTo>
                  <a:lnTo>
                    <a:pt x="128" y="107"/>
                  </a:lnTo>
                  <a:lnTo>
                    <a:pt x="130" y="102"/>
                  </a:lnTo>
                  <a:lnTo>
                    <a:pt x="131" y="107"/>
                  </a:lnTo>
                  <a:lnTo>
                    <a:pt x="130" y="109"/>
                  </a:lnTo>
                  <a:lnTo>
                    <a:pt x="141" y="133"/>
                  </a:lnTo>
                  <a:lnTo>
                    <a:pt x="169" y="148"/>
                  </a:lnTo>
                  <a:lnTo>
                    <a:pt x="198" y="157"/>
                  </a:lnTo>
                  <a:lnTo>
                    <a:pt x="184" y="170"/>
                  </a:lnTo>
                  <a:lnTo>
                    <a:pt x="170" y="184"/>
                  </a:lnTo>
                  <a:lnTo>
                    <a:pt x="167" y="194"/>
                  </a:lnTo>
                  <a:lnTo>
                    <a:pt x="164" y="198"/>
                  </a:lnTo>
                  <a:lnTo>
                    <a:pt x="153" y="199"/>
                  </a:lnTo>
                  <a:lnTo>
                    <a:pt x="143" y="198"/>
                  </a:lnTo>
                  <a:lnTo>
                    <a:pt x="131" y="210"/>
                  </a:lnTo>
                  <a:lnTo>
                    <a:pt x="116" y="218"/>
                  </a:lnTo>
                  <a:lnTo>
                    <a:pt x="111" y="215"/>
                  </a:lnTo>
                  <a:lnTo>
                    <a:pt x="107" y="213"/>
                  </a:lnTo>
                  <a:lnTo>
                    <a:pt x="102" y="211"/>
                  </a:lnTo>
                  <a:lnTo>
                    <a:pt x="97" y="213"/>
                  </a:lnTo>
                  <a:lnTo>
                    <a:pt x="94" y="220"/>
                  </a:lnTo>
                  <a:lnTo>
                    <a:pt x="89" y="225"/>
                  </a:lnTo>
                  <a:lnTo>
                    <a:pt x="65" y="215"/>
                  </a:lnTo>
                  <a:lnTo>
                    <a:pt x="41" y="205"/>
                  </a:lnTo>
                  <a:lnTo>
                    <a:pt x="34" y="194"/>
                  </a:lnTo>
                  <a:lnTo>
                    <a:pt x="27" y="184"/>
                  </a:lnTo>
                  <a:lnTo>
                    <a:pt x="26" y="179"/>
                  </a:lnTo>
                  <a:lnTo>
                    <a:pt x="26" y="174"/>
                  </a:lnTo>
                  <a:lnTo>
                    <a:pt x="21" y="170"/>
                  </a:lnTo>
                  <a:lnTo>
                    <a:pt x="14" y="165"/>
                  </a:lnTo>
                  <a:lnTo>
                    <a:pt x="5" y="160"/>
                  </a:lnTo>
                  <a:lnTo>
                    <a:pt x="0" y="157"/>
                  </a:lnTo>
                  <a:lnTo>
                    <a:pt x="4" y="150"/>
                  </a:lnTo>
                  <a:lnTo>
                    <a:pt x="9" y="148"/>
                  </a:lnTo>
                  <a:lnTo>
                    <a:pt x="14" y="143"/>
                  </a:lnTo>
                  <a:lnTo>
                    <a:pt x="16" y="130"/>
                  </a:lnTo>
                  <a:lnTo>
                    <a:pt x="14" y="116"/>
                  </a:lnTo>
                  <a:lnTo>
                    <a:pt x="21" y="113"/>
                  </a:lnTo>
                  <a:lnTo>
                    <a:pt x="27" y="109"/>
                  </a:lnTo>
                  <a:lnTo>
                    <a:pt x="36" y="84"/>
                  </a:lnTo>
                  <a:lnTo>
                    <a:pt x="48" y="62"/>
                  </a:lnTo>
                  <a:lnTo>
                    <a:pt x="46" y="55"/>
                  </a:lnTo>
                  <a:lnTo>
                    <a:pt x="48" y="48"/>
                  </a:lnTo>
                  <a:lnTo>
                    <a:pt x="48" y="31"/>
                  </a:lnTo>
                  <a:lnTo>
                    <a:pt x="48" y="14"/>
                  </a:lnTo>
                  <a:lnTo>
                    <a:pt x="56" y="12"/>
                  </a:lnTo>
                  <a:lnTo>
                    <a:pt x="65" y="7"/>
                  </a:lnTo>
                  <a:lnTo>
                    <a:pt x="68" y="0"/>
                  </a:lnTo>
                  <a:lnTo>
                    <a:pt x="80" y="26"/>
                  </a:lnTo>
                  <a:lnTo>
                    <a:pt x="96" y="41"/>
                  </a:lnTo>
                  <a:lnTo>
                    <a:pt x="116" y="60"/>
                  </a:lnTo>
                  <a:lnTo>
                    <a:pt x="130" y="75"/>
                  </a:lnTo>
                  <a:lnTo>
                    <a:pt x="136" y="82"/>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0" name="Freeform 528"/>
            <p:cNvSpPr>
              <a:spLocks/>
            </p:cNvSpPr>
            <p:nvPr/>
          </p:nvSpPr>
          <p:spPr bwMode="auto">
            <a:xfrm>
              <a:off x="3418" y="1743"/>
              <a:ext cx="136" cy="199"/>
            </a:xfrm>
            <a:custGeom>
              <a:avLst/>
              <a:gdLst>
                <a:gd name="T0" fmla="*/ 14 w 136"/>
                <a:gd name="T1" fmla="*/ 117 h 199"/>
                <a:gd name="T2" fmla="*/ 26 w 136"/>
                <a:gd name="T3" fmla="*/ 112 h 199"/>
                <a:gd name="T4" fmla="*/ 34 w 136"/>
                <a:gd name="T5" fmla="*/ 104 h 199"/>
                <a:gd name="T6" fmla="*/ 44 w 136"/>
                <a:gd name="T7" fmla="*/ 105 h 199"/>
                <a:gd name="T8" fmla="*/ 55 w 136"/>
                <a:gd name="T9" fmla="*/ 104 h 199"/>
                <a:gd name="T10" fmla="*/ 58 w 136"/>
                <a:gd name="T11" fmla="*/ 100 h 199"/>
                <a:gd name="T12" fmla="*/ 61 w 136"/>
                <a:gd name="T13" fmla="*/ 90 h 199"/>
                <a:gd name="T14" fmla="*/ 75 w 136"/>
                <a:gd name="T15" fmla="*/ 76 h 199"/>
                <a:gd name="T16" fmla="*/ 89 w 136"/>
                <a:gd name="T17" fmla="*/ 63 h 199"/>
                <a:gd name="T18" fmla="*/ 60 w 136"/>
                <a:gd name="T19" fmla="*/ 54 h 199"/>
                <a:gd name="T20" fmla="*/ 32 w 136"/>
                <a:gd name="T21" fmla="*/ 39 h 199"/>
                <a:gd name="T22" fmla="*/ 21 w 136"/>
                <a:gd name="T23" fmla="*/ 15 h 199"/>
                <a:gd name="T24" fmla="*/ 22 w 136"/>
                <a:gd name="T25" fmla="*/ 13 h 199"/>
                <a:gd name="T26" fmla="*/ 21 w 136"/>
                <a:gd name="T27" fmla="*/ 8 h 199"/>
                <a:gd name="T28" fmla="*/ 34 w 136"/>
                <a:gd name="T29" fmla="*/ 2 h 199"/>
                <a:gd name="T30" fmla="*/ 32 w 136"/>
                <a:gd name="T31" fmla="*/ 7 h 199"/>
                <a:gd name="T32" fmla="*/ 34 w 136"/>
                <a:gd name="T33" fmla="*/ 15 h 199"/>
                <a:gd name="T34" fmla="*/ 36 w 136"/>
                <a:gd name="T35" fmla="*/ 17 h 199"/>
                <a:gd name="T36" fmla="*/ 43 w 136"/>
                <a:gd name="T37" fmla="*/ 20 h 199"/>
                <a:gd name="T38" fmla="*/ 48 w 136"/>
                <a:gd name="T39" fmla="*/ 22 h 199"/>
                <a:gd name="T40" fmla="*/ 55 w 136"/>
                <a:gd name="T41" fmla="*/ 19 h 199"/>
                <a:gd name="T42" fmla="*/ 61 w 136"/>
                <a:gd name="T43" fmla="*/ 15 h 199"/>
                <a:gd name="T44" fmla="*/ 68 w 136"/>
                <a:gd name="T45" fmla="*/ 15 h 199"/>
                <a:gd name="T46" fmla="*/ 75 w 136"/>
                <a:gd name="T47" fmla="*/ 15 h 199"/>
                <a:gd name="T48" fmla="*/ 89 w 136"/>
                <a:gd name="T49" fmla="*/ 12 h 199"/>
                <a:gd name="T50" fmla="*/ 109 w 136"/>
                <a:gd name="T51" fmla="*/ 8 h 199"/>
                <a:gd name="T52" fmla="*/ 118 w 136"/>
                <a:gd name="T53" fmla="*/ 7 h 199"/>
                <a:gd name="T54" fmla="*/ 123 w 136"/>
                <a:gd name="T55" fmla="*/ 2 h 199"/>
                <a:gd name="T56" fmla="*/ 129 w 136"/>
                <a:gd name="T57" fmla="*/ 2 h 199"/>
                <a:gd name="T58" fmla="*/ 133 w 136"/>
                <a:gd name="T59" fmla="*/ 0 h 199"/>
                <a:gd name="T60" fmla="*/ 135 w 136"/>
                <a:gd name="T61" fmla="*/ 0 h 199"/>
                <a:gd name="T62" fmla="*/ 136 w 136"/>
                <a:gd name="T63" fmla="*/ 2 h 199"/>
                <a:gd name="T64" fmla="*/ 135 w 136"/>
                <a:gd name="T65" fmla="*/ 5 h 199"/>
                <a:gd name="T66" fmla="*/ 136 w 136"/>
                <a:gd name="T67" fmla="*/ 8 h 199"/>
                <a:gd name="T68" fmla="*/ 135 w 136"/>
                <a:gd name="T69" fmla="*/ 15 h 199"/>
                <a:gd name="T70" fmla="*/ 136 w 136"/>
                <a:gd name="T71" fmla="*/ 22 h 199"/>
                <a:gd name="T72" fmla="*/ 129 w 136"/>
                <a:gd name="T73" fmla="*/ 41 h 199"/>
                <a:gd name="T74" fmla="*/ 123 w 136"/>
                <a:gd name="T75" fmla="*/ 63 h 199"/>
                <a:gd name="T76" fmla="*/ 89 w 136"/>
                <a:gd name="T77" fmla="*/ 116 h 199"/>
                <a:gd name="T78" fmla="*/ 48 w 136"/>
                <a:gd name="T79" fmla="*/ 158 h 199"/>
                <a:gd name="T80" fmla="*/ 26 w 136"/>
                <a:gd name="T81" fmla="*/ 179 h 199"/>
                <a:gd name="T82" fmla="*/ 7 w 136"/>
                <a:gd name="T83" fmla="*/ 199 h 199"/>
                <a:gd name="T84" fmla="*/ 4 w 136"/>
                <a:gd name="T85" fmla="*/ 197 h 199"/>
                <a:gd name="T86" fmla="*/ 0 w 136"/>
                <a:gd name="T87" fmla="*/ 192 h 199"/>
                <a:gd name="T88" fmla="*/ 0 w 136"/>
                <a:gd name="T89" fmla="*/ 138 h 199"/>
                <a:gd name="T90" fmla="*/ 14 w 136"/>
                <a:gd name="T91" fmla="*/ 117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
                <a:gd name="T139" fmla="*/ 0 h 199"/>
                <a:gd name="T140" fmla="*/ 136 w 136"/>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 h="199">
                  <a:moveTo>
                    <a:pt x="14" y="117"/>
                  </a:moveTo>
                  <a:lnTo>
                    <a:pt x="26" y="112"/>
                  </a:lnTo>
                  <a:lnTo>
                    <a:pt x="34" y="104"/>
                  </a:lnTo>
                  <a:lnTo>
                    <a:pt x="44" y="105"/>
                  </a:lnTo>
                  <a:lnTo>
                    <a:pt x="55" y="104"/>
                  </a:lnTo>
                  <a:lnTo>
                    <a:pt x="58" y="100"/>
                  </a:lnTo>
                  <a:lnTo>
                    <a:pt x="61" y="90"/>
                  </a:lnTo>
                  <a:lnTo>
                    <a:pt x="75" y="76"/>
                  </a:lnTo>
                  <a:lnTo>
                    <a:pt x="89" y="63"/>
                  </a:lnTo>
                  <a:lnTo>
                    <a:pt x="60" y="54"/>
                  </a:lnTo>
                  <a:lnTo>
                    <a:pt x="32" y="39"/>
                  </a:lnTo>
                  <a:lnTo>
                    <a:pt x="21" y="15"/>
                  </a:lnTo>
                  <a:lnTo>
                    <a:pt x="22" y="13"/>
                  </a:lnTo>
                  <a:lnTo>
                    <a:pt x="21" y="8"/>
                  </a:lnTo>
                  <a:lnTo>
                    <a:pt x="34" y="2"/>
                  </a:lnTo>
                  <a:lnTo>
                    <a:pt x="32" y="7"/>
                  </a:lnTo>
                  <a:lnTo>
                    <a:pt x="34" y="15"/>
                  </a:lnTo>
                  <a:lnTo>
                    <a:pt x="36" y="17"/>
                  </a:lnTo>
                  <a:lnTo>
                    <a:pt x="43" y="20"/>
                  </a:lnTo>
                  <a:lnTo>
                    <a:pt x="48" y="22"/>
                  </a:lnTo>
                  <a:lnTo>
                    <a:pt x="55" y="19"/>
                  </a:lnTo>
                  <a:lnTo>
                    <a:pt x="61" y="15"/>
                  </a:lnTo>
                  <a:lnTo>
                    <a:pt x="68" y="15"/>
                  </a:lnTo>
                  <a:lnTo>
                    <a:pt x="75" y="15"/>
                  </a:lnTo>
                  <a:lnTo>
                    <a:pt x="89" y="12"/>
                  </a:lnTo>
                  <a:lnTo>
                    <a:pt x="109" y="8"/>
                  </a:lnTo>
                  <a:lnTo>
                    <a:pt x="118" y="7"/>
                  </a:lnTo>
                  <a:lnTo>
                    <a:pt x="123" y="2"/>
                  </a:lnTo>
                  <a:lnTo>
                    <a:pt x="129" y="2"/>
                  </a:lnTo>
                  <a:lnTo>
                    <a:pt x="133" y="0"/>
                  </a:lnTo>
                  <a:lnTo>
                    <a:pt x="135" y="0"/>
                  </a:lnTo>
                  <a:lnTo>
                    <a:pt x="136" y="2"/>
                  </a:lnTo>
                  <a:lnTo>
                    <a:pt x="135" y="5"/>
                  </a:lnTo>
                  <a:lnTo>
                    <a:pt x="136" y="8"/>
                  </a:lnTo>
                  <a:lnTo>
                    <a:pt x="135" y="15"/>
                  </a:lnTo>
                  <a:lnTo>
                    <a:pt x="136" y="22"/>
                  </a:lnTo>
                  <a:lnTo>
                    <a:pt x="129" y="41"/>
                  </a:lnTo>
                  <a:lnTo>
                    <a:pt x="123" y="63"/>
                  </a:lnTo>
                  <a:lnTo>
                    <a:pt x="89" y="116"/>
                  </a:lnTo>
                  <a:lnTo>
                    <a:pt x="48" y="158"/>
                  </a:lnTo>
                  <a:lnTo>
                    <a:pt x="26" y="179"/>
                  </a:lnTo>
                  <a:lnTo>
                    <a:pt x="7" y="199"/>
                  </a:lnTo>
                  <a:lnTo>
                    <a:pt x="4" y="197"/>
                  </a:lnTo>
                  <a:lnTo>
                    <a:pt x="0" y="192"/>
                  </a:lnTo>
                  <a:lnTo>
                    <a:pt x="0" y="138"/>
                  </a:lnTo>
                  <a:lnTo>
                    <a:pt x="14" y="11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1" name="Freeform 529"/>
            <p:cNvSpPr>
              <a:spLocks/>
            </p:cNvSpPr>
            <p:nvPr/>
          </p:nvSpPr>
          <p:spPr bwMode="auto">
            <a:xfrm>
              <a:off x="3064" y="1758"/>
              <a:ext cx="170" cy="130"/>
            </a:xfrm>
            <a:custGeom>
              <a:avLst/>
              <a:gdLst>
                <a:gd name="T0" fmla="*/ 170 w 170"/>
                <a:gd name="T1" fmla="*/ 89 h 130"/>
                <a:gd name="T2" fmla="*/ 169 w 170"/>
                <a:gd name="T3" fmla="*/ 85 h 130"/>
                <a:gd name="T4" fmla="*/ 170 w 170"/>
                <a:gd name="T5" fmla="*/ 82 h 130"/>
                <a:gd name="T6" fmla="*/ 155 w 170"/>
                <a:gd name="T7" fmla="*/ 67 h 130"/>
                <a:gd name="T8" fmla="*/ 143 w 170"/>
                <a:gd name="T9" fmla="*/ 48 h 130"/>
                <a:gd name="T10" fmla="*/ 140 w 170"/>
                <a:gd name="T11" fmla="*/ 43 h 130"/>
                <a:gd name="T12" fmla="*/ 135 w 170"/>
                <a:gd name="T13" fmla="*/ 41 h 130"/>
                <a:gd name="T14" fmla="*/ 131 w 170"/>
                <a:gd name="T15" fmla="*/ 39 h 130"/>
                <a:gd name="T16" fmla="*/ 129 w 170"/>
                <a:gd name="T17" fmla="*/ 34 h 130"/>
                <a:gd name="T18" fmla="*/ 123 w 170"/>
                <a:gd name="T19" fmla="*/ 34 h 130"/>
                <a:gd name="T20" fmla="*/ 123 w 170"/>
                <a:gd name="T21" fmla="*/ 34 h 130"/>
                <a:gd name="T22" fmla="*/ 121 w 170"/>
                <a:gd name="T23" fmla="*/ 27 h 130"/>
                <a:gd name="T24" fmla="*/ 123 w 170"/>
                <a:gd name="T25" fmla="*/ 21 h 130"/>
                <a:gd name="T26" fmla="*/ 116 w 170"/>
                <a:gd name="T27" fmla="*/ 10 h 130"/>
                <a:gd name="T28" fmla="*/ 109 w 170"/>
                <a:gd name="T29" fmla="*/ 0 h 130"/>
                <a:gd name="T30" fmla="*/ 109 w 170"/>
                <a:gd name="T31" fmla="*/ 0 h 130"/>
                <a:gd name="T32" fmla="*/ 109 w 170"/>
                <a:gd name="T33" fmla="*/ 0 h 130"/>
                <a:gd name="T34" fmla="*/ 99 w 170"/>
                <a:gd name="T35" fmla="*/ 4 h 130"/>
                <a:gd name="T36" fmla="*/ 92 w 170"/>
                <a:gd name="T37" fmla="*/ 12 h 130"/>
                <a:gd name="T38" fmla="*/ 89 w 170"/>
                <a:gd name="T39" fmla="*/ 21 h 130"/>
                <a:gd name="T40" fmla="*/ 75 w 170"/>
                <a:gd name="T41" fmla="*/ 27 h 130"/>
                <a:gd name="T42" fmla="*/ 61 w 170"/>
                <a:gd name="T43" fmla="*/ 27 h 130"/>
                <a:gd name="T44" fmla="*/ 48 w 170"/>
                <a:gd name="T45" fmla="*/ 46 h 130"/>
                <a:gd name="T46" fmla="*/ 27 w 170"/>
                <a:gd name="T47" fmla="*/ 55 h 130"/>
                <a:gd name="T48" fmla="*/ 26 w 170"/>
                <a:gd name="T49" fmla="*/ 50 h 130"/>
                <a:gd name="T50" fmla="*/ 21 w 170"/>
                <a:gd name="T51" fmla="*/ 48 h 130"/>
                <a:gd name="T52" fmla="*/ 19 w 170"/>
                <a:gd name="T53" fmla="*/ 51 h 130"/>
                <a:gd name="T54" fmla="*/ 17 w 170"/>
                <a:gd name="T55" fmla="*/ 55 h 130"/>
                <a:gd name="T56" fmla="*/ 14 w 170"/>
                <a:gd name="T57" fmla="*/ 55 h 130"/>
                <a:gd name="T58" fmla="*/ 9 w 170"/>
                <a:gd name="T59" fmla="*/ 58 h 130"/>
                <a:gd name="T60" fmla="*/ 3 w 170"/>
                <a:gd name="T61" fmla="*/ 67 h 130"/>
                <a:gd name="T62" fmla="*/ 0 w 170"/>
                <a:gd name="T63" fmla="*/ 75 h 130"/>
                <a:gd name="T64" fmla="*/ 9 w 170"/>
                <a:gd name="T65" fmla="*/ 104 h 130"/>
                <a:gd name="T66" fmla="*/ 21 w 170"/>
                <a:gd name="T67" fmla="*/ 130 h 130"/>
                <a:gd name="T68" fmla="*/ 27 w 170"/>
                <a:gd name="T69" fmla="*/ 119 h 130"/>
                <a:gd name="T70" fmla="*/ 32 w 170"/>
                <a:gd name="T71" fmla="*/ 116 h 130"/>
                <a:gd name="T72" fmla="*/ 41 w 170"/>
                <a:gd name="T73" fmla="*/ 116 h 130"/>
                <a:gd name="T74" fmla="*/ 46 w 170"/>
                <a:gd name="T75" fmla="*/ 114 h 130"/>
                <a:gd name="T76" fmla="*/ 55 w 170"/>
                <a:gd name="T77" fmla="*/ 116 h 130"/>
                <a:gd name="T78" fmla="*/ 55 w 170"/>
                <a:gd name="T79" fmla="*/ 99 h 130"/>
                <a:gd name="T80" fmla="*/ 68 w 170"/>
                <a:gd name="T81" fmla="*/ 89 h 130"/>
                <a:gd name="T82" fmla="*/ 83 w 170"/>
                <a:gd name="T83" fmla="*/ 96 h 130"/>
                <a:gd name="T84" fmla="*/ 102 w 170"/>
                <a:gd name="T85" fmla="*/ 102 h 130"/>
                <a:gd name="T86" fmla="*/ 107 w 170"/>
                <a:gd name="T87" fmla="*/ 101 h 130"/>
                <a:gd name="T88" fmla="*/ 109 w 170"/>
                <a:gd name="T89" fmla="*/ 97 h 130"/>
                <a:gd name="T90" fmla="*/ 109 w 170"/>
                <a:gd name="T91" fmla="*/ 96 h 130"/>
                <a:gd name="T92" fmla="*/ 114 w 170"/>
                <a:gd name="T93" fmla="*/ 96 h 130"/>
                <a:gd name="T94" fmla="*/ 116 w 170"/>
                <a:gd name="T95" fmla="*/ 96 h 130"/>
                <a:gd name="T96" fmla="*/ 126 w 170"/>
                <a:gd name="T97" fmla="*/ 92 h 130"/>
                <a:gd name="T98" fmla="*/ 136 w 170"/>
                <a:gd name="T99" fmla="*/ 89 h 130"/>
                <a:gd name="T100" fmla="*/ 138 w 170"/>
                <a:gd name="T101" fmla="*/ 90 h 130"/>
                <a:gd name="T102" fmla="*/ 143 w 170"/>
                <a:gd name="T103" fmla="*/ 89 h 130"/>
                <a:gd name="T104" fmla="*/ 145 w 170"/>
                <a:gd name="T105" fmla="*/ 87 h 130"/>
                <a:gd name="T106" fmla="*/ 150 w 170"/>
                <a:gd name="T107" fmla="*/ 82 h 130"/>
                <a:gd name="T108" fmla="*/ 153 w 170"/>
                <a:gd name="T109" fmla="*/ 85 h 130"/>
                <a:gd name="T110" fmla="*/ 157 w 170"/>
                <a:gd name="T111" fmla="*/ 89 h 130"/>
                <a:gd name="T112" fmla="*/ 170 w 170"/>
                <a:gd name="T113" fmla="*/ 89 h 1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0"/>
                <a:gd name="T172" fmla="*/ 0 h 130"/>
                <a:gd name="T173" fmla="*/ 170 w 170"/>
                <a:gd name="T174" fmla="*/ 130 h 1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0" h="130">
                  <a:moveTo>
                    <a:pt x="170" y="89"/>
                  </a:moveTo>
                  <a:lnTo>
                    <a:pt x="169" y="85"/>
                  </a:lnTo>
                  <a:lnTo>
                    <a:pt x="170" y="82"/>
                  </a:lnTo>
                  <a:lnTo>
                    <a:pt x="155" y="67"/>
                  </a:lnTo>
                  <a:lnTo>
                    <a:pt x="143" y="48"/>
                  </a:lnTo>
                  <a:lnTo>
                    <a:pt x="140" y="43"/>
                  </a:lnTo>
                  <a:lnTo>
                    <a:pt x="135" y="41"/>
                  </a:lnTo>
                  <a:lnTo>
                    <a:pt x="131" y="39"/>
                  </a:lnTo>
                  <a:lnTo>
                    <a:pt x="129" y="34"/>
                  </a:lnTo>
                  <a:lnTo>
                    <a:pt x="123" y="34"/>
                  </a:lnTo>
                  <a:lnTo>
                    <a:pt x="121" y="27"/>
                  </a:lnTo>
                  <a:lnTo>
                    <a:pt x="123" y="21"/>
                  </a:lnTo>
                  <a:lnTo>
                    <a:pt x="116" y="10"/>
                  </a:lnTo>
                  <a:lnTo>
                    <a:pt x="109" y="0"/>
                  </a:lnTo>
                  <a:lnTo>
                    <a:pt x="99" y="4"/>
                  </a:lnTo>
                  <a:lnTo>
                    <a:pt x="92" y="12"/>
                  </a:lnTo>
                  <a:lnTo>
                    <a:pt x="89" y="21"/>
                  </a:lnTo>
                  <a:lnTo>
                    <a:pt x="75" y="27"/>
                  </a:lnTo>
                  <a:lnTo>
                    <a:pt x="61" y="27"/>
                  </a:lnTo>
                  <a:lnTo>
                    <a:pt x="48" y="46"/>
                  </a:lnTo>
                  <a:lnTo>
                    <a:pt x="27" y="55"/>
                  </a:lnTo>
                  <a:lnTo>
                    <a:pt x="26" y="50"/>
                  </a:lnTo>
                  <a:lnTo>
                    <a:pt x="21" y="48"/>
                  </a:lnTo>
                  <a:lnTo>
                    <a:pt x="19" y="51"/>
                  </a:lnTo>
                  <a:lnTo>
                    <a:pt x="17" y="55"/>
                  </a:lnTo>
                  <a:lnTo>
                    <a:pt x="14" y="55"/>
                  </a:lnTo>
                  <a:lnTo>
                    <a:pt x="9" y="58"/>
                  </a:lnTo>
                  <a:lnTo>
                    <a:pt x="3" y="67"/>
                  </a:lnTo>
                  <a:lnTo>
                    <a:pt x="0" y="75"/>
                  </a:lnTo>
                  <a:lnTo>
                    <a:pt x="9" y="104"/>
                  </a:lnTo>
                  <a:lnTo>
                    <a:pt x="21" y="130"/>
                  </a:lnTo>
                  <a:lnTo>
                    <a:pt x="27" y="119"/>
                  </a:lnTo>
                  <a:lnTo>
                    <a:pt x="32" y="116"/>
                  </a:lnTo>
                  <a:lnTo>
                    <a:pt x="41" y="116"/>
                  </a:lnTo>
                  <a:lnTo>
                    <a:pt x="46" y="114"/>
                  </a:lnTo>
                  <a:lnTo>
                    <a:pt x="55" y="116"/>
                  </a:lnTo>
                  <a:lnTo>
                    <a:pt x="55" y="99"/>
                  </a:lnTo>
                  <a:lnTo>
                    <a:pt x="68" y="89"/>
                  </a:lnTo>
                  <a:lnTo>
                    <a:pt x="83" y="96"/>
                  </a:lnTo>
                  <a:lnTo>
                    <a:pt x="102" y="102"/>
                  </a:lnTo>
                  <a:lnTo>
                    <a:pt x="107" y="101"/>
                  </a:lnTo>
                  <a:lnTo>
                    <a:pt x="109" y="97"/>
                  </a:lnTo>
                  <a:lnTo>
                    <a:pt x="109" y="96"/>
                  </a:lnTo>
                  <a:lnTo>
                    <a:pt x="114" y="96"/>
                  </a:lnTo>
                  <a:lnTo>
                    <a:pt x="116" y="96"/>
                  </a:lnTo>
                  <a:lnTo>
                    <a:pt x="126" y="92"/>
                  </a:lnTo>
                  <a:lnTo>
                    <a:pt x="136" y="89"/>
                  </a:lnTo>
                  <a:lnTo>
                    <a:pt x="138" y="90"/>
                  </a:lnTo>
                  <a:lnTo>
                    <a:pt x="143" y="89"/>
                  </a:lnTo>
                  <a:lnTo>
                    <a:pt x="145" y="87"/>
                  </a:lnTo>
                  <a:lnTo>
                    <a:pt x="150" y="82"/>
                  </a:lnTo>
                  <a:lnTo>
                    <a:pt x="153" y="85"/>
                  </a:lnTo>
                  <a:lnTo>
                    <a:pt x="157" y="89"/>
                  </a:lnTo>
                  <a:lnTo>
                    <a:pt x="170" y="8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2" name="Freeform 530"/>
            <p:cNvSpPr>
              <a:spLocks/>
            </p:cNvSpPr>
            <p:nvPr/>
          </p:nvSpPr>
          <p:spPr bwMode="auto">
            <a:xfrm>
              <a:off x="3323" y="1854"/>
              <a:ext cx="109" cy="144"/>
            </a:xfrm>
            <a:custGeom>
              <a:avLst/>
              <a:gdLst>
                <a:gd name="T0" fmla="*/ 102 w 109"/>
                <a:gd name="T1" fmla="*/ 13 h 143"/>
                <a:gd name="T2" fmla="*/ 97 w 109"/>
                <a:gd name="T3" fmla="*/ 10 h 143"/>
                <a:gd name="T4" fmla="*/ 93 w 109"/>
                <a:gd name="T5" fmla="*/ 8 h 143"/>
                <a:gd name="T6" fmla="*/ 88 w 109"/>
                <a:gd name="T7" fmla="*/ 6 h 143"/>
                <a:gd name="T8" fmla="*/ 83 w 109"/>
                <a:gd name="T9" fmla="*/ 8 h 143"/>
                <a:gd name="T10" fmla="*/ 80 w 109"/>
                <a:gd name="T11" fmla="*/ 15 h 143"/>
                <a:gd name="T12" fmla="*/ 75 w 109"/>
                <a:gd name="T13" fmla="*/ 20 h 143"/>
                <a:gd name="T14" fmla="*/ 51 w 109"/>
                <a:gd name="T15" fmla="*/ 10 h 143"/>
                <a:gd name="T16" fmla="*/ 27 w 109"/>
                <a:gd name="T17" fmla="*/ 0 h 143"/>
                <a:gd name="T18" fmla="*/ 7 w 109"/>
                <a:gd name="T19" fmla="*/ 0 h 143"/>
                <a:gd name="T20" fmla="*/ 3 w 109"/>
                <a:gd name="T21" fmla="*/ 5 h 143"/>
                <a:gd name="T22" fmla="*/ 0 w 109"/>
                <a:gd name="T23" fmla="*/ 6 h 143"/>
                <a:gd name="T24" fmla="*/ 7 w 109"/>
                <a:gd name="T25" fmla="*/ 18 h 143"/>
                <a:gd name="T26" fmla="*/ 13 w 109"/>
                <a:gd name="T27" fmla="*/ 27 h 143"/>
                <a:gd name="T28" fmla="*/ 15 w 109"/>
                <a:gd name="T29" fmla="*/ 37 h 143"/>
                <a:gd name="T30" fmla="*/ 13 w 109"/>
                <a:gd name="T31" fmla="*/ 47 h 143"/>
                <a:gd name="T32" fmla="*/ 0 w 109"/>
                <a:gd name="T33" fmla="*/ 68 h 143"/>
                <a:gd name="T34" fmla="*/ 0 w 109"/>
                <a:gd name="T35" fmla="*/ 81 h 143"/>
                <a:gd name="T36" fmla="*/ 54 w 109"/>
                <a:gd name="T37" fmla="*/ 115 h 143"/>
                <a:gd name="T38" fmla="*/ 54 w 109"/>
                <a:gd name="T39" fmla="*/ 122 h 143"/>
                <a:gd name="T40" fmla="*/ 75 w 109"/>
                <a:gd name="T41" fmla="*/ 143 h 143"/>
                <a:gd name="T42" fmla="*/ 78 w 109"/>
                <a:gd name="T43" fmla="*/ 139 h 143"/>
                <a:gd name="T44" fmla="*/ 82 w 109"/>
                <a:gd name="T45" fmla="*/ 136 h 143"/>
                <a:gd name="T46" fmla="*/ 92 w 109"/>
                <a:gd name="T47" fmla="*/ 110 h 143"/>
                <a:gd name="T48" fmla="*/ 102 w 109"/>
                <a:gd name="T49" fmla="*/ 88 h 143"/>
                <a:gd name="T50" fmla="*/ 99 w 109"/>
                <a:gd name="T51" fmla="*/ 86 h 143"/>
                <a:gd name="T52" fmla="*/ 95 w 109"/>
                <a:gd name="T53" fmla="*/ 81 h 143"/>
                <a:gd name="T54" fmla="*/ 95 w 109"/>
                <a:gd name="T55" fmla="*/ 27 h 143"/>
                <a:gd name="T56" fmla="*/ 102 w 109"/>
                <a:gd name="T57" fmla="*/ 13 h 143"/>
                <a:gd name="T58" fmla="*/ 109 w 109"/>
                <a:gd name="T59" fmla="*/ 13 h 143"/>
                <a:gd name="T60" fmla="*/ 102 w 109"/>
                <a:gd name="T61" fmla="*/ 13 h 1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3"/>
                <a:gd name="T95" fmla="*/ 109 w 109"/>
                <a:gd name="T96" fmla="*/ 143 h 1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3">
                  <a:moveTo>
                    <a:pt x="102" y="13"/>
                  </a:moveTo>
                  <a:lnTo>
                    <a:pt x="97" y="10"/>
                  </a:lnTo>
                  <a:lnTo>
                    <a:pt x="93" y="8"/>
                  </a:lnTo>
                  <a:lnTo>
                    <a:pt x="88" y="6"/>
                  </a:lnTo>
                  <a:lnTo>
                    <a:pt x="83" y="8"/>
                  </a:lnTo>
                  <a:lnTo>
                    <a:pt x="80" y="15"/>
                  </a:lnTo>
                  <a:lnTo>
                    <a:pt x="75" y="20"/>
                  </a:lnTo>
                  <a:lnTo>
                    <a:pt x="51" y="10"/>
                  </a:lnTo>
                  <a:lnTo>
                    <a:pt x="27" y="0"/>
                  </a:lnTo>
                  <a:lnTo>
                    <a:pt x="7" y="0"/>
                  </a:lnTo>
                  <a:lnTo>
                    <a:pt x="3" y="5"/>
                  </a:lnTo>
                  <a:lnTo>
                    <a:pt x="0" y="6"/>
                  </a:lnTo>
                  <a:lnTo>
                    <a:pt x="7" y="18"/>
                  </a:lnTo>
                  <a:lnTo>
                    <a:pt x="13" y="27"/>
                  </a:lnTo>
                  <a:lnTo>
                    <a:pt x="15" y="37"/>
                  </a:lnTo>
                  <a:lnTo>
                    <a:pt x="13" y="47"/>
                  </a:lnTo>
                  <a:lnTo>
                    <a:pt x="0" y="68"/>
                  </a:lnTo>
                  <a:lnTo>
                    <a:pt x="0" y="81"/>
                  </a:lnTo>
                  <a:lnTo>
                    <a:pt x="54" y="115"/>
                  </a:lnTo>
                  <a:lnTo>
                    <a:pt x="54" y="122"/>
                  </a:lnTo>
                  <a:lnTo>
                    <a:pt x="75" y="143"/>
                  </a:lnTo>
                  <a:lnTo>
                    <a:pt x="78" y="139"/>
                  </a:lnTo>
                  <a:lnTo>
                    <a:pt x="82" y="136"/>
                  </a:lnTo>
                  <a:lnTo>
                    <a:pt x="92" y="110"/>
                  </a:lnTo>
                  <a:lnTo>
                    <a:pt x="102" y="88"/>
                  </a:lnTo>
                  <a:lnTo>
                    <a:pt x="99" y="86"/>
                  </a:lnTo>
                  <a:lnTo>
                    <a:pt x="95" y="81"/>
                  </a:lnTo>
                  <a:lnTo>
                    <a:pt x="95" y="27"/>
                  </a:lnTo>
                  <a:lnTo>
                    <a:pt x="102" y="13"/>
                  </a:lnTo>
                  <a:lnTo>
                    <a:pt x="109" y="13"/>
                  </a:lnTo>
                  <a:lnTo>
                    <a:pt x="102"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3" name="Freeform 531"/>
            <p:cNvSpPr>
              <a:spLocks/>
            </p:cNvSpPr>
            <p:nvPr/>
          </p:nvSpPr>
          <p:spPr bwMode="auto">
            <a:xfrm>
              <a:off x="3268" y="1854"/>
              <a:ext cx="70" cy="88"/>
            </a:xfrm>
            <a:custGeom>
              <a:avLst/>
              <a:gdLst>
                <a:gd name="T0" fmla="*/ 62 w 70"/>
                <a:gd name="T1" fmla="*/ 0 h 88"/>
                <a:gd name="T2" fmla="*/ 58 w 70"/>
                <a:gd name="T3" fmla="*/ 5 h 88"/>
                <a:gd name="T4" fmla="*/ 55 w 70"/>
                <a:gd name="T5" fmla="*/ 6 h 88"/>
                <a:gd name="T6" fmla="*/ 62 w 70"/>
                <a:gd name="T7" fmla="*/ 18 h 88"/>
                <a:gd name="T8" fmla="*/ 68 w 70"/>
                <a:gd name="T9" fmla="*/ 27 h 88"/>
                <a:gd name="T10" fmla="*/ 70 w 70"/>
                <a:gd name="T11" fmla="*/ 37 h 88"/>
                <a:gd name="T12" fmla="*/ 68 w 70"/>
                <a:gd name="T13" fmla="*/ 47 h 88"/>
                <a:gd name="T14" fmla="*/ 55 w 70"/>
                <a:gd name="T15" fmla="*/ 68 h 88"/>
                <a:gd name="T16" fmla="*/ 55 w 70"/>
                <a:gd name="T17" fmla="*/ 81 h 88"/>
                <a:gd name="T18" fmla="*/ 14 w 70"/>
                <a:gd name="T19" fmla="*/ 81 h 88"/>
                <a:gd name="T20" fmla="*/ 9 w 70"/>
                <a:gd name="T21" fmla="*/ 86 h 88"/>
                <a:gd name="T22" fmla="*/ 7 w 70"/>
                <a:gd name="T23" fmla="*/ 88 h 88"/>
                <a:gd name="T24" fmla="*/ 0 w 70"/>
                <a:gd name="T25" fmla="*/ 88 h 88"/>
                <a:gd name="T26" fmla="*/ 0 w 70"/>
                <a:gd name="T27" fmla="*/ 74 h 88"/>
                <a:gd name="T28" fmla="*/ 7 w 70"/>
                <a:gd name="T29" fmla="*/ 56 h 88"/>
                <a:gd name="T30" fmla="*/ 21 w 70"/>
                <a:gd name="T31" fmla="*/ 40 h 88"/>
                <a:gd name="T32" fmla="*/ 21 w 70"/>
                <a:gd name="T33" fmla="*/ 34 h 88"/>
                <a:gd name="T34" fmla="*/ 16 w 70"/>
                <a:gd name="T35" fmla="*/ 28 h 88"/>
                <a:gd name="T36" fmla="*/ 14 w 70"/>
                <a:gd name="T37" fmla="*/ 22 h 88"/>
                <a:gd name="T38" fmla="*/ 14 w 70"/>
                <a:gd name="T39" fmla="*/ 13 h 88"/>
                <a:gd name="T40" fmla="*/ 16 w 70"/>
                <a:gd name="T41" fmla="*/ 13 h 88"/>
                <a:gd name="T42" fmla="*/ 21 w 70"/>
                <a:gd name="T43" fmla="*/ 13 h 88"/>
                <a:gd name="T44" fmla="*/ 28 w 70"/>
                <a:gd name="T45" fmla="*/ 13 h 88"/>
                <a:gd name="T46" fmla="*/ 33 w 70"/>
                <a:gd name="T47" fmla="*/ 13 h 88"/>
                <a:gd name="T48" fmla="*/ 41 w 70"/>
                <a:gd name="T49" fmla="*/ 13 h 88"/>
                <a:gd name="T50" fmla="*/ 50 w 70"/>
                <a:gd name="T51" fmla="*/ 11 h 88"/>
                <a:gd name="T52" fmla="*/ 55 w 70"/>
                <a:gd name="T53" fmla="*/ 6 h 88"/>
                <a:gd name="T54" fmla="*/ 62 w 70"/>
                <a:gd name="T55" fmla="*/ 0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88"/>
                <a:gd name="T86" fmla="*/ 70 w 70"/>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88">
                  <a:moveTo>
                    <a:pt x="62" y="0"/>
                  </a:moveTo>
                  <a:lnTo>
                    <a:pt x="58" y="5"/>
                  </a:lnTo>
                  <a:lnTo>
                    <a:pt x="55" y="6"/>
                  </a:lnTo>
                  <a:lnTo>
                    <a:pt x="62" y="18"/>
                  </a:lnTo>
                  <a:lnTo>
                    <a:pt x="68" y="27"/>
                  </a:lnTo>
                  <a:lnTo>
                    <a:pt x="70" y="37"/>
                  </a:lnTo>
                  <a:lnTo>
                    <a:pt x="68" y="47"/>
                  </a:lnTo>
                  <a:lnTo>
                    <a:pt x="55" y="68"/>
                  </a:lnTo>
                  <a:lnTo>
                    <a:pt x="55" y="81"/>
                  </a:lnTo>
                  <a:lnTo>
                    <a:pt x="14" y="81"/>
                  </a:lnTo>
                  <a:lnTo>
                    <a:pt x="9" y="86"/>
                  </a:lnTo>
                  <a:lnTo>
                    <a:pt x="7" y="88"/>
                  </a:lnTo>
                  <a:lnTo>
                    <a:pt x="0" y="88"/>
                  </a:lnTo>
                  <a:lnTo>
                    <a:pt x="0" y="74"/>
                  </a:lnTo>
                  <a:lnTo>
                    <a:pt x="7" y="56"/>
                  </a:lnTo>
                  <a:lnTo>
                    <a:pt x="21" y="40"/>
                  </a:lnTo>
                  <a:lnTo>
                    <a:pt x="21" y="34"/>
                  </a:lnTo>
                  <a:lnTo>
                    <a:pt x="16" y="28"/>
                  </a:lnTo>
                  <a:lnTo>
                    <a:pt x="14" y="22"/>
                  </a:lnTo>
                  <a:lnTo>
                    <a:pt x="14" y="13"/>
                  </a:lnTo>
                  <a:lnTo>
                    <a:pt x="16" y="13"/>
                  </a:lnTo>
                  <a:lnTo>
                    <a:pt x="21" y="13"/>
                  </a:lnTo>
                  <a:lnTo>
                    <a:pt x="28" y="13"/>
                  </a:lnTo>
                  <a:lnTo>
                    <a:pt x="33" y="13"/>
                  </a:lnTo>
                  <a:lnTo>
                    <a:pt x="41" y="13"/>
                  </a:lnTo>
                  <a:lnTo>
                    <a:pt x="50" y="11"/>
                  </a:lnTo>
                  <a:lnTo>
                    <a:pt x="55" y="6"/>
                  </a:lnTo>
                  <a:lnTo>
                    <a:pt x="6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4" name="Freeform 532"/>
            <p:cNvSpPr>
              <a:spLocks/>
            </p:cNvSpPr>
            <p:nvPr/>
          </p:nvSpPr>
          <p:spPr bwMode="auto">
            <a:xfrm>
              <a:off x="3262" y="1935"/>
              <a:ext cx="156" cy="170"/>
            </a:xfrm>
            <a:custGeom>
              <a:avLst/>
              <a:gdLst>
                <a:gd name="T0" fmla="*/ 20 w 156"/>
                <a:gd name="T1" fmla="*/ 0 h 170"/>
                <a:gd name="T2" fmla="*/ 61 w 156"/>
                <a:gd name="T3" fmla="*/ 0 h 170"/>
                <a:gd name="T4" fmla="*/ 115 w 156"/>
                <a:gd name="T5" fmla="*/ 34 h 170"/>
                <a:gd name="T6" fmla="*/ 115 w 156"/>
                <a:gd name="T7" fmla="*/ 41 h 170"/>
                <a:gd name="T8" fmla="*/ 136 w 156"/>
                <a:gd name="T9" fmla="*/ 62 h 170"/>
                <a:gd name="T10" fmla="*/ 132 w 156"/>
                <a:gd name="T11" fmla="*/ 65 h 170"/>
                <a:gd name="T12" fmla="*/ 129 w 156"/>
                <a:gd name="T13" fmla="*/ 68 h 170"/>
                <a:gd name="T14" fmla="*/ 129 w 156"/>
                <a:gd name="T15" fmla="*/ 75 h 170"/>
                <a:gd name="T16" fmla="*/ 129 w 156"/>
                <a:gd name="T17" fmla="*/ 82 h 170"/>
                <a:gd name="T18" fmla="*/ 131 w 156"/>
                <a:gd name="T19" fmla="*/ 89 h 170"/>
                <a:gd name="T20" fmla="*/ 134 w 156"/>
                <a:gd name="T21" fmla="*/ 92 h 170"/>
                <a:gd name="T22" fmla="*/ 136 w 156"/>
                <a:gd name="T23" fmla="*/ 96 h 170"/>
                <a:gd name="T24" fmla="*/ 136 w 156"/>
                <a:gd name="T25" fmla="*/ 104 h 170"/>
                <a:gd name="T26" fmla="*/ 136 w 156"/>
                <a:gd name="T27" fmla="*/ 109 h 170"/>
                <a:gd name="T28" fmla="*/ 139 w 156"/>
                <a:gd name="T29" fmla="*/ 133 h 170"/>
                <a:gd name="T30" fmla="*/ 156 w 156"/>
                <a:gd name="T31" fmla="*/ 150 h 170"/>
                <a:gd name="T32" fmla="*/ 141 w 156"/>
                <a:gd name="T33" fmla="*/ 153 h 170"/>
                <a:gd name="T34" fmla="*/ 129 w 156"/>
                <a:gd name="T35" fmla="*/ 157 h 170"/>
                <a:gd name="T36" fmla="*/ 120 w 156"/>
                <a:gd name="T37" fmla="*/ 160 h 170"/>
                <a:gd name="T38" fmla="*/ 114 w 156"/>
                <a:gd name="T39" fmla="*/ 164 h 170"/>
                <a:gd name="T40" fmla="*/ 108 w 156"/>
                <a:gd name="T41" fmla="*/ 170 h 170"/>
                <a:gd name="T42" fmla="*/ 108 w 156"/>
                <a:gd name="T43" fmla="*/ 169 h 170"/>
                <a:gd name="T44" fmla="*/ 108 w 156"/>
                <a:gd name="T45" fmla="*/ 170 h 170"/>
                <a:gd name="T46" fmla="*/ 103 w 156"/>
                <a:gd name="T47" fmla="*/ 167 h 170"/>
                <a:gd name="T48" fmla="*/ 102 w 156"/>
                <a:gd name="T49" fmla="*/ 164 h 170"/>
                <a:gd name="T50" fmla="*/ 97 w 156"/>
                <a:gd name="T51" fmla="*/ 167 h 170"/>
                <a:gd name="T52" fmla="*/ 95 w 156"/>
                <a:gd name="T53" fmla="*/ 170 h 170"/>
                <a:gd name="T54" fmla="*/ 81 w 156"/>
                <a:gd name="T55" fmla="*/ 167 h 170"/>
                <a:gd name="T56" fmla="*/ 68 w 156"/>
                <a:gd name="T57" fmla="*/ 164 h 170"/>
                <a:gd name="T58" fmla="*/ 68 w 156"/>
                <a:gd name="T59" fmla="*/ 143 h 170"/>
                <a:gd name="T60" fmla="*/ 66 w 156"/>
                <a:gd name="T61" fmla="*/ 140 h 170"/>
                <a:gd name="T62" fmla="*/ 61 w 156"/>
                <a:gd name="T63" fmla="*/ 136 h 170"/>
                <a:gd name="T64" fmla="*/ 54 w 156"/>
                <a:gd name="T65" fmla="*/ 136 h 170"/>
                <a:gd name="T66" fmla="*/ 40 w 156"/>
                <a:gd name="T67" fmla="*/ 128 h 170"/>
                <a:gd name="T68" fmla="*/ 27 w 156"/>
                <a:gd name="T69" fmla="*/ 123 h 170"/>
                <a:gd name="T70" fmla="*/ 23 w 156"/>
                <a:gd name="T71" fmla="*/ 119 h 170"/>
                <a:gd name="T72" fmla="*/ 20 w 156"/>
                <a:gd name="T73" fmla="*/ 116 h 170"/>
                <a:gd name="T74" fmla="*/ 17 w 156"/>
                <a:gd name="T75" fmla="*/ 111 h 170"/>
                <a:gd name="T76" fmla="*/ 15 w 156"/>
                <a:gd name="T77" fmla="*/ 102 h 170"/>
                <a:gd name="T78" fmla="*/ 13 w 156"/>
                <a:gd name="T79" fmla="*/ 96 h 170"/>
                <a:gd name="T80" fmla="*/ 6 w 156"/>
                <a:gd name="T81" fmla="*/ 90 h 170"/>
                <a:gd name="T82" fmla="*/ 0 w 156"/>
                <a:gd name="T83" fmla="*/ 82 h 170"/>
                <a:gd name="T84" fmla="*/ 3 w 156"/>
                <a:gd name="T85" fmla="*/ 79 h 170"/>
                <a:gd name="T86" fmla="*/ 6 w 156"/>
                <a:gd name="T87" fmla="*/ 75 h 170"/>
                <a:gd name="T88" fmla="*/ 3 w 156"/>
                <a:gd name="T89" fmla="*/ 72 h 170"/>
                <a:gd name="T90" fmla="*/ 0 w 156"/>
                <a:gd name="T91" fmla="*/ 68 h 170"/>
                <a:gd name="T92" fmla="*/ 10 w 156"/>
                <a:gd name="T93" fmla="*/ 51 h 170"/>
                <a:gd name="T94" fmla="*/ 20 w 156"/>
                <a:gd name="T95" fmla="*/ 34 h 170"/>
                <a:gd name="T96" fmla="*/ 17 w 156"/>
                <a:gd name="T97" fmla="*/ 34 h 170"/>
                <a:gd name="T98" fmla="*/ 13 w 156"/>
                <a:gd name="T99" fmla="*/ 34 h 170"/>
                <a:gd name="T100" fmla="*/ 17 w 156"/>
                <a:gd name="T101" fmla="*/ 26 h 170"/>
                <a:gd name="T102" fmla="*/ 20 w 156"/>
                <a:gd name="T103" fmla="*/ 21 h 170"/>
                <a:gd name="T104" fmla="*/ 20 w 156"/>
                <a:gd name="T105" fmla="*/ 14 h 170"/>
                <a:gd name="T106" fmla="*/ 18 w 156"/>
                <a:gd name="T107" fmla="*/ 9 h 170"/>
                <a:gd name="T108" fmla="*/ 20 w 156"/>
                <a:gd name="T109" fmla="*/ 0 h 1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70"/>
                <a:gd name="T167" fmla="*/ 156 w 156"/>
                <a:gd name="T168" fmla="*/ 170 h 1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70">
                  <a:moveTo>
                    <a:pt x="20" y="0"/>
                  </a:moveTo>
                  <a:lnTo>
                    <a:pt x="61" y="0"/>
                  </a:lnTo>
                  <a:lnTo>
                    <a:pt x="115" y="34"/>
                  </a:lnTo>
                  <a:lnTo>
                    <a:pt x="115" y="41"/>
                  </a:lnTo>
                  <a:lnTo>
                    <a:pt x="136" y="62"/>
                  </a:lnTo>
                  <a:lnTo>
                    <a:pt x="132" y="65"/>
                  </a:lnTo>
                  <a:lnTo>
                    <a:pt x="129" y="68"/>
                  </a:lnTo>
                  <a:lnTo>
                    <a:pt x="129" y="75"/>
                  </a:lnTo>
                  <a:lnTo>
                    <a:pt x="129" y="82"/>
                  </a:lnTo>
                  <a:lnTo>
                    <a:pt x="131" y="89"/>
                  </a:lnTo>
                  <a:lnTo>
                    <a:pt x="134" y="92"/>
                  </a:lnTo>
                  <a:lnTo>
                    <a:pt x="136" y="96"/>
                  </a:lnTo>
                  <a:lnTo>
                    <a:pt x="136" y="104"/>
                  </a:lnTo>
                  <a:lnTo>
                    <a:pt x="136" y="109"/>
                  </a:lnTo>
                  <a:lnTo>
                    <a:pt x="139" y="133"/>
                  </a:lnTo>
                  <a:lnTo>
                    <a:pt x="156" y="150"/>
                  </a:lnTo>
                  <a:lnTo>
                    <a:pt x="141" y="153"/>
                  </a:lnTo>
                  <a:lnTo>
                    <a:pt x="129" y="157"/>
                  </a:lnTo>
                  <a:lnTo>
                    <a:pt x="120" y="160"/>
                  </a:lnTo>
                  <a:lnTo>
                    <a:pt x="114" y="164"/>
                  </a:lnTo>
                  <a:lnTo>
                    <a:pt x="108" y="170"/>
                  </a:lnTo>
                  <a:lnTo>
                    <a:pt x="108" y="169"/>
                  </a:lnTo>
                  <a:lnTo>
                    <a:pt x="108" y="170"/>
                  </a:lnTo>
                  <a:lnTo>
                    <a:pt x="103" y="167"/>
                  </a:lnTo>
                  <a:lnTo>
                    <a:pt x="102" y="164"/>
                  </a:lnTo>
                  <a:lnTo>
                    <a:pt x="97" y="167"/>
                  </a:lnTo>
                  <a:lnTo>
                    <a:pt x="95" y="170"/>
                  </a:lnTo>
                  <a:lnTo>
                    <a:pt x="81" y="167"/>
                  </a:lnTo>
                  <a:lnTo>
                    <a:pt x="68" y="164"/>
                  </a:lnTo>
                  <a:lnTo>
                    <a:pt x="68" y="143"/>
                  </a:lnTo>
                  <a:lnTo>
                    <a:pt x="66" y="140"/>
                  </a:lnTo>
                  <a:lnTo>
                    <a:pt x="61" y="136"/>
                  </a:lnTo>
                  <a:lnTo>
                    <a:pt x="54" y="136"/>
                  </a:lnTo>
                  <a:lnTo>
                    <a:pt x="40" y="128"/>
                  </a:lnTo>
                  <a:lnTo>
                    <a:pt x="27" y="123"/>
                  </a:lnTo>
                  <a:lnTo>
                    <a:pt x="23" y="119"/>
                  </a:lnTo>
                  <a:lnTo>
                    <a:pt x="20" y="116"/>
                  </a:lnTo>
                  <a:lnTo>
                    <a:pt x="17" y="111"/>
                  </a:lnTo>
                  <a:lnTo>
                    <a:pt x="15" y="102"/>
                  </a:lnTo>
                  <a:lnTo>
                    <a:pt x="13" y="96"/>
                  </a:lnTo>
                  <a:lnTo>
                    <a:pt x="6" y="90"/>
                  </a:lnTo>
                  <a:lnTo>
                    <a:pt x="0" y="82"/>
                  </a:lnTo>
                  <a:lnTo>
                    <a:pt x="3" y="79"/>
                  </a:lnTo>
                  <a:lnTo>
                    <a:pt x="6" y="75"/>
                  </a:lnTo>
                  <a:lnTo>
                    <a:pt x="3" y="72"/>
                  </a:lnTo>
                  <a:lnTo>
                    <a:pt x="0" y="68"/>
                  </a:lnTo>
                  <a:lnTo>
                    <a:pt x="10" y="51"/>
                  </a:lnTo>
                  <a:lnTo>
                    <a:pt x="20" y="34"/>
                  </a:lnTo>
                  <a:lnTo>
                    <a:pt x="17" y="34"/>
                  </a:lnTo>
                  <a:lnTo>
                    <a:pt x="13" y="34"/>
                  </a:lnTo>
                  <a:lnTo>
                    <a:pt x="17" y="26"/>
                  </a:lnTo>
                  <a:lnTo>
                    <a:pt x="20" y="21"/>
                  </a:lnTo>
                  <a:lnTo>
                    <a:pt x="20" y="14"/>
                  </a:lnTo>
                  <a:lnTo>
                    <a:pt x="18" y="9"/>
                  </a:lnTo>
                  <a:lnTo>
                    <a:pt x="2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5" name="Freeform 533"/>
            <p:cNvSpPr>
              <a:spLocks/>
            </p:cNvSpPr>
            <p:nvPr/>
          </p:nvSpPr>
          <p:spPr bwMode="auto">
            <a:xfrm>
              <a:off x="3255" y="1935"/>
              <a:ext cx="27" cy="34"/>
            </a:xfrm>
            <a:custGeom>
              <a:avLst/>
              <a:gdLst>
                <a:gd name="T0" fmla="*/ 27 w 27"/>
                <a:gd name="T1" fmla="*/ 27 h 34"/>
                <a:gd name="T2" fmla="*/ 27 w 27"/>
                <a:gd name="T3" fmla="*/ 24 h 34"/>
                <a:gd name="T4" fmla="*/ 27 w 27"/>
                <a:gd name="T5" fmla="*/ 21 h 34"/>
                <a:gd name="T6" fmla="*/ 27 w 27"/>
                <a:gd name="T7" fmla="*/ 14 h 34"/>
                <a:gd name="T8" fmla="*/ 25 w 27"/>
                <a:gd name="T9" fmla="*/ 9 h 34"/>
                <a:gd name="T10" fmla="*/ 27 w 27"/>
                <a:gd name="T11" fmla="*/ 0 h 34"/>
                <a:gd name="T12" fmla="*/ 22 w 27"/>
                <a:gd name="T13" fmla="*/ 5 h 34"/>
                <a:gd name="T14" fmla="*/ 20 w 27"/>
                <a:gd name="T15" fmla="*/ 7 h 34"/>
                <a:gd name="T16" fmla="*/ 13 w 27"/>
                <a:gd name="T17" fmla="*/ 7 h 34"/>
                <a:gd name="T18" fmla="*/ 5 w 27"/>
                <a:gd name="T19" fmla="*/ 17 h 34"/>
                <a:gd name="T20" fmla="*/ 0 w 27"/>
                <a:gd name="T21" fmla="*/ 27 h 34"/>
                <a:gd name="T22" fmla="*/ 1 w 27"/>
                <a:gd name="T23" fmla="*/ 29 h 34"/>
                <a:gd name="T24" fmla="*/ 0 w 27"/>
                <a:gd name="T25" fmla="*/ 34 h 34"/>
                <a:gd name="T26" fmla="*/ 13 w 27"/>
                <a:gd name="T27" fmla="*/ 34 h 34"/>
                <a:gd name="T28" fmla="*/ 15 w 27"/>
                <a:gd name="T29" fmla="*/ 27 h 34"/>
                <a:gd name="T30" fmla="*/ 20 w 27"/>
                <a:gd name="T31" fmla="*/ 27 h 34"/>
                <a:gd name="T32" fmla="*/ 20 w 27"/>
                <a:gd name="T33" fmla="*/ 26 h 34"/>
                <a:gd name="T34" fmla="*/ 22 w 27"/>
                <a:gd name="T35" fmla="*/ 26 h 34"/>
                <a:gd name="T36" fmla="*/ 27 w 27"/>
                <a:gd name="T37" fmla="*/ 27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4"/>
                <a:gd name="T59" fmla="*/ 27 w 27"/>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4">
                  <a:moveTo>
                    <a:pt x="27" y="27"/>
                  </a:moveTo>
                  <a:lnTo>
                    <a:pt x="27" y="24"/>
                  </a:lnTo>
                  <a:lnTo>
                    <a:pt x="27" y="21"/>
                  </a:lnTo>
                  <a:lnTo>
                    <a:pt x="27" y="14"/>
                  </a:lnTo>
                  <a:lnTo>
                    <a:pt x="25" y="9"/>
                  </a:lnTo>
                  <a:lnTo>
                    <a:pt x="27" y="0"/>
                  </a:lnTo>
                  <a:lnTo>
                    <a:pt x="22" y="5"/>
                  </a:lnTo>
                  <a:lnTo>
                    <a:pt x="20" y="7"/>
                  </a:lnTo>
                  <a:lnTo>
                    <a:pt x="13" y="7"/>
                  </a:lnTo>
                  <a:lnTo>
                    <a:pt x="5" y="17"/>
                  </a:lnTo>
                  <a:lnTo>
                    <a:pt x="0" y="27"/>
                  </a:lnTo>
                  <a:lnTo>
                    <a:pt x="1" y="29"/>
                  </a:lnTo>
                  <a:lnTo>
                    <a:pt x="0" y="34"/>
                  </a:lnTo>
                  <a:lnTo>
                    <a:pt x="13" y="34"/>
                  </a:lnTo>
                  <a:lnTo>
                    <a:pt x="15" y="27"/>
                  </a:lnTo>
                  <a:lnTo>
                    <a:pt x="20" y="27"/>
                  </a:lnTo>
                  <a:lnTo>
                    <a:pt x="20" y="26"/>
                  </a:lnTo>
                  <a:lnTo>
                    <a:pt x="22" y="26"/>
                  </a:lnTo>
                  <a:lnTo>
                    <a:pt x="27"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6" name="Freeform 534"/>
            <p:cNvSpPr>
              <a:spLocks/>
            </p:cNvSpPr>
            <p:nvPr/>
          </p:nvSpPr>
          <p:spPr bwMode="auto">
            <a:xfrm>
              <a:off x="3255" y="1961"/>
              <a:ext cx="27" cy="29"/>
            </a:xfrm>
            <a:custGeom>
              <a:avLst/>
              <a:gdLst>
                <a:gd name="T0" fmla="*/ 7 w 27"/>
                <a:gd name="T1" fmla="*/ 1 h 29"/>
                <a:gd name="T2" fmla="*/ 5 w 27"/>
                <a:gd name="T3" fmla="*/ 7 h 29"/>
                <a:gd name="T4" fmla="*/ 7 w 27"/>
                <a:gd name="T5" fmla="*/ 8 h 29"/>
                <a:gd name="T6" fmla="*/ 7 w 27"/>
                <a:gd name="T7" fmla="*/ 15 h 29"/>
                <a:gd name="T8" fmla="*/ 7 w 27"/>
                <a:gd name="T9" fmla="*/ 22 h 29"/>
                <a:gd name="T10" fmla="*/ 8 w 27"/>
                <a:gd name="T11" fmla="*/ 25 h 29"/>
                <a:gd name="T12" fmla="*/ 13 w 27"/>
                <a:gd name="T13" fmla="*/ 29 h 29"/>
                <a:gd name="T14" fmla="*/ 18 w 27"/>
                <a:gd name="T15" fmla="*/ 24 h 29"/>
                <a:gd name="T16" fmla="*/ 24 w 27"/>
                <a:gd name="T17" fmla="*/ 18 h 29"/>
                <a:gd name="T18" fmla="*/ 27 w 27"/>
                <a:gd name="T19" fmla="*/ 8 h 29"/>
                <a:gd name="T20" fmla="*/ 24 w 27"/>
                <a:gd name="T21" fmla="*/ 8 h 29"/>
                <a:gd name="T22" fmla="*/ 20 w 27"/>
                <a:gd name="T23" fmla="*/ 8 h 29"/>
                <a:gd name="T24" fmla="*/ 24 w 27"/>
                <a:gd name="T25" fmla="*/ 3 h 29"/>
                <a:gd name="T26" fmla="*/ 27 w 27"/>
                <a:gd name="T27" fmla="*/ 1 h 29"/>
                <a:gd name="T28" fmla="*/ 22 w 27"/>
                <a:gd name="T29" fmla="*/ 0 h 29"/>
                <a:gd name="T30" fmla="*/ 20 w 27"/>
                <a:gd name="T31" fmla="*/ 1 h 29"/>
                <a:gd name="T32" fmla="*/ 15 w 27"/>
                <a:gd name="T33" fmla="*/ 1 h 29"/>
                <a:gd name="T34" fmla="*/ 13 w 27"/>
                <a:gd name="T35" fmla="*/ 8 h 29"/>
                <a:gd name="T36" fmla="*/ 0 w 27"/>
                <a:gd name="T37" fmla="*/ 8 h 29"/>
                <a:gd name="T38" fmla="*/ 1 w 27"/>
                <a:gd name="T39" fmla="*/ 3 h 29"/>
                <a:gd name="T40" fmla="*/ 0 w 27"/>
                <a:gd name="T41" fmla="*/ 1 h 29"/>
                <a:gd name="T42" fmla="*/ 7 w 2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29"/>
                <a:gd name="T68" fmla="*/ 27 w 2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29">
                  <a:moveTo>
                    <a:pt x="7" y="1"/>
                  </a:moveTo>
                  <a:lnTo>
                    <a:pt x="5" y="7"/>
                  </a:lnTo>
                  <a:lnTo>
                    <a:pt x="7" y="8"/>
                  </a:lnTo>
                  <a:lnTo>
                    <a:pt x="7" y="15"/>
                  </a:lnTo>
                  <a:lnTo>
                    <a:pt x="7" y="22"/>
                  </a:lnTo>
                  <a:lnTo>
                    <a:pt x="8" y="25"/>
                  </a:lnTo>
                  <a:lnTo>
                    <a:pt x="13" y="29"/>
                  </a:lnTo>
                  <a:lnTo>
                    <a:pt x="18" y="24"/>
                  </a:lnTo>
                  <a:lnTo>
                    <a:pt x="24" y="18"/>
                  </a:lnTo>
                  <a:lnTo>
                    <a:pt x="27" y="8"/>
                  </a:lnTo>
                  <a:lnTo>
                    <a:pt x="24" y="8"/>
                  </a:lnTo>
                  <a:lnTo>
                    <a:pt x="20" y="8"/>
                  </a:lnTo>
                  <a:lnTo>
                    <a:pt x="24" y="3"/>
                  </a:lnTo>
                  <a:lnTo>
                    <a:pt x="27" y="1"/>
                  </a:lnTo>
                  <a:lnTo>
                    <a:pt x="22" y="0"/>
                  </a:lnTo>
                  <a:lnTo>
                    <a:pt x="20" y="1"/>
                  </a:lnTo>
                  <a:lnTo>
                    <a:pt x="15" y="1"/>
                  </a:lnTo>
                  <a:lnTo>
                    <a:pt x="13" y="8"/>
                  </a:lnTo>
                  <a:lnTo>
                    <a:pt x="0" y="8"/>
                  </a:lnTo>
                  <a:lnTo>
                    <a:pt x="1" y="3"/>
                  </a:lnTo>
                  <a:lnTo>
                    <a:pt x="0" y="1"/>
                  </a:lnTo>
                  <a:lnTo>
                    <a:pt x="7" y="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7" name="Freeform 535"/>
            <p:cNvSpPr>
              <a:spLocks/>
            </p:cNvSpPr>
            <p:nvPr/>
          </p:nvSpPr>
          <p:spPr bwMode="auto">
            <a:xfrm>
              <a:off x="3037" y="1840"/>
              <a:ext cx="252" cy="289"/>
            </a:xfrm>
            <a:custGeom>
              <a:avLst/>
              <a:gdLst>
                <a:gd name="T0" fmla="*/ 223 w 252"/>
                <a:gd name="T1" fmla="*/ 216 h 289"/>
                <a:gd name="T2" fmla="*/ 213 w 252"/>
                <a:gd name="T3" fmla="*/ 245 h 289"/>
                <a:gd name="T4" fmla="*/ 214 w 252"/>
                <a:gd name="T5" fmla="*/ 267 h 289"/>
                <a:gd name="T6" fmla="*/ 231 w 252"/>
                <a:gd name="T7" fmla="*/ 272 h 289"/>
                <a:gd name="T8" fmla="*/ 231 w 252"/>
                <a:gd name="T9" fmla="*/ 279 h 289"/>
                <a:gd name="T10" fmla="*/ 223 w 252"/>
                <a:gd name="T11" fmla="*/ 289 h 289"/>
                <a:gd name="T12" fmla="*/ 213 w 252"/>
                <a:gd name="T13" fmla="*/ 277 h 289"/>
                <a:gd name="T14" fmla="*/ 197 w 252"/>
                <a:gd name="T15" fmla="*/ 265 h 289"/>
                <a:gd name="T16" fmla="*/ 189 w 252"/>
                <a:gd name="T17" fmla="*/ 265 h 289"/>
                <a:gd name="T18" fmla="*/ 177 w 252"/>
                <a:gd name="T19" fmla="*/ 265 h 289"/>
                <a:gd name="T20" fmla="*/ 160 w 252"/>
                <a:gd name="T21" fmla="*/ 254 h 289"/>
                <a:gd name="T22" fmla="*/ 141 w 252"/>
                <a:gd name="T23" fmla="*/ 254 h 289"/>
                <a:gd name="T24" fmla="*/ 129 w 252"/>
                <a:gd name="T25" fmla="*/ 252 h 289"/>
                <a:gd name="T26" fmla="*/ 131 w 252"/>
                <a:gd name="T27" fmla="*/ 237 h 289"/>
                <a:gd name="T28" fmla="*/ 129 w 252"/>
                <a:gd name="T29" fmla="*/ 231 h 289"/>
                <a:gd name="T30" fmla="*/ 129 w 252"/>
                <a:gd name="T31" fmla="*/ 197 h 289"/>
                <a:gd name="T32" fmla="*/ 112 w 252"/>
                <a:gd name="T33" fmla="*/ 196 h 289"/>
                <a:gd name="T34" fmla="*/ 95 w 252"/>
                <a:gd name="T35" fmla="*/ 191 h 289"/>
                <a:gd name="T36" fmla="*/ 88 w 252"/>
                <a:gd name="T37" fmla="*/ 204 h 289"/>
                <a:gd name="T38" fmla="*/ 78 w 252"/>
                <a:gd name="T39" fmla="*/ 204 h 289"/>
                <a:gd name="T40" fmla="*/ 59 w 252"/>
                <a:gd name="T41" fmla="*/ 196 h 289"/>
                <a:gd name="T42" fmla="*/ 0 w 252"/>
                <a:gd name="T43" fmla="*/ 177 h 289"/>
                <a:gd name="T44" fmla="*/ 0 w 252"/>
                <a:gd name="T45" fmla="*/ 170 h 289"/>
                <a:gd name="T46" fmla="*/ 3 w 252"/>
                <a:gd name="T47" fmla="*/ 158 h 289"/>
                <a:gd name="T48" fmla="*/ 10 w 252"/>
                <a:gd name="T49" fmla="*/ 157 h 289"/>
                <a:gd name="T50" fmla="*/ 13 w 252"/>
                <a:gd name="T51" fmla="*/ 157 h 289"/>
                <a:gd name="T52" fmla="*/ 20 w 252"/>
                <a:gd name="T53" fmla="*/ 150 h 289"/>
                <a:gd name="T54" fmla="*/ 29 w 252"/>
                <a:gd name="T55" fmla="*/ 155 h 289"/>
                <a:gd name="T56" fmla="*/ 44 w 252"/>
                <a:gd name="T57" fmla="*/ 143 h 289"/>
                <a:gd name="T58" fmla="*/ 53 w 252"/>
                <a:gd name="T59" fmla="*/ 116 h 289"/>
                <a:gd name="T60" fmla="*/ 61 w 252"/>
                <a:gd name="T61" fmla="*/ 100 h 289"/>
                <a:gd name="T62" fmla="*/ 68 w 252"/>
                <a:gd name="T63" fmla="*/ 90 h 289"/>
                <a:gd name="T64" fmla="*/ 76 w 252"/>
                <a:gd name="T65" fmla="*/ 59 h 289"/>
                <a:gd name="T66" fmla="*/ 80 w 252"/>
                <a:gd name="T67" fmla="*/ 34 h 289"/>
                <a:gd name="T68" fmla="*/ 82 w 252"/>
                <a:gd name="T69" fmla="*/ 17 h 289"/>
                <a:gd name="T70" fmla="*/ 110 w 252"/>
                <a:gd name="T71" fmla="*/ 14 h 289"/>
                <a:gd name="T72" fmla="*/ 134 w 252"/>
                <a:gd name="T73" fmla="*/ 19 h 289"/>
                <a:gd name="T74" fmla="*/ 136 w 252"/>
                <a:gd name="T75" fmla="*/ 14 h 289"/>
                <a:gd name="T76" fmla="*/ 143 w 252"/>
                <a:gd name="T77" fmla="*/ 14 h 289"/>
                <a:gd name="T78" fmla="*/ 163 w 252"/>
                <a:gd name="T79" fmla="*/ 7 h 289"/>
                <a:gd name="T80" fmla="*/ 170 w 252"/>
                <a:gd name="T81" fmla="*/ 7 h 289"/>
                <a:gd name="T82" fmla="*/ 177 w 252"/>
                <a:gd name="T83" fmla="*/ 0 h 289"/>
                <a:gd name="T84" fmla="*/ 184 w 252"/>
                <a:gd name="T85" fmla="*/ 7 h 289"/>
                <a:gd name="T86" fmla="*/ 206 w 252"/>
                <a:gd name="T87" fmla="*/ 14 h 289"/>
                <a:gd name="T88" fmla="*/ 218 w 252"/>
                <a:gd name="T89" fmla="*/ 17 h 289"/>
                <a:gd name="T90" fmla="*/ 225 w 252"/>
                <a:gd name="T91" fmla="*/ 20 h 289"/>
                <a:gd name="T92" fmla="*/ 231 w 252"/>
                <a:gd name="T93" fmla="*/ 14 h 289"/>
                <a:gd name="T94" fmla="*/ 245 w 252"/>
                <a:gd name="T95" fmla="*/ 27 h 289"/>
                <a:gd name="T96" fmla="*/ 247 w 252"/>
                <a:gd name="T97" fmla="*/ 42 h 289"/>
                <a:gd name="T98" fmla="*/ 252 w 252"/>
                <a:gd name="T99" fmla="*/ 54 h 289"/>
                <a:gd name="T100" fmla="*/ 231 w 252"/>
                <a:gd name="T101" fmla="*/ 88 h 289"/>
                <a:gd name="T102" fmla="*/ 225 w 252"/>
                <a:gd name="T103" fmla="*/ 109 h 289"/>
                <a:gd name="T104" fmla="*/ 225 w 252"/>
                <a:gd name="T105" fmla="*/ 122 h 289"/>
                <a:gd name="T106" fmla="*/ 225 w 252"/>
                <a:gd name="T107" fmla="*/ 129 h 289"/>
                <a:gd name="T108" fmla="*/ 225 w 252"/>
                <a:gd name="T109" fmla="*/ 143 h 289"/>
                <a:gd name="T110" fmla="*/ 231 w 252"/>
                <a:gd name="T111" fmla="*/ 150 h 289"/>
                <a:gd name="T112" fmla="*/ 225 w 252"/>
                <a:gd name="T113" fmla="*/ 163 h 289"/>
                <a:gd name="T114" fmla="*/ 231 w 252"/>
                <a:gd name="T115" fmla="*/ 170 h 289"/>
                <a:gd name="T116" fmla="*/ 225 w 252"/>
                <a:gd name="T117" fmla="*/ 177 h 289"/>
                <a:gd name="T118" fmla="*/ 238 w 252"/>
                <a:gd name="T119" fmla="*/ 191 h 289"/>
                <a:gd name="T120" fmla="*/ 242 w 252"/>
                <a:gd name="T121" fmla="*/ 206 h 2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89"/>
                <a:gd name="T185" fmla="*/ 252 w 252"/>
                <a:gd name="T186" fmla="*/ 289 h 2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89">
                  <a:moveTo>
                    <a:pt x="245" y="211"/>
                  </a:moveTo>
                  <a:lnTo>
                    <a:pt x="223" y="216"/>
                  </a:lnTo>
                  <a:lnTo>
                    <a:pt x="211" y="231"/>
                  </a:lnTo>
                  <a:lnTo>
                    <a:pt x="213" y="245"/>
                  </a:lnTo>
                  <a:lnTo>
                    <a:pt x="211" y="259"/>
                  </a:lnTo>
                  <a:lnTo>
                    <a:pt x="214" y="267"/>
                  </a:lnTo>
                  <a:lnTo>
                    <a:pt x="219" y="272"/>
                  </a:lnTo>
                  <a:lnTo>
                    <a:pt x="231" y="272"/>
                  </a:lnTo>
                  <a:lnTo>
                    <a:pt x="230" y="277"/>
                  </a:lnTo>
                  <a:lnTo>
                    <a:pt x="231" y="279"/>
                  </a:lnTo>
                  <a:lnTo>
                    <a:pt x="228" y="286"/>
                  </a:lnTo>
                  <a:lnTo>
                    <a:pt x="223" y="289"/>
                  </a:lnTo>
                  <a:lnTo>
                    <a:pt x="218" y="286"/>
                  </a:lnTo>
                  <a:lnTo>
                    <a:pt x="213" y="277"/>
                  </a:lnTo>
                  <a:lnTo>
                    <a:pt x="202" y="271"/>
                  </a:lnTo>
                  <a:lnTo>
                    <a:pt x="197" y="265"/>
                  </a:lnTo>
                  <a:lnTo>
                    <a:pt x="192" y="265"/>
                  </a:lnTo>
                  <a:lnTo>
                    <a:pt x="189" y="265"/>
                  </a:lnTo>
                  <a:lnTo>
                    <a:pt x="184" y="265"/>
                  </a:lnTo>
                  <a:lnTo>
                    <a:pt x="177" y="265"/>
                  </a:lnTo>
                  <a:lnTo>
                    <a:pt x="170" y="259"/>
                  </a:lnTo>
                  <a:lnTo>
                    <a:pt x="160" y="254"/>
                  </a:lnTo>
                  <a:lnTo>
                    <a:pt x="150" y="252"/>
                  </a:lnTo>
                  <a:lnTo>
                    <a:pt x="141" y="254"/>
                  </a:lnTo>
                  <a:lnTo>
                    <a:pt x="136" y="254"/>
                  </a:lnTo>
                  <a:lnTo>
                    <a:pt x="129" y="252"/>
                  </a:lnTo>
                  <a:lnTo>
                    <a:pt x="131" y="242"/>
                  </a:lnTo>
                  <a:lnTo>
                    <a:pt x="131" y="237"/>
                  </a:lnTo>
                  <a:lnTo>
                    <a:pt x="129" y="235"/>
                  </a:lnTo>
                  <a:lnTo>
                    <a:pt x="129" y="231"/>
                  </a:lnTo>
                  <a:lnTo>
                    <a:pt x="128" y="214"/>
                  </a:lnTo>
                  <a:lnTo>
                    <a:pt x="129" y="197"/>
                  </a:lnTo>
                  <a:lnTo>
                    <a:pt x="121" y="197"/>
                  </a:lnTo>
                  <a:lnTo>
                    <a:pt x="112" y="196"/>
                  </a:lnTo>
                  <a:lnTo>
                    <a:pt x="109" y="191"/>
                  </a:lnTo>
                  <a:lnTo>
                    <a:pt x="95" y="191"/>
                  </a:lnTo>
                  <a:lnTo>
                    <a:pt x="93" y="199"/>
                  </a:lnTo>
                  <a:lnTo>
                    <a:pt x="88" y="204"/>
                  </a:lnTo>
                  <a:lnTo>
                    <a:pt x="82" y="204"/>
                  </a:lnTo>
                  <a:lnTo>
                    <a:pt x="78" y="204"/>
                  </a:lnTo>
                  <a:lnTo>
                    <a:pt x="75" y="204"/>
                  </a:lnTo>
                  <a:lnTo>
                    <a:pt x="59" y="196"/>
                  </a:lnTo>
                  <a:lnTo>
                    <a:pt x="54" y="177"/>
                  </a:lnTo>
                  <a:lnTo>
                    <a:pt x="0" y="177"/>
                  </a:lnTo>
                  <a:lnTo>
                    <a:pt x="2" y="172"/>
                  </a:lnTo>
                  <a:lnTo>
                    <a:pt x="0" y="170"/>
                  </a:lnTo>
                  <a:lnTo>
                    <a:pt x="2" y="163"/>
                  </a:lnTo>
                  <a:lnTo>
                    <a:pt x="3" y="158"/>
                  </a:lnTo>
                  <a:lnTo>
                    <a:pt x="7" y="157"/>
                  </a:lnTo>
                  <a:lnTo>
                    <a:pt x="10" y="157"/>
                  </a:lnTo>
                  <a:lnTo>
                    <a:pt x="12" y="157"/>
                  </a:lnTo>
                  <a:lnTo>
                    <a:pt x="13" y="157"/>
                  </a:lnTo>
                  <a:lnTo>
                    <a:pt x="17" y="153"/>
                  </a:lnTo>
                  <a:lnTo>
                    <a:pt x="20" y="150"/>
                  </a:lnTo>
                  <a:lnTo>
                    <a:pt x="25" y="153"/>
                  </a:lnTo>
                  <a:lnTo>
                    <a:pt x="29" y="155"/>
                  </a:lnTo>
                  <a:lnTo>
                    <a:pt x="34" y="157"/>
                  </a:lnTo>
                  <a:lnTo>
                    <a:pt x="44" y="143"/>
                  </a:lnTo>
                  <a:lnTo>
                    <a:pt x="48" y="122"/>
                  </a:lnTo>
                  <a:lnTo>
                    <a:pt x="53" y="116"/>
                  </a:lnTo>
                  <a:lnTo>
                    <a:pt x="54" y="109"/>
                  </a:lnTo>
                  <a:lnTo>
                    <a:pt x="61" y="100"/>
                  </a:lnTo>
                  <a:lnTo>
                    <a:pt x="68" y="95"/>
                  </a:lnTo>
                  <a:lnTo>
                    <a:pt x="68" y="90"/>
                  </a:lnTo>
                  <a:lnTo>
                    <a:pt x="68" y="82"/>
                  </a:lnTo>
                  <a:lnTo>
                    <a:pt x="76" y="59"/>
                  </a:lnTo>
                  <a:lnTo>
                    <a:pt x="82" y="41"/>
                  </a:lnTo>
                  <a:lnTo>
                    <a:pt x="80" y="34"/>
                  </a:lnTo>
                  <a:lnTo>
                    <a:pt x="82" y="34"/>
                  </a:lnTo>
                  <a:lnTo>
                    <a:pt x="82" y="17"/>
                  </a:lnTo>
                  <a:lnTo>
                    <a:pt x="95" y="7"/>
                  </a:lnTo>
                  <a:lnTo>
                    <a:pt x="110" y="14"/>
                  </a:lnTo>
                  <a:lnTo>
                    <a:pt x="129" y="20"/>
                  </a:lnTo>
                  <a:lnTo>
                    <a:pt x="134" y="19"/>
                  </a:lnTo>
                  <a:lnTo>
                    <a:pt x="136" y="15"/>
                  </a:lnTo>
                  <a:lnTo>
                    <a:pt x="136" y="14"/>
                  </a:lnTo>
                  <a:lnTo>
                    <a:pt x="141" y="14"/>
                  </a:lnTo>
                  <a:lnTo>
                    <a:pt x="143" y="14"/>
                  </a:lnTo>
                  <a:lnTo>
                    <a:pt x="153" y="10"/>
                  </a:lnTo>
                  <a:lnTo>
                    <a:pt x="163" y="7"/>
                  </a:lnTo>
                  <a:lnTo>
                    <a:pt x="165" y="8"/>
                  </a:lnTo>
                  <a:lnTo>
                    <a:pt x="170" y="7"/>
                  </a:lnTo>
                  <a:lnTo>
                    <a:pt x="172" y="5"/>
                  </a:lnTo>
                  <a:lnTo>
                    <a:pt x="177" y="0"/>
                  </a:lnTo>
                  <a:lnTo>
                    <a:pt x="180" y="3"/>
                  </a:lnTo>
                  <a:lnTo>
                    <a:pt x="184" y="7"/>
                  </a:lnTo>
                  <a:lnTo>
                    <a:pt x="197" y="7"/>
                  </a:lnTo>
                  <a:lnTo>
                    <a:pt x="206" y="14"/>
                  </a:lnTo>
                  <a:lnTo>
                    <a:pt x="218" y="20"/>
                  </a:lnTo>
                  <a:lnTo>
                    <a:pt x="218" y="17"/>
                  </a:lnTo>
                  <a:lnTo>
                    <a:pt x="218" y="14"/>
                  </a:lnTo>
                  <a:lnTo>
                    <a:pt x="225" y="20"/>
                  </a:lnTo>
                  <a:lnTo>
                    <a:pt x="226" y="17"/>
                  </a:lnTo>
                  <a:lnTo>
                    <a:pt x="231" y="14"/>
                  </a:lnTo>
                  <a:lnTo>
                    <a:pt x="236" y="22"/>
                  </a:lnTo>
                  <a:lnTo>
                    <a:pt x="245" y="27"/>
                  </a:lnTo>
                  <a:lnTo>
                    <a:pt x="245" y="36"/>
                  </a:lnTo>
                  <a:lnTo>
                    <a:pt x="247" y="42"/>
                  </a:lnTo>
                  <a:lnTo>
                    <a:pt x="252" y="48"/>
                  </a:lnTo>
                  <a:lnTo>
                    <a:pt x="252" y="54"/>
                  </a:lnTo>
                  <a:lnTo>
                    <a:pt x="238" y="70"/>
                  </a:lnTo>
                  <a:lnTo>
                    <a:pt x="231" y="88"/>
                  </a:lnTo>
                  <a:lnTo>
                    <a:pt x="231" y="102"/>
                  </a:lnTo>
                  <a:lnTo>
                    <a:pt x="225" y="109"/>
                  </a:lnTo>
                  <a:lnTo>
                    <a:pt x="223" y="116"/>
                  </a:lnTo>
                  <a:lnTo>
                    <a:pt x="225" y="122"/>
                  </a:lnTo>
                  <a:lnTo>
                    <a:pt x="223" y="128"/>
                  </a:lnTo>
                  <a:lnTo>
                    <a:pt x="225" y="129"/>
                  </a:lnTo>
                  <a:lnTo>
                    <a:pt x="225" y="136"/>
                  </a:lnTo>
                  <a:lnTo>
                    <a:pt x="225" y="143"/>
                  </a:lnTo>
                  <a:lnTo>
                    <a:pt x="226" y="146"/>
                  </a:lnTo>
                  <a:lnTo>
                    <a:pt x="231" y="150"/>
                  </a:lnTo>
                  <a:lnTo>
                    <a:pt x="226" y="157"/>
                  </a:lnTo>
                  <a:lnTo>
                    <a:pt x="225" y="163"/>
                  </a:lnTo>
                  <a:lnTo>
                    <a:pt x="228" y="167"/>
                  </a:lnTo>
                  <a:lnTo>
                    <a:pt x="231" y="170"/>
                  </a:lnTo>
                  <a:lnTo>
                    <a:pt x="228" y="174"/>
                  </a:lnTo>
                  <a:lnTo>
                    <a:pt x="225" y="177"/>
                  </a:lnTo>
                  <a:lnTo>
                    <a:pt x="231" y="185"/>
                  </a:lnTo>
                  <a:lnTo>
                    <a:pt x="238" y="191"/>
                  </a:lnTo>
                  <a:lnTo>
                    <a:pt x="240" y="197"/>
                  </a:lnTo>
                  <a:lnTo>
                    <a:pt x="242" y="206"/>
                  </a:lnTo>
                  <a:lnTo>
                    <a:pt x="245" y="21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8" name="Freeform 536"/>
            <p:cNvSpPr>
              <a:spLocks/>
            </p:cNvSpPr>
            <p:nvPr/>
          </p:nvSpPr>
          <p:spPr bwMode="auto">
            <a:xfrm>
              <a:off x="3268" y="2085"/>
              <a:ext cx="150" cy="245"/>
            </a:xfrm>
            <a:custGeom>
              <a:avLst/>
              <a:gdLst>
                <a:gd name="T0" fmla="*/ 28 w 150"/>
                <a:gd name="T1" fmla="*/ 242 h 245"/>
                <a:gd name="T2" fmla="*/ 29 w 150"/>
                <a:gd name="T3" fmla="*/ 238 h 245"/>
                <a:gd name="T4" fmla="*/ 36 w 150"/>
                <a:gd name="T5" fmla="*/ 223 h 245"/>
                <a:gd name="T6" fmla="*/ 62 w 150"/>
                <a:gd name="T7" fmla="*/ 204 h 245"/>
                <a:gd name="T8" fmla="*/ 67 w 150"/>
                <a:gd name="T9" fmla="*/ 189 h 245"/>
                <a:gd name="T10" fmla="*/ 65 w 150"/>
                <a:gd name="T11" fmla="*/ 170 h 245"/>
                <a:gd name="T12" fmla="*/ 62 w 150"/>
                <a:gd name="T13" fmla="*/ 160 h 245"/>
                <a:gd name="T14" fmla="*/ 60 w 150"/>
                <a:gd name="T15" fmla="*/ 152 h 245"/>
                <a:gd name="T16" fmla="*/ 63 w 150"/>
                <a:gd name="T17" fmla="*/ 140 h 245"/>
                <a:gd name="T18" fmla="*/ 82 w 150"/>
                <a:gd name="T19" fmla="*/ 129 h 245"/>
                <a:gd name="T20" fmla="*/ 91 w 150"/>
                <a:gd name="T21" fmla="*/ 114 h 245"/>
                <a:gd name="T22" fmla="*/ 116 w 150"/>
                <a:gd name="T23" fmla="*/ 95 h 245"/>
                <a:gd name="T24" fmla="*/ 143 w 150"/>
                <a:gd name="T25" fmla="*/ 61 h 245"/>
                <a:gd name="T26" fmla="*/ 143 w 150"/>
                <a:gd name="T27" fmla="*/ 54 h 245"/>
                <a:gd name="T28" fmla="*/ 145 w 150"/>
                <a:gd name="T29" fmla="*/ 43 h 245"/>
                <a:gd name="T30" fmla="*/ 147 w 150"/>
                <a:gd name="T31" fmla="*/ 17 h 245"/>
                <a:gd name="T32" fmla="*/ 135 w 150"/>
                <a:gd name="T33" fmla="*/ 3 h 245"/>
                <a:gd name="T34" fmla="*/ 114 w 150"/>
                <a:gd name="T35" fmla="*/ 10 h 245"/>
                <a:gd name="T36" fmla="*/ 102 w 150"/>
                <a:gd name="T37" fmla="*/ 20 h 245"/>
                <a:gd name="T38" fmla="*/ 102 w 150"/>
                <a:gd name="T39" fmla="*/ 20 h 245"/>
                <a:gd name="T40" fmla="*/ 96 w 150"/>
                <a:gd name="T41" fmla="*/ 14 h 245"/>
                <a:gd name="T42" fmla="*/ 89 w 150"/>
                <a:gd name="T43" fmla="*/ 20 h 245"/>
                <a:gd name="T44" fmla="*/ 62 w 150"/>
                <a:gd name="T45" fmla="*/ 14 h 245"/>
                <a:gd name="T46" fmla="*/ 62 w 150"/>
                <a:gd name="T47" fmla="*/ 27 h 245"/>
                <a:gd name="T48" fmla="*/ 75 w 150"/>
                <a:gd name="T49" fmla="*/ 68 h 245"/>
                <a:gd name="T50" fmla="*/ 74 w 150"/>
                <a:gd name="T51" fmla="*/ 85 h 245"/>
                <a:gd name="T52" fmla="*/ 68 w 150"/>
                <a:gd name="T53" fmla="*/ 89 h 245"/>
                <a:gd name="T54" fmla="*/ 68 w 150"/>
                <a:gd name="T55" fmla="*/ 102 h 245"/>
                <a:gd name="T56" fmla="*/ 58 w 150"/>
                <a:gd name="T57" fmla="*/ 90 h 245"/>
                <a:gd name="T58" fmla="*/ 58 w 150"/>
                <a:gd name="T59" fmla="*/ 75 h 245"/>
                <a:gd name="T60" fmla="*/ 60 w 150"/>
                <a:gd name="T61" fmla="*/ 65 h 245"/>
                <a:gd name="T62" fmla="*/ 50 w 150"/>
                <a:gd name="T63" fmla="*/ 61 h 245"/>
                <a:gd name="T64" fmla="*/ 21 w 150"/>
                <a:gd name="T65" fmla="*/ 61 h 245"/>
                <a:gd name="T66" fmla="*/ 4 w 150"/>
                <a:gd name="T67" fmla="*/ 75 h 245"/>
                <a:gd name="T68" fmla="*/ 28 w 150"/>
                <a:gd name="T69" fmla="*/ 89 h 245"/>
                <a:gd name="T70" fmla="*/ 36 w 150"/>
                <a:gd name="T71" fmla="*/ 119 h 245"/>
                <a:gd name="T72" fmla="*/ 34 w 150"/>
                <a:gd name="T73" fmla="*/ 148 h 245"/>
                <a:gd name="T74" fmla="*/ 21 w 150"/>
                <a:gd name="T75" fmla="*/ 170 h 245"/>
                <a:gd name="T76" fmla="*/ 14 w 150"/>
                <a:gd name="T77" fmla="*/ 184 h 245"/>
                <a:gd name="T78" fmla="*/ 21 w 150"/>
                <a:gd name="T79" fmla="*/ 211 h 245"/>
                <a:gd name="T80" fmla="*/ 21 w 150"/>
                <a:gd name="T81" fmla="*/ 218 h 245"/>
                <a:gd name="T82" fmla="*/ 28 w 150"/>
                <a:gd name="T83" fmla="*/ 245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245"/>
                <a:gd name="T128" fmla="*/ 150 w 150"/>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245">
                  <a:moveTo>
                    <a:pt x="28" y="245"/>
                  </a:moveTo>
                  <a:lnTo>
                    <a:pt x="28" y="242"/>
                  </a:lnTo>
                  <a:lnTo>
                    <a:pt x="28" y="238"/>
                  </a:lnTo>
                  <a:lnTo>
                    <a:pt x="29" y="238"/>
                  </a:lnTo>
                  <a:lnTo>
                    <a:pt x="28" y="238"/>
                  </a:lnTo>
                  <a:lnTo>
                    <a:pt x="36" y="223"/>
                  </a:lnTo>
                  <a:lnTo>
                    <a:pt x="51" y="216"/>
                  </a:lnTo>
                  <a:lnTo>
                    <a:pt x="62" y="204"/>
                  </a:lnTo>
                  <a:lnTo>
                    <a:pt x="65" y="197"/>
                  </a:lnTo>
                  <a:lnTo>
                    <a:pt x="67" y="189"/>
                  </a:lnTo>
                  <a:lnTo>
                    <a:pt x="68" y="184"/>
                  </a:lnTo>
                  <a:lnTo>
                    <a:pt x="65" y="170"/>
                  </a:lnTo>
                  <a:lnTo>
                    <a:pt x="62" y="163"/>
                  </a:lnTo>
                  <a:lnTo>
                    <a:pt x="62" y="160"/>
                  </a:lnTo>
                  <a:lnTo>
                    <a:pt x="62" y="157"/>
                  </a:lnTo>
                  <a:lnTo>
                    <a:pt x="60" y="152"/>
                  </a:lnTo>
                  <a:lnTo>
                    <a:pt x="62" y="150"/>
                  </a:lnTo>
                  <a:lnTo>
                    <a:pt x="63" y="140"/>
                  </a:lnTo>
                  <a:lnTo>
                    <a:pt x="72" y="133"/>
                  </a:lnTo>
                  <a:lnTo>
                    <a:pt x="82" y="129"/>
                  </a:lnTo>
                  <a:lnTo>
                    <a:pt x="85" y="123"/>
                  </a:lnTo>
                  <a:lnTo>
                    <a:pt x="91" y="114"/>
                  </a:lnTo>
                  <a:lnTo>
                    <a:pt x="96" y="109"/>
                  </a:lnTo>
                  <a:lnTo>
                    <a:pt x="116" y="95"/>
                  </a:lnTo>
                  <a:lnTo>
                    <a:pt x="135" y="82"/>
                  </a:lnTo>
                  <a:lnTo>
                    <a:pt x="143" y="61"/>
                  </a:lnTo>
                  <a:lnTo>
                    <a:pt x="143" y="60"/>
                  </a:lnTo>
                  <a:lnTo>
                    <a:pt x="143" y="54"/>
                  </a:lnTo>
                  <a:lnTo>
                    <a:pt x="143" y="48"/>
                  </a:lnTo>
                  <a:lnTo>
                    <a:pt x="145" y="43"/>
                  </a:lnTo>
                  <a:lnTo>
                    <a:pt x="150" y="41"/>
                  </a:lnTo>
                  <a:lnTo>
                    <a:pt x="147" y="17"/>
                  </a:lnTo>
                  <a:lnTo>
                    <a:pt x="150" y="0"/>
                  </a:lnTo>
                  <a:lnTo>
                    <a:pt x="135" y="3"/>
                  </a:lnTo>
                  <a:lnTo>
                    <a:pt x="123" y="7"/>
                  </a:lnTo>
                  <a:lnTo>
                    <a:pt x="114" y="10"/>
                  </a:lnTo>
                  <a:lnTo>
                    <a:pt x="108" y="14"/>
                  </a:lnTo>
                  <a:lnTo>
                    <a:pt x="102" y="20"/>
                  </a:lnTo>
                  <a:lnTo>
                    <a:pt x="102" y="19"/>
                  </a:lnTo>
                  <a:lnTo>
                    <a:pt x="102" y="20"/>
                  </a:lnTo>
                  <a:lnTo>
                    <a:pt x="97" y="17"/>
                  </a:lnTo>
                  <a:lnTo>
                    <a:pt x="96" y="14"/>
                  </a:lnTo>
                  <a:lnTo>
                    <a:pt x="91" y="17"/>
                  </a:lnTo>
                  <a:lnTo>
                    <a:pt x="89" y="20"/>
                  </a:lnTo>
                  <a:lnTo>
                    <a:pt x="75" y="17"/>
                  </a:lnTo>
                  <a:lnTo>
                    <a:pt x="62" y="14"/>
                  </a:lnTo>
                  <a:lnTo>
                    <a:pt x="60" y="22"/>
                  </a:lnTo>
                  <a:lnTo>
                    <a:pt x="62" y="27"/>
                  </a:lnTo>
                  <a:lnTo>
                    <a:pt x="68" y="48"/>
                  </a:lnTo>
                  <a:lnTo>
                    <a:pt x="75" y="68"/>
                  </a:lnTo>
                  <a:lnTo>
                    <a:pt x="75" y="80"/>
                  </a:lnTo>
                  <a:lnTo>
                    <a:pt x="74" y="85"/>
                  </a:lnTo>
                  <a:lnTo>
                    <a:pt x="70" y="87"/>
                  </a:lnTo>
                  <a:lnTo>
                    <a:pt x="68" y="89"/>
                  </a:lnTo>
                  <a:lnTo>
                    <a:pt x="68" y="94"/>
                  </a:lnTo>
                  <a:lnTo>
                    <a:pt x="68" y="102"/>
                  </a:lnTo>
                  <a:lnTo>
                    <a:pt x="63" y="95"/>
                  </a:lnTo>
                  <a:lnTo>
                    <a:pt x="58" y="90"/>
                  </a:lnTo>
                  <a:lnTo>
                    <a:pt x="55" y="82"/>
                  </a:lnTo>
                  <a:lnTo>
                    <a:pt x="58" y="75"/>
                  </a:lnTo>
                  <a:lnTo>
                    <a:pt x="62" y="68"/>
                  </a:lnTo>
                  <a:lnTo>
                    <a:pt x="60" y="65"/>
                  </a:lnTo>
                  <a:lnTo>
                    <a:pt x="62" y="61"/>
                  </a:lnTo>
                  <a:lnTo>
                    <a:pt x="50" y="61"/>
                  </a:lnTo>
                  <a:lnTo>
                    <a:pt x="41" y="54"/>
                  </a:lnTo>
                  <a:lnTo>
                    <a:pt x="21" y="61"/>
                  </a:lnTo>
                  <a:lnTo>
                    <a:pt x="0" y="68"/>
                  </a:lnTo>
                  <a:lnTo>
                    <a:pt x="4" y="75"/>
                  </a:lnTo>
                  <a:lnTo>
                    <a:pt x="7" y="82"/>
                  </a:lnTo>
                  <a:lnTo>
                    <a:pt x="28" y="89"/>
                  </a:lnTo>
                  <a:lnTo>
                    <a:pt x="41" y="109"/>
                  </a:lnTo>
                  <a:lnTo>
                    <a:pt x="36" y="119"/>
                  </a:lnTo>
                  <a:lnTo>
                    <a:pt x="34" y="129"/>
                  </a:lnTo>
                  <a:lnTo>
                    <a:pt x="34" y="148"/>
                  </a:lnTo>
                  <a:lnTo>
                    <a:pt x="28" y="163"/>
                  </a:lnTo>
                  <a:lnTo>
                    <a:pt x="21" y="170"/>
                  </a:lnTo>
                  <a:lnTo>
                    <a:pt x="16" y="177"/>
                  </a:lnTo>
                  <a:lnTo>
                    <a:pt x="14" y="184"/>
                  </a:lnTo>
                  <a:lnTo>
                    <a:pt x="17" y="196"/>
                  </a:lnTo>
                  <a:lnTo>
                    <a:pt x="21" y="211"/>
                  </a:lnTo>
                  <a:lnTo>
                    <a:pt x="21" y="214"/>
                  </a:lnTo>
                  <a:lnTo>
                    <a:pt x="21" y="218"/>
                  </a:lnTo>
                  <a:lnTo>
                    <a:pt x="21" y="245"/>
                  </a:lnTo>
                  <a:lnTo>
                    <a:pt x="28" y="24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89" name="Freeform 537"/>
            <p:cNvSpPr>
              <a:spLocks/>
            </p:cNvSpPr>
            <p:nvPr/>
          </p:nvSpPr>
          <p:spPr bwMode="auto">
            <a:xfrm>
              <a:off x="3085" y="2262"/>
              <a:ext cx="210" cy="192"/>
            </a:xfrm>
            <a:custGeom>
              <a:avLst/>
              <a:gdLst>
                <a:gd name="T0" fmla="*/ 209 w 211"/>
                <a:gd name="T1" fmla="*/ 73 h 191"/>
                <a:gd name="T2" fmla="*/ 211 w 211"/>
                <a:gd name="T3" fmla="*/ 78 h 191"/>
                <a:gd name="T4" fmla="*/ 209 w 211"/>
                <a:gd name="T5" fmla="*/ 90 h 191"/>
                <a:gd name="T6" fmla="*/ 200 w 211"/>
                <a:gd name="T7" fmla="*/ 99 h 191"/>
                <a:gd name="T8" fmla="*/ 182 w 211"/>
                <a:gd name="T9" fmla="*/ 119 h 191"/>
                <a:gd name="T10" fmla="*/ 158 w 211"/>
                <a:gd name="T11" fmla="*/ 155 h 191"/>
                <a:gd name="T12" fmla="*/ 127 w 211"/>
                <a:gd name="T13" fmla="*/ 172 h 191"/>
                <a:gd name="T14" fmla="*/ 93 w 211"/>
                <a:gd name="T15" fmla="*/ 182 h 191"/>
                <a:gd name="T16" fmla="*/ 66 w 211"/>
                <a:gd name="T17" fmla="*/ 182 h 191"/>
                <a:gd name="T18" fmla="*/ 47 w 211"/>
                <a:gd name="T19" fmla="*/ 186 h 191"/>
                <a:gd name="T20" fmla="*/ 22 w 211"/>
                <a:gd name="T21" fmla="*/ 179 h 191"/>
                <a:gd name="T22" fmla="*/ 15 w 211"/>
                <a:gd name="T23" fmla="*/ 163 h 191"/>
                <a:gd name="T24" fmla="*/ 18 w 211"/>
                <a:gd name="T25" fmla="*/ 158 h 191"/>
                <a:gd name="T26" fmla="*/ 18 w 211"/>
                <a:gd name="T27" fmla="*/ 145 h 191"/>
                <a:gd name="T28" fmla="*/ 13 w 211"/>
                <a:gd name="T29" fmla="*/ 136 h 191"/>
                <a:gd name="T30" fmla="*/ 0 w 211"/>
                <a:gd name="T31" fmla="*/ 102 h 191"/>
                <a:gd name="T32" fmla="*/ 6 w 211"/>
                <a:gd name="T33" fmla="*/ 89 h 191"/>
                <a:gd name="T34" fmla="*/ 18 w 211"/>
                <a:gd name="T35" fmla="*/ 102 h 191"/>
                <a:gd name="T36" fmla="*/ 35 w 211"/>
                <a:gd name="T37" fmla="*/ 100 h 191"/>
                <a:gd name="T38" fmla="*/ 47 w 211"/>
                <a:gd name="T39" fmla="*/ 95 h 191"/>
                <a:gd name="T40" fmla="*/ 56 w 211"/>
                <a:gd name="T41" fmla="*/ 51 h 191"/>
                <a:gd name="T42" fmla="*/ 56 w 211"/>
                <a:gd name="T43" fmla="*/ 66 h 191"/>
                <a:gd name="T44" fmla="*/ 68 w 211"/>
                <a:gd name="T45" fmla="*/ 75 h 191"/>
                <a:gd name="T46" fmla="*/ 88 w 211"/>
                <a:gd name="T47" fmla="*/ 48 h 191"/>
                <a:gd name="T48" fmla="*/ 102 w 211"/>
                <a:gd name="T49" fmla="*/ 53 h 191"/>
                <a:gd name="T50" fmla="*/ 115 w 211"/>
                <a:gd name="T51" fmla="*/ 53 h 191"/>
                <a:gd name="T52" fmla="*/ 122 w 211"/>
                <a:gd name="T53" fmla="*/ 41 h 191"/>
                <a:gd name="T54" fmla="*/ 136 w 211"/>
                <a:gd name="T55" fmla="*/ 34 h 191"/>
                <a:gd name="T56" fmla="*/ 177 w 211"/>
                <a:gd name="T57" fmla="*/ 0 h 191"/>
                <a:gd name="T58" fmla="*/ 197 w 211"/>
                <a:gd name="T59" fmla="*/ 7 h 191"/>
                <a:gd name="T60" fmla="*/ 204 w 211"/>
                <a:gd name="T61" fmla="*/ 34 h 191"/>
                <a:gd name="T62" fmla="*/ 204 w 211"/>
                <a:gd name="T63" fmla="*/ 41 h 191"/>
                <a:gd name="T64" fmla="*/ 211 w 211"/>
                <a:gd name="T65" fmla="*/ 68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191"/>
                <a:gd name="T101" fmla="*/ 211 w 211"/>
                <a:gd name="T102" fmla="*/ 191 h 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191">
                  <a:moveTo>
                    <a:pt x="211" y="68"/>
                  </a:moveTo>
                  <a:lnTo>
                    <a:pt x="209" y="73"/>
                  </a:lnTo>
                  <a:lnTo>
                    <a:pt x="211" y="75"/>
                  </a:lnTo>
                  <a:lnTo>
                    <a:pt x="211" y="78"/>
                  </a:lnTo>
                  <a:lnTo>
                    <a:pt x="211" y="82"/>
                  </a:lnTo>
                  <a:lnTo>
                    <a:pt x="209" y="90"/>
                  </a:lnTo>
                  <a:lnTo>
                    <a:pt x="205" y="95"/>
                  </a:lnTo>
                  <a:lnTo>
                    <a:pt x="200" y="99"/>
                  </a:lnTo>
                  <a:lnTo>
                    <a:pt x="197" y="102"/>
                  </a:lnTo>
                  <a:lnTo>
                    <a:pt x="182" y="119"/>
                  </a:lnTo>
                  <a:lnTo>
                    <a:pt x="170" y="136"/>
                  </a:lnTo>
                  <a:lnTo>
                    <a:pt x="158" y="155"/>
                  </a:lnTo>
                  <a:lnTo>
                    <a:pt x="142" y="170"/>
                  </a:lnTo>
                  <a:lnTo>
                    <a:pt x="127" y="172"/>
                  </a:lnTo>
                  <a:lnTo>
                    <a:pt x="115" y="177"/>
                  </a:lnTo>
                  <a:lnTo>
                    <a:pt x="93" y="182"/>
                  </a:lnTo>
                  <a:lnTo>
                    <a:pt x="68" y="177"/>
                  </a:lnTo>
                  <a:lnTo>
                    <a:pt x="66" y="182"/>
                  </a:lnTo>
                  <a:lnTo>
                    <a:pt x="61" y="184"/>
                  </a:lnTo>
                  <a:lnTo>
                    <a:pt x="47" y="186"/>
                  </a:lnTo>
                  <a:lnTo>
                    <a:pt x="34" y="191"/>
                  </a:lnTo>
                  <a:lnTo>
                    <a:pt x="22" y="179"/>
                  </a:lnTo>
                  <a:lnTo>
                    <a:pt x="13" y="163"/>
                  </a:lnTo>
                  <a:lnTo>
                    <a:pt x="15" y="163"/>
                  </a:lnTo>
                  <a:lnTo>
                    <a:pt x="13" y="163"/>
                  </a:lnTo>
                  <a:lnTo>
                    <a:pt x="18" y="158"/>
                  </a:lnTo>
                  <a:lnTo>
                    <a:pt x="20" y="150"/>
                  </a:lnTo>
                  <a:lnTo>
                    <a:pt x="18" y="145"/>
                  </a:lnTo>
                  <a:lnTo>
                    <a:pt x="15" y="140"/>
                  </a:lnTo>
                  <a:lnTo>
                    <a:pt x="13" y="136"/>
                  </a:lnTo>
                  <a:lnTo>
                    <a:pt x="8" y="114"/>
                  </a:lnTo>
                  <a:lnTo>
                    <a:pt x="0" y="102"/>
                  </a:lnTo>
                  <a:lnTo>
                    <a:pt x="3" y="94"/>
                  </a:lnTo>
                  <a:lnTo>
                    <a:pt x="6" y="89"/>
                  </a:lnTo>
                  <a:lnTo>
                    <a:pt x="11" y="99"/>
                  </a:lnTo>
                  <a:lnTo>
                    <a:pt x="18" y="102"/>
                  </a:lnTo>
                  <a:lnTo>
                    <a:pt x="27" y="102"/>
                  </a:lnTo>
                  <a:lnTo>
                    <a:pt x="35" y="100"/>
                  </a:lnTo>
                  <a:lnTo>
                    <a:pt x="40" y="97"/>
                  </a:lnTo>
                  <a:lnTo>
                    <a:pt x="47" y="95"/>
                  </a:lnTo>
                  <a:lnTo>
                    <a:pt x="47" y="41"/>
                  </a:lnTo>
                  <a:lnTo>
                    <a:pt x="56" y="51"/>
                  </a:lnTo>
                  <a:lnTo>
                    <a:pt x="61" y="61"/>
                  </a:lnTo>
                  <a:lnTo>
                    <a:pt x="56" y="66"/>
                  </a:lnTo>
                  <a:lnTo>
                    <a:pt x="54" y="75"/>
                  </a:lnTo>
                  <a:lnTo>
                    <a:pt x="68" y="75"/>
                  </a:lnTo>
                  <a:lnTo>
                    <a:pt x="80" y="58"/>
                  </a:lnTo>
                  <a:lnTo>
                    <a:pt x="88" y="48"/>
                  </a:lnTo>
                  <a:lnTo>
                    <a:pt x="97" y="49"/>
                  </a:lnTo>
                  <a:lnTo>
                    <a:pt x="102" y="53"/>
                  </a:lnTo>
                  <a:lnTo>
                    <a:pt x="108" y="55"/>
                  </a:lnTo>
                  <a:lnTo>
                    <a:pt x="115" y="53"/>
                  </a:lnTo>
                  <a:lnTo>
                    <a:pt x="120" y="48"/>
                  </a:lnTo>
                  <a:lnTo>
                    <a:pt x="122" y="41"/>
                  </a:lnTo>
                  <a:lnTo>
                    <a:pt x="127" y="37"/>
                  </a:lnTo>
                  <a:lnTo>
                    <a:pt x="136" y="34"/>
                  </a:lnTo>
                  <a:lnTo>
                    <a:pt x="151" y="12"/>
                  </a:lnTo>
                  <a:lnTo>
                    <a:pt x="177" y="0"/>
                  </a:lnTo>
                  <a:lnTo>
                    <a:pt x="185" y="2"/>
                  </a:lnTo>
                  <a:lnTo>
                    <a:pt x="197" y="7"/>
                  </a:lnTo>
                  <a:lnTo>
                    <a:pt x="200" y="19"/>
                  </a:lnTo>
                  <a:lnTo>
                    <a:pt x="204" y="34"/>
                  </a:lnTo>
                  <a:lnTo>
                    <a:pt x="204" y="37"/>
                  </a:lnTo>
                  <a:lnTo>
                    <a:pt x="204" y="41"/>
                  </a:lnTo>
                  <a:lnTo>
                    <a:pt x="204" y="68"/>
                  </a:lnTo>
                  <a:lnTo>
                    <a:pt x="211"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0" name="Freeform 538"/>
            <p:cNvSpPr>
              <a:spLocks/>
            </p:cNvSpPr>
            <p:nvPr/>
          </p:nvSpPr>
          <p:spPr bwMode="auto">
            <a:xfrm>
              <a:off x="3221" y="2357"/>
              <a:ext cx="27" cy="34"/>
            </a:xfrm>
            <a:custGeom>
              <a:avLst/>
              <a:gdLst>
                <a:gd name="T0" fmla="*/ 20 w 27"/>
                <a:gd name="T1" fmla="*/ 0 h 34"/>
                <a:gd name="T2" fmla="*/ 13 w 27"/>
                <a:gd name="T3" fmla="*/ 0 h 34"/>
                <a:gd name="T4" fmla="*/ 8 w 27"/>
                <a:gd name="T5" fmla="*/ 7 h 34"/>
                <a:gd name="T6" fmla="*/ 3 w 27"/>
                <a:gd name="T7" fmla="*/ 14 h 34"/>
                <a:gd name="T8" fmla="*/ 0 w 27"/>
                <a:gd name="T9" fmla="*/ 21 h 34"/>
                <a:gd name="T10" fmla="*/ 1 w 27"/>
                <a:gd name="T11" fmla="*/ 29 h 34"/>
                <a:gd name="T12" fmla="*/ 6 w 27"/>
                <a:gd name="T13" fmla="*/ 34 h 34"/>
                <a:gd name="T14" fmla="*/ 20 w 27"/>
                <a:gd name="T15" fmla="*/ 24 h 34"/>
                <a:gd name="T16" fmla="*/ 27 w 27"/>
                <a:gd name="T17" fmla="*/ 7 h 34"/>
                <a:gd name="T18" fmla="*/ 24 w 27"/>
                <a:gd name="T19" fmla="*/ 7 h 34"/>
                <a:gd name="T20" fmla="*/ 20 w 27"/>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4"/>
                <a:gd name="T35" fmla="*/ 27 w 27"/>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4">
                  <a:moveTo>
                    <a:pt x="20" y="0"/>
                  </a:moveTo>
                  <a:lnTo>
                    <a:pt x="13" y="0"/>
                  </a:lnTo>
                  <a:lnTo>
                    <a:pt x="8" y="7"/>
                  </a:lnTo>
                  <a:lnTo>
                    <a:pt x="3" y="14"/>
                  </a:lnTo>
                  <a:lnTo>
                    <a:pt x="0" y="21"/>
                  </a:lnTo>
                  <a:lnTo>
                    <a:pt x="1" y="29"/>
                  </a:lnTo>
                  <a:lnTo>
                    <a:pt x="6" y="34"/>
                  </a:lnTo>
                  <a:lnTo>
                    <a:pt x="20" y="24"/>
                  </a:lnTo>
                  <a:lnTo>
                    <a:pt x="27" y="7"/>
                  </a:lnTo>
                  <a:lnTo>
                    <a:pt x="24" y="7"/>
                  </a:lnTo>
                  <a:lnTo>
                    <a:pt x="2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1" name="Freeform 539"/>
            <p:cNvSpPr>
              <a:spLocks/>
            </p:cNvSpPr>
            <p:nvPr/>
          </p:nvSpPr>
          <p:spPr bwMode="auto">
            <a:xfrm>
              <a:off x="3268" y="2317"/>
              <a:ext cx="21" cy="20"/>
            </a:xfrm>
            <a:custGeom>
              <a:avLst/>
              <a:gdLst>
                <a:gd name="T0" fmla="*/ 14 w 21"/>
                <a:gd name="T1" fmla="*/ 13 h 20"/>
                <a:gd name="T2" fmla="*/ 16 w 21"/>
                <a:gd name="T3" fmla="*/ 20 h 20"/>
                <a:gd name="T4" fmla="*/ 14 w 21"/>
                <a:gd name="T5" fmla="*/ 20 h 20"/>
                <a:gd name="T6" fmla="*/ 5 w 21"/>
                <a:gd name="T7" fmla="*/ 20 h 20"/>
                <a:gd name="T8" fmla="*/ 2 w 21"/>
                <a:gd name="T9" fmla="*/ 18 h 20"/>
                <a:gd name="T10" fmla="*/ 0 w 21"/>
                <a:gd name="T11" fmla="*/ 13 h 20"/>
                <a:gd name="T12" fmla="*/ 4 w 21"/>
                <a:gd name="T13" fmla="*/ 5 h 20"/>
                <a:gd name="T14" fmla="*/ 11 w 21"/>
                <a:gd name="T15" fmla="*/ 1 h 20"/>
                <a:gd name="T16" fmla="*/ 21 w 21"/>
                <a:gd name="T17" fmla="*/ 0 h 20"/>
                <a:gd name="T18" fmla="*/ 21 w 21"/>
                <a:gd name="T19" fmla="*/ 13 h 20"/>
                <a:gd name="T20" fmla="*/ 14 w 21"/>
                <a:gd name="T21" fmla="*/ 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0"/>
                <a:gd name="T35" fmla="*/ 21 w 21"/>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0">
                  <a:moveTo>
                    <a:pt x="14" y="13"/>
                  </a:moveTo>
                  <a:lnTo>
                    <a:pt x="16" y="20"/>
                  </a:lnTo>
                  <a:lnTo>
                    <a:pt x="14" y="20"/>
                  </a:lnTo>
                  <a:lnTo>
                    <a:pt x="5" y="20"/>
                  </a:lnTo>
                  <a:lnTo>
                    <a:pt x="2" y="18"/>
                  </a:lnTo>
                  <a:lnTo>
                    <a:pt x="0" y="13"/>
                  </a:lnTo>
                  <a:lnTo>
                    <a:pt x="4" y="5"/>
                  </a:lnTo>
                  <a:lnTo>
                    <a:pt x="11" y="1"/>
                  </a:lnTo>
                  <a:lnTo>
                    <a:pt x="21" y="0"/>
                  </a:lnTo>
                  <a:lnTo>
                    <a:pt x="21" y="13"/>
                  </a:lnTo>
                  <a:lnTo>
                    <a:pt x="14"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2" name="Freeform 540"/>
            <p:cNvSpPr>
              <a:spLocks/>
            </p:cNvSpPr>
            <p:nvPr/>
          </p:nvSpPr>
          <p:spPr bwMode="auto">
            <a:xfrm>
              <a:off x="3207" y="2160"/>
              <a:ext cx="102" cy="109"/>
            </a:xfrm>
            <a:custGeom>
              <a:avLst/>
              <a:gdLst>
                <a:gd name="T0" fmla="*/ 68 w 102"/>
                <a:gd name="T1" fmla="*/ 0 h 109"/>
                <a:gd name="T2" fmla="*/ 66 w 102"/>
                <a:gd name="T3" fmla="*/ 5 h 109"/>
                <a:gd name="T4" fmla="*/ 68 w 102"/>
                <a:gd name="T5" fmla="*/ 7 h 109"/>
                <a:gd name="T6" fmla="*/ 89 w 102"/>
                <a:gd name="T7" fmla="*/ 14 h 109"/>
                <a:gd name="T8" fmla="*/ 102 w 102"/>
                <a:gd name="T9" fmla="*/ 34 h 109"/>
                <a:gd name="T10" fmla="*/ 97 w 102"/>
                <a:gd name="T11" fmla="*/ 44 h 109"/>
                <a:gd name="T12" fmla="*/ 95 w 102"/>
                <a:gd name="T13" fmla="*/ 54 h 109"/>
                <a:gd name="T14" fmla="*/ 95 w 102"/>
                <a:gd name="T15" fmla="*/ 73 h 109"/>
                <a:gd name="T16" fmla="*/ 89 w 102"/>
                <a:gd name="T17" fmla="*/ 88 h 109"/>
                <a:gd name="T18" fmla="*/ 82 w 102"/>
                <a:gd name="T19" fmla="*/ 95 h 109"/>
                <a:gd name="T20" fmla="*/ 77 w 102"/>
                <a:gd name="T21" fmla="*/ 102 h 109"/>
                <a:gd name="T22" fmla="*/ 75 w 102"/>
                <a:gd name="T23" fmla="*/ 109 h 109"/>
                <a:gd name="T24" fmla="*/ 63 w 102"/>
                <a:gd name="T25" fmla="*/ 104 h 109"/>
                <a:gd name="T26" fmla="*/ 55 w 102"/>
                <a:gd name="T27" fmla="*/ 102 h 109"/>
                <a:gd name="T28" fmla="*/ 49 w 102"/>
                <a:gd name="T29" fmla="*/ 100 h 109"/>
                <a:gd name="T30" fmla="*/ 48 w 102"/>
                <a:gd name="T31" fmla="*/ 102 h 109"/>
                <a:gd name="T32" fmla="*/ 43 w 102"/>
                <a:gd name="T33" fmla="*/ 97 h 109"/>
                <a:gd name="T34" fmla="*/ 36 w 102"/>
                <a:gd name="T35" fmla="*/ 95 h 109"/>
                <a:gd name="T36" fmla="*/ 27 w 102"/>
                <a:gd name="T37" fmla="*/ 95 h 109"/>
                <a:gd name="T38" fmla="*/ 27 w 102"/>
                <a:gd name="T39" fmla="*/ 87 h 109"/>
                <a:gd name="T40" fmla="*/ 27 w 102"/>
                <a:gd name="T41" fmla="*/ 75 h 109"/>
                <a:gd name="T42" fmla="*/ 20 w 102"/>
                <a:gd name="T43" fmla="*/ 68 h 109"/>
                <a:gd name="T44" fmla="*/ 10 w 102"/>
                <a:gd name="T45" fmla="*/ 63 h 109"/>
                <a:gd name="T46" fmla="*/ 7 w 102"/>
                <a:gd name="T47" fmla="*/ 54 h 109"/>
                <a:gd name="T48" fmla="*/ 5 w 102"/>
                <a:gd name="T49" fmla="*/ 49 h 109"/>
                <a:gd name="T50" fmla="*/ 2 w 102"/>
                <a:gd name="T51" fmla="*/ 44 h 109"/>
                <a:gd name="T52" fmla="*/ 0 w 102"/>
                <a:gd name="T53" fmla="*/ 41 h 109"/>
                <a:gd name="T54" fmla="*/ 5 w 102"/>
                <a:gd name="T55" fmla="*/ 39 h 109"/>
                <a:gd name="T56" fmla="*/ 14 w 102"/>
                <a:gd name="T57" fmla="*/ 39 h 109"/>
                <a:gd name="T58" fmla="*/ 20 w 102"/>
                <a:gd name="T59" fmla="*/ 41 h 109"/>
                <a:gd name="T60" fmla="*/ 29 w 102"/>
                <a:gd name="T61" fmla="*/ 29 h 109"/>
                <a:gd name="T62" fmla="*/ 43 w 102"/>
                <a:gd name="T63" fmla="*/ 17 h 109"/>
                <a:gd name="T64" fmla="*/ 48 w 102"/>
                <a:gd name="T65" fmla="*/ 14 h 109"/>
                <a:gd name="T66" fmla="*/ 46 w 102"/>
                <a:gd name="T67" fmla="*/ 7 h 109"/>
                <a:gd name="T68" fmla="*/ 49 w 102"/>
                <a:gd name="T69" fmla="*/ 3 h 109"/>
                <a:gd name="T70" fmla="*/ 56 w 102"/>
                <a:gd name="T71" fmla="*/ 2 h 109"/>
                <a:gd name="T72" fmla="*/ 61 w 102"/>
                <a:gd name="T73" fmla="*/ 0 h 109"/>
                <a:gd name="T74" fmla="*/ 68 w 102"/>
                <a:gd name="T75" fmla="*/ 0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109"/>
                <a:gd name="T116" fmla="*/ 102 w 102"/>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109">
                  <a:moveTo>
                    <a:pt x="68" y="0"/>
                  </a:moveTo>
                  <a:lnTo>
                    <a:pt x="66" y="5"/>
                  </a:lnTo>
                  <a:lnTo>
                    <a:pt x="68" y="7"/>
                  </a:lnTo>
                  <a:lnTo>
                    <a:pt x="89" y="14"/>
                  </a:lnTo>
                  <a:lnTo>
                    <a:pt x="102" y="34"/>
                  </a:lnTo>
                  <a:lnTo>
                    <a:pt x="97" y="44"/>
                  </a:lnTo>
                  <a:lnTo>
                    <a:pt x="95" y="54"/>
                  </a:lnTo>
                  <a:lnTo>
                    <a:pt x="95" y="73"/>
                  </a:lnTo>
                  <a:lnTo>
                    <a:pt x="89" y="88"/>
                  </a:lnTo>
                  <a:lnTo>
                    <a:pt x="82" y="95"/>
                  </a:lnTo>
                  <a:lnTo>
                    <a:pt x="77" y="102"/>
                  </a:lnTo>
                  <a:lnTo>
                    <a:pt x="75" y="109"/>
                  </a:lnTo>
                  <a:lnTo>
                    <a:pt x="63" y="104"/>
                  </a:lnTo>
                  <a:lnTo>
                    <a:pt x="55" y="102"/>
                  </a:lnTo>
                  <a:lnTo>
                    <a:pt x="49" y="100"/>
                  </a:lnTo>
                  <a:lnTo>
                    <a:pt x="48" y="102"/>
                  </a:lnTo>
                  <a:lnTo>
                    <a:pt x="43" y="97"/>
                  </a:lnTo>
                  <a:lnTo>
                    <a:pt x="36" y="95"/>
                  </a:lnTo>
                  <a:lnTo>
                    <a:pt x="27" y="95"/>
                  </a:lnTo>
                  <a:lnTo>
                    <a:pt x="27" y="87"/>
                  </a:lnTo>
                  <a:lnTo>
                    <a:pt x="27" y="75"/>
                  </a:lnTo>
                  <a:lnTo>
                    <a:pt x="20" y="68"/>
                  </a:lnTo>
                  <a:lnTo>
                    <a:pt x="10" y="63"/>
                  </a:lnTo>
                  <a:lnTo>
                    <a:pt x="7" y="54"/>
                  </a:lnTo>
                  <a:lnTo>
                    <a:pt x="5" y="49"/>
                  </a:lnTo>
                  <a:lnTo>
                    <a:pt x="2" y="44"/>
                  </a:lnTo>
                  <a:lnTo>
                    <a:pt x="0" y="41"/>
                  </a:lnTo>
                  <a:lnTo>
                    <a:pt x="5" y="39"/>
                  </a:lnTo>
                  <a:lnTo>
                    <a:pt x="14" y="39"/>
                  </a:lnTo>
                  <a:lnTo>
                    <a:pt x="20" y="41"/>
                  </a:lnTo>
                  <a:lnTo>
                    <a:pt x="29" y="29"/>
                  </a:lnTo>
                  <a:lnTo>
                    <a:pt x="43" y="17"/>
                  </a:lnTo>
                  <a:lnTo>
                    <a:pt x="48" y="14"/>
                  </a:lnTo>
                  <a:lnTo>
                    <a:pt x="46" y="7"/>
                  </a:lnTo>
                  <a:lnTo>
                    <a:pt x="49" y="3"/>
                  </a:lnTo>
                  <a:lnTo>
                    <a:pt x="56" y="2"/>
                  </a:lnTo>
                  <a:lnTo>
                    <a:pt x="61" y="0"/>
                  </a:lnTo>
                  <a:lnTo>
                    <a:pt x="68"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3" name="Freeform 541"/>
            <p:cNvSpPr>
              <a:spLocks/>
            </p:cNvSpPr>
            <p:nvPr/>
          </p:nvSpPr>
          <p:spPr bwMode="auto">
            <a:xfrm>
              <a:off x="3307" y="2071"/>
              <a:ext cx="36" cy="116"/>
            </a:xfrm>
            <a:custGeom>
              <a:avLst/>
              <a:gdLst>
                <a:gd name="T0" fmla="*/ 2 w 36"/>
                <a:gd name="T1" fmla="*/ 68 h 116"/>
                <a:gd name="T2" fmla="*/ 11 w 36"/>
                <a:gd name="T3" fmla="*/ 75 h 116"/>
                <a:gd name="T4" fmla="*/ 23 w 36"/>
                <a:gd name="T5" fmla="*/ 75 h 116"/>
                <a:gd name="T6" fmla="*/ 21 w 36"/>
                <a:gd name="T7" fmla="*/ 79 h 116"/>
                <a:gd name="T8" fmla="*/ 23 w 36"/>
                <a:gd name="T9" fmla="*/ 82 h 116"/>
                <a:gd name="T10" fmla="*/ 19 w 36"/>
                <a:gd name="T11" fmla="*/ 89 h 116"/>
                <a:gd name="T12" fmla="*/ 16 w 36"/>
                <a:gd name="T13" fmla="*/ 96 h 116"/>
                <a:gd name="T14" fmla="*/ 19 w 36"/>
                <a:gd name="T15" fmla="*/ 104 h 116"/>
                <a:gd name="T16" fmla="*/ 24 w 36"/>
                <a:gd name="T17" fmla="*/ 109 h 116"/>
                <a:gd name="T18" fmla="*/ 29 w 36"/>
                <a:gd name="T19" fmla="*/ 116 h 116"/>
                <a:gd name="T20" fmla="*/ 29 w 36"/>
                <a:gd name="T21" fmla="*/ 108 h 116"/>
                <a:gd name="T22" fmla="*/ 29 w 36"/>
                <a:gd name="T23" fmla="*/ 103 h 116"/>
                <a:gd name="T24" fmla="*/ 31 w 36"/>
                <a:gd name="T25" fmla="*/ 101 h 116"/>
                <a:gd name="T26" fmla="*/ 35 w 36"/>
                <a:gd name="T27" fmla="*/ 99 h 116"/>
                <a:gd name="T28" fmla="*/ 36 w 36"/>
                <a:gd name="T29" fmla="*/ 94 h 116"/>
                <a:gd name="T30" fmla="*/ 36 w 36"/>
                <a:gd name="T31" fmla="*/ 82 h 116"/>
                <a:gd name="T32" fmla="*/ 29 w 36"/>
                <a:gd name="T33" fmla="*/ 62 h 116"/>
                <a:gd name="T34" fmla="*/ 23 w 36"/>
                <a:gd name="T35" fmla="*/ 41 h 116"/>
                <a:gd name="T36" fmla="*/ 21 w 36"/>
                <a:gd name="T37" fmla="*/ 36 h 116"/>
                <a:gd name="T38" fmla="*/ 23 w 36"/>
                <a:gd name="T39" fmla="*/ 28 h 116"/>
                <a:gd name="T40" fmla="*/ 23 w 36"/>
                <a:gd name="T41" fmla="*/ 7 h 116"/>
                <a:gd name="T42" fmla="*/ 21 w 36"/>
                <a:gd name="T43" fmla="*/ 4 h 116"/>
                <a:gd name="T44" fmla="*/ 16 w 36"/>
                <a:gd name="T45" fmla="*/ 0 h 116"/>
                <a:gd name="T46" fmla="*/ 9 w 36"/>
                <a:gd name="T47" fmla="*/ 0 h 116"/>
                <a:gd name="T48" fmla="*/ 9 w 36"/>
                <a:gd name="T49" fmla="*/ 6 h 116"/>
                <a:gd name="T50" fmla="*/ 9 w 36"/>
                <a:gd name="T51" fmla="*/ 14 h 116"/>
                <a:gd name="T52" fmla="*/ 7 w 36"/>
                <a:gd name="T53" fmla="*/ 21 h 116"/>
                <a:gd name="T54" fmla="*/ 2 w 36"/>
                <a:gd name="T55" fmla="*/ 28 h 116"/>
                <a:gd name="T56" fmla="*/ 6 w 36"/>
                <a:gd name="T57" fmla="*/ 36 h 116"/>
                <a:gd name="T58" fmla="*/ 9 w 36"/>
                <a:gd name="T59" fmla="*/ 41 h 116"/>
                <a:gd name="T60" fmla="*/ 2 w 36"/>
                <a:gd name="T61" fmla="*/ 50 h 116"/>
                <a:gd name="T62" fmla="*/ 2 w 36"/>
                <a:gd name="T63" fmla="*/ 62 h 116"/>
                <a:gd name="T64" fmla="*/ 0 w 36"/>
                <a:gd name="T65" fmla="*/ 63 h 116"/>
                <a:gd name="T66" fmla="*/ 0 w 36"/>
                <a:gd name="T67" fmla="*/ 65 h 116"/>
                <a:gd name="T68" fmla="*/ 2 w 36"/>
                <a:gd name="T69" fmla="*/ 68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116"/>
                <a:gd name="T107" fmla="*/ 36 w 36"/>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116">
                  <a:moveTo>
                    <a:pt x="2" y="68"/>
                  </a:moveTo>
                  <a:lnTo>
                    <a:pt x="11" y="75"/>
                  </a:lnTo>
                  <a:lnTo>
                    <a:pt x="23" y="75"/>
                  </a:lnTo>
                  <a:lnTo>
                    <a:pt x="21" y="79"/>
                  </a:lnTo>
                  <a:lnTo>
                    <a:pt x="23" y="82"/>
                  </a:lnTo>
                  <a:lnTo>
                    <a:pt x="19" y="89"/>
                  </a:lnTo>
                  <a:lnTo>
                    <a:pt x="16" y="96"/>
                  </a:lnTo>
                  <a:lnTo>
                    <a:pt x="19" y="104"/>
                  </a:lnTo>
                  <a:lnTo>
                    <a:pt x="24" y="109"/>
                  </a:lnTo>
                  <a:lnTo>
                    <a:pt x="29" y="116"/>
                  </a:lnTo>
                  <a:lnTo>
                    <a:pt x="29" y="108"/>
                  </a:lnTo>
                  <a:lnTo>
                    <a:pt x="29" y="103"/>
                  </a:lnTo>
                  <a:lnTo>
                    <a:pt x="31" y="101"/>
                  </a:lnTo>
                  <a:lnTo>
                    <a:pt x="35" y="99"/>
                  </a:lnTo>
                  <a:lnTo>
                    <a:pt x="36" y="94"/>
                  </a:lnTo>
                  <a:lnTo>
                    <a:pt x="36" y="82"/>
                  </a:lnTo>
                  <a:lnTo>
                    <a:pt x="29" y="62"/>
                  </a:lnTo>
                  <a:lnTo>
                    <a:pt x="23" y="41"/>
                  </a:lnTo>
                  <a:lnTo>
                    <a:pt x="21" y="36"/>
                  </a:lnTo>
                  <a:lnTo>
                    <a:pt x="23" y="28"/>
                  </a:lnTo>
                  <a:lnTo>
                    <a:pt x="23" y="7"/>
                  </a:lnTo>
                  <a:lnTo>
                    <a:pt x="21" y="4"/>
                  </a:lnTo>
                  <a:lnTo>
                    <a:pt x="16" y="0"/>
                  </a:lnTo>
                  <a:lnTo>
                    <a:pt x="9" y="0"/>
                  </a:lnTo>
                  <a:lnTo>
                    <a:pt x="9" y="6"/>
                  </a:lnTo>
                  <a:lnTo>
                    <a:pt x="9" y="14"/>
                  </a:lnTo>
                  <a:lnTo>
                    <a:pt x="7" y="21"/>
                  </a:lnTo>
                  <a:lnTo>
                    <a:pt x="2" y="28"/>
                  </a:lnTo>
                  <a:lnTo>
                    <a:pt x="6" y="36"/>
                  </a:lnTo>
                  <a:lnTo>
                    <a:pt x="9" y="41"/>
                  </a:lnTo>
                  <a:lnTo>
                    <a:pt x="2" y="50"/>
                  </a:lnTo>
                  <a:lnTo>
                    <a:pt x="2" y="62"/>
                  </a:lnTo>
                  <a:lnTo>
                    <a:pt x="0" y="63"/>
                  </a:lnTo>
                  <a:lnTo>
                    <a:pt x="0" y="65"/>
                  </a:lnTo>
                  <a:lnTo>
                    <a:pt x="2"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4" name="Freeform 542"/>
            <p:cNvSpPr>
              <a:spLocks/>
            </p:cNvSpPr>
            <p:nvPr/>
          </p:nvSpPr>
          <p:spPr bwMode="auto">
            <a:xfrm>
              <a:off x="3166" y="2051"/>
              <a:ext cx="150" cy="151"/>
            </a:xfrm>
            <a:custGeom>
              <a:avLst/>
              <a:gdLst>
                <a:gd name="T0" fmla="*/ 55 w 150"/>
                <a:gd name="T1" fmla="*/ 150 h 150"/>
                <a:gd name="T2" fmla="*/ 68 w 150"/>
                <a:gd name="T3" fmla="*/ 138 h 150"/>
                <a:gd name="T4" fmla="*/ 82 w 150"/>
                <a:gd name="T5" fmla="*/ 128 h 150"/>
                <a:gd name="T6" fmla="*/ 89 w 150"/>
                <a:gd name="T7" fmla="*/ 123 h 150"/>
                <a:gd name="T8" fmla="*/ 87 w 150"/>
                <a:gd name="T9" fmla="*/ 116 h 150"/>
                <a:gd name="T10" fmla="*/ 90 w 150"/>
                <a:gd name="T11" fmla="*/ 112 h 150"/>
                <a:gd name="T12" fmla="*/ 97 w 150"/>
                <a:gd name="T13" fmla="*/ 111 h 150"/>
                <a:gd name="T14" fmla="*/ 102 w 150"/>
                <a:gd name="T15" fmla="*/ 109 h 150"/>
                <a:gd name="T16" fmla="*/ 106 w 150"/>
                <a:gd name="T17" fmla="*/ 106 h 150"/>
                <a:gd name="T18" fmla="*/ 102 w 150"/>
                <a:gd name="T19" fmla="*/ 102 h 150"/>
                <a:gd name="T20" fmla="*/ 123 w 150"/>
                <a:gd name="T21" fmla="*/ 95 h 150"/>
                <a:gd name="T22" fmla="*/ 143 w 150"/>
                <a:gd name="T23" fmla="*/ 88 h 150"/>
                <a:gd name="T24" fmla="*/ 141 w 150"/>
                <a:gd name="T25" fmla="*/ 71 h 150"/>
                <a:gd name="T26" fmla="*/ 150 w 150"/>
                <a:gd name="T27" fmla="*/ 61 h 150"/>
                <a:gd name="T28" fmla="*/ 147 w 150"/>
                <a:gd name="T29" fmla="*/ 56 h 150"/>
                <a:gd name="T30" fmla="*/ 143 w 150"/>
                <a:gd name="T31" fmla="*/ 48 h 150"/>
                <a:gd name="T32" fmla="*/ 148 w 150"/>
                <a:gd name="T33" fmla="*/ 41 h 150"/>
                <a:gd name="T34" fmla="*/ 150 w 150"/>
                <a:gd name="T35" fmla="*/ 34 h 150"/>
                <a:gd name="T36" fmla="*/ 150 w 150"/>
                <a:gd name="T37" fmla="*/ 26 h 150"/>
                <a:gd name="T38" fmla="*/ 150 w 150"/>
                <a:gd name="T39" fmla="*/ 20 h 150"/>
                <a:gd name="T40" fmla="*/ 136 w 150"/>
                <a:gd name="T41" fmla="*/ 12 h 150"/>
                <a:gd name="T42" fmla="*/ 123 w 150"/>
                <a:gd name="T43" fmla="*/ 7 h 150"/>
                <a:gd name="T44" fmla="*/ 119 w 150"/>
                <a:gd name="T45" fmla="*/ 3 h 150"/>
                <a:gd name="T46" fmla="*/ 116 w 150"/>
                <a:gd name="T47" fmla="*/ 0 h 150"/>
                <a:gd name="T48" fmla="*/ 94 w 150"/>
                <a:gd name="T49" fmla="*/ 5 h 150"/>
                <a:gd name="T50" fmla="*/ 82 w 150"/>
                <a:gd name="T51" fmla="*/ 20 h 150"/>
                <a:gd name="T52" fmla="*/ 84 w 150"/>
                <a:gd name="T53" fmla="*/ 34 h 150"/>
                <a:gd name="T54" fmla="*/ 82 w 150"/>
                <a:gd name="T55" fmla="*/ 48 h 150"/>
                <a:gd name="T56" fmla="*/ 85 w 150"/>
                <a:gd name="T57" fmla="*/ 56 h 150"/>
                <a:gd name="T58" fmla="*/ 90 w 150"/>
                <a:gd name="T59" fmla="*/ 61 h 150"/>
                <a:gd name="T60" fmla="*/ 102 w 150"/>
                <a:gd name="T61" fmla="*/ 61 h 150"/>
                <a:gd name="T62" fmla="*/ 101 w 150"/>
                <a:gd name="T63" fmla="*/ 66 h 150"/>
                <a:gd name="T64" fmla="*/ 102 w 150"/>
                <a:gd name="T65" fmla="*/ 68 h 150"/>
                <a:gd name="T66" fmla="*/ 99 w 150"/>
                <a:gd name="T67" fmla="*/ 75 h 150"/>
                <a:gd name="T68" fmla="*/ 94 w 150"/>
                <a:gd name="T69" fmla="*/ 78 h 150"/>
                <a:gd name="T70" fmla="*/ 89 w 150"/>
                <a:gd name="T71" fmla="*/ 75 h 150"/>
                <a:gd name="T72" fmla="*/ 84 w 150"/>
                <a:gd name="T73" fmla="*/ 66 h 150"/>
                <a:gd name="T74" fmla="*/ 73 w 150"/>
                <a:gd name="T75" fmla="*/ 60 h 150"/>
                <a:gd name="T76" fmla="*/ 68 w 150"/>
                <a:gd name="T77" fmla="*/ 54 h 150"/>
                <a:gd name="T78" fmla="*/ 63 w 150"/>
                <a:gd name="T79" fmla="*/ 54 h 150"/>
                <a:gd name="T80" fmla="*/ 60 w 150"/>
                <a:gd name="T81" fmla="*/ 54 h 150"/>
                <a:gd name="T82" fmla="*/ 55 w 150"/>
                <a:gd name="T83" fmla="*/ 54 h 150"/>
                <a:gd name="T84" fmla="*/ 48 w 150"/>
                <a:gd name="T85" fmla="*/ 54 h 150"/>
                <a:gd name="T86" fmla="*/ 41 w 150"/>
                <a:gd name="T87" fmla="*/ 48 h 150"/>
                <a:gd name="T88" fmla="*/ 33 w 150"/>
                <a:gd name="T89" fmla="*/ 44 h 150"/>
                <a:gd name="T90" fmla="*/ 27 w 150"/>
                <a:gd name="T91" fmla="*/ 41 h 150"/>
                <a:gd name="T92" fmla="*/ 27 w 150"/>
                <a:gd name="T93" fmla="*/ 68 h 150"/>
                <a:gd name="T94" fmla="*/ 22 w 150"/>
                <a:gd name="T95" fmla="*/ 68 h 150"/>
                <a:gd name="T96" fmla="*/ 21 w 150"/>
                <a:gd name="T97" fmla="*/ 68 h 150"/>
                <a:gd name="T98" fmla="*/ 0 w 150"/>
                <a:gd name="T99" fmla="*/ 68 h 150"/>
                <a:gd name="T100" fmla="*/ 0 w 150"/>
                <a:gd name="T101" fmla="*/ 123 h 150"/>
                <a:gd name="T102" fmla="*/ 14 w 150"/>
                <a:gd name="T103" fmla="*/ 136 h 150"/>
                <a:gd name="T104" fmla="*/ 12 w 150"/>
                <a:gd name="T105" fmla="*/ 140 h 150"/>
                <a:gd name="T106" fmla="*/ 14 w 150"/>
                <a:gd name="T107" fmla="*/ 143 h 150"/>
                <a:gd name="T108" fmla="*/ 21 w 150"/>
                <a:gd name="T109" fmla="*/ 140 h 150"/>
                <a:gd name="T110" fmla="*/ 27 w 150"/>
                <a:gd name="T111" fmla="*/ 136 h 150"/>
                <a:gd name="T112" fmla="*/ 36 w 150"/>
                <a:gd name="T113" fmla="*/ 143 h 150"/>
                <a:gd name="T114" fmla="*/ 48 w 150"/>
                <a:gd name="T115" fmla="*/ 150 h 150"/>
                <a:gd name="T116" fmla="*/ 55 w 150"/>
                <a:gd name="T117" fmla="*/ 150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150"/>
                <a:gd name="T179" fmla="*/ 150 w 150"/>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150">
                  <a:moveTo>
                    <a:pt x="55" y="150"/>
                  </a:moveTo>
                  <a:lnTo>
                    <a:pt x="68" y="138"/>
                  </a:lnTo>
                  <a:lnTo>
                    <a:pt x="82" y="128"/>
                  </a:lnTo>
                  <a:lnTo>
                    <a:pt x="89" y="123"/>
                  </a:lnTo>
                  <a:lnTo>
                    <a:pt x="87" y="116"/>
                  </a:lnTo>
                  <a:lnTo>
                    <a:pt x="90" y="112"/>
                  </a:lnTo>
                  <a:lnTo>
                    <a:pt x="97" y="111"/>
                  </a:lnTo>
                  <a:lnTo>
                    <a:pt x="102" y="109"/>
                  </a:lnTo>
                  <a:lnTo>
                    <a:pt x="106" y="106"/>
                  </a:lnTo>
                  <a:lnTo>
                    <a:pt x="102" y="102"/>
                  </a:lnTo>
                  <a:lnTo>
                    <a:pt x="123" y="95"/>
                  </a:lnTo>
                  <a:lnTo>
                    <a:pt x="143" y="88"/>
                  </a:lnTo>
                  <a:lnTo>
                    <a:pt x="141" y="71"/>
                  </a:lnTo>
                  <a:lnTo>
                    <a:pt x="150" y="61"/>
                  </a:lnTo>
                  <a:lnTo>
                    <a:pt x="147" y="56"/>
                  </a:lnTo>
                  <a:lnTo>
                    <a:pt x="143" y="48"/>
                  </a:lnTo>
                  <a:lnTo>
                    <a:pt x="148" y="41"/>
                  </a:lnTo>
                  <a:lnTo>
                    <a:pt x="150" y="34"/>
                  </a:lnTo>
                  <a:lnTo>
                    <a:pt x="150" y="26"/>
                  </a:lnTo>
                  <a:lnTo>
                    <a:pt x="150" y="20"/>
                  </a:lnTo>
                  <a:lnTo>
                    <a:pt x="136" y="12"/>
                  </a:lnTo>
                  <a:lnTo>
                    <a:pt x="123" y="7"/>
                  </a:lnTo>
                  <a:lnTo>
                    <a:pt x="119" y="3"/>
                  </a:lnTo>
                  <a:lnTo>
                    <a:pt x="116" y="0"/>
                  </a:lnTo>
                  <a:lnTo>
                    <a:pt x="94" y="5"/>
                  </a:lnTo>
                  <a:lnTo>
                    <a:pt x="82" y="20"/>
                  </a:lnTo>
                  <a:lnTo>
                    <a:pt x="84" y="34"/>
                  </a:lnTo>
                  <a:lnTo>
                    <a:pt x="82" y="48"/>
                  </a:lnTo>
                  <a:lnTo>
                    <a:pt x="85" y="56"/>
                  </a:lnTo>
                  <a:lnTo>
                    <a:pt x="90" y="61"/>
                  </a:lnTo>
                  <a:lnTo>
                    <a:pt x="102" y="61"/>
                  </a:lnTo>
                  <a:lnTo>
                    <a:pt x="101" y="66"/>
                  </a:lnTo>
                  <a:lnTo>
                    <a:pt x="102" y="68"/>
                  </a:lnTo>
                  <a:lnTo>
                    <a:pt x="99" y="75"/>
                  </a:lnTo>
                  <a:lnTo>
                    <a:pt x="94" y="78"/>
                  </a:lnTo>
                  <a:lnTo>
                    <a:pt x="89" y="75"/>
                  </a:lnTo>
                  <a:lnTo>
                    <a:pt x="84" y="66"/>
                  </a:lnTo>
                  <a:lnTo>
                    <a:pt x="73" y="60"/>
                  </a:lnTo>
                  <a:lnTo>
                    <a:pt x="68" y="54"/>
                  </a:lnTo>
                  <a:lnTo>
                    <a:pt x="63" y="54"/>
                  </a:lnTo>
                  <a:lnTo>
                    <a:pt x="60" y="54"/>
                  </a:lnTo>
                  <a:lnTo>
                    <a:pt x="55" y="54"/>
                  </a:lnTo>
                  <a:lnTo>
                    <a:pt x="48" y="54"/>
                  </a:lnTo>
                  <a:lnTo>
                    <a:pt x="41" y="48"/>
                  </a:lnTo>
                  <a:lnTo>
                    <a:pt x="33" y="44"/>
                  </a:lnTo>
                  <a:lnTo>
                    <a:pt x="27" y="41"/>
                  </a:lnTo>
                  <a:lnTo>
                    <a:pt x="27" y="68"/>
                  </a:lnTo>
                  <a:lnTo>
                    <a:pt x="22" y="68"/>
                  </a:lnTo>
                  <a:lnTo>
                    <a:pt x="21" y="68"/>
                  </a:lnTo>
                  <a:lnTo>
                    <a:pt x="0" y="68"/>
                  </a:lnTo>
                  <a:lnTo>
                    <a:pt x="0" y="123"/>
                  </a:lnTo>
                  <a:lnTo>
                    <a:pt x="14" y="136"/>
                  </a:lnTo>
                  <a:lnTo>
                    <a:pt x="12" y="140"/>
                  </a:lnTo>
                  <a:lnTo>
                    <a:pt x="14" y="143"/>
                  </a:lnTo>
                  <a:lnTo>
                    <a:pt x="21" y="140"/>
                  </a:lnTo>
                  <a:lnTo>
                    <a:pt x="27" y="136"/>
                  </a:lnTo>
                  <a:lnTo>
                    <a:pt x="36" y="143"/>
                  </a:lnTo>
                  <a:lnTo>
                    <a:pt x="48" y="150"/>
                  </a:lnTo>
                  <a:lnTo>
                    <a:pt x="55" y="15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5" name="Freeform 543"/>
            <p:cNvSpPr>
              <a:spLocks/>
            </p:cNvSpPr>
            <p:nvPr/>
          </p:nvSpPr>
          <p:spPr bwMode="auto">
            <a:xfrm>
              <a:off x="3030" y="2017"/>
              <a:ext cx="163" cy="184"/>
            </a:xfrm>
            <a:custGeom>
              <a:avLst/>
              <a:gdLst>
                <a:gd name="T0" fmla="*/ 150 w 163"/>
                <a:gd name="T1" fmla="*/ 177 h 184"/>
                <a:gd name="T2" fmla="*/ 129 w 163"/>
                <a:gd name="T3" fmla="*/ 184 h 184"/>
                <a:gd name="T4" fmla="*/ 95 w 163"/>
                <a:gd name="T5" fmla="*/ 184 h 184"/>
                <a:gd name="T6" fmla="*/ 89 w 163"/>
                <a:gd name="T7" fmla="*/ 180 h 184"/>
                <a:gd name="T8" fmla="*/ 85 w 163"/>
                <a:gd name="T9" fmla="*/ 177 h 184"/>
                <a:gd name="T10" fmla="*/ 82 w 163"/>
                <a:gd name="T11" fmla="*/ 170 h 184"/>
                <a:gd name="T12" fmla="*/ 20 w 163"/>
                <a:gd name="T13" fmla="*/ 170 h 184"/>
                <a:gd name="T14" fmla="*/ 19 w 163"/>
                <a:gd name="T15" fmla="*/ 170 h 184"/>
                <a:gd name="T16" fmla="*/ 14 w 163"/>
                <a:gd name="T17" fmla="*/ 170 h 184"/>
                <a:gd name="T18" fmla="*/ 5 w 163"/>
                <a:gd name="T19" fmla="*/ 170 h 184"/>
                <a:gd name="T20" fmla="*/ 0 w 163"/>
                <a:gd name="T21" fmla="*/ 170 h 184"/>
                <a:gd name="T22" fmla="*/ 0 w 163"/>
                <a:gd name="T23" fmla="*/ 153 h 184"/>
                <a:gd name="T24" fmla="*/ 0 w 163"/>
                <a:gd name="T25" fmla="*/ 143 h 184"/>
                <a:gd name="T26" fmla="*/ 7 w 163"/>
                <a:gd name="T27" fmla="*/ 117 h 184"/>
                <a:gd name="T28" fmla="*/ 20 w 163"/>
                <a:gd name="T29" fmla="*/ 99 h 184"/>
                <a:gd name="T30" fmla="*/ 27 w 163"/>
                <a:gd name="T31" fmla="*/ 75 h 184"/>
                <a:gd name="T32" fmla="*/ 20 w 163"/>
                <a:gd name="T33" fmla="*/ 60 h 184"/>
                <a:gd name="T34" fmla="*/ 14 w 163"/>
                <a:gd name="T35" fmla="*/ 48 h 184"/>
                <a:gd name="T36" fmla="*/ 17 w 163"/>
                <a:gd name="T37" fmla="*/ 39 h 184"/>
                <a:gd name="T38" fmla="*/ 20 w 163"/>
                <a:gd name="T39" fmla="*/ 34 h 184"/>
                <a:gd name="T40" fmla="*/ 15 w 163"/>
                <a:gd name="T41" fmla="*/ 17 h 184"/>
                <a:gd name="T42" fmla="*/ 7 w 163"/>
                <a:gd name="T43" fmla="*/ 0 h 184"/>
                <a:gd name="T44" fmla="*/ 61 w 163"/>
                <a:gd name="T45" fmla="*/ 0 h 184"/>
                <a:gd name="T46" fmla="*/ 66 w 163"/>
                <a:gd name="T47" fmla="*/ 19 h 184"/>
                <a:gd name="T48" fmla="*/ 82 w 163"/>
                <a:gd name="T49" fmla="*/ 27 h 184"/>
                <a:gd name="T50" fmla="*/ 85 w 163"/>
                <a:gd name="T51" fmla="*/ 27 h 184"/>
                <a:gd name="T52" fmla="*/ 89 w 163"/>
                <a:gd name="T53" fmla="*/ 27 h 184"/>
                <a:gd name="T54" fmla="*/ 95 w 163"/>
                <a:gd name="T55" fmla="*/ 27 h 184"/>
                <a:gd name="T56" fmla="*/ 100 w 163"/>
                <a:gd name="T57" fmla="*/ 22 h 184"/>
                <a:gd name="T58" fmla="*/ 102 w 163"/>
                <a:gd name="T59" fmla="*/ 14 h 184"/>
                <a:gd name="T60" fmla="*/ 116 w 163"/>
                <a:gd name="T61" fmla="*/ 14 h 184"/>
                <a:gd name="T62" fmla="*/ 119 w 163"/>
                <a:gd name="T63" fmla="*/ 19 h 184"/>
                <a:gd name="T64" fmla="*/ 128 w 163"/>
                <a:gd name="T65" fmla="*/ 20 h 184"/>
                <a:gd name="T66" fmla="*/ 136 w 163"/>
                <a:gd name="T67" fmla="*/ 20 h 184"/>
                <a:gd name="T68" fmla="*/ 135 w 163"/>
                <a:gd name="T69" fmla="*/ 37 h 184"/>
                <a:gd name="T70" fmla="*/ 136 w 163"/>
                <a:gd name="T71" fmla="*/ 54 h 184"/>
                <a:gd name="T72" fmla="*/ 136 w 163"/>
                <a:gd name="T73" fmla="*/ 58 h 184"/>
                <a:gd name="T74" fmla="*/ 138 w 163"/>
                <a:gd name="T75" fmla="*/ 60 h 184"/>
                <a:gd name="T76" fmla="*/ 138 w 163"/>
                <a:gd name="T77" fmla="*/ 65 h 184"/>
                <a:gd name="T78" fmla="*/ 136 w 163"/>
                <a:gd name="T79" fmla="*/ 75 h 184"/>
                <a:gd name="T80" fmla="*/ 143 w 163"/>
                <a:gd name="T81" fmla="*/ 77 h 184"/>
                <a:gd name="T82" fmla="*/ 148 w 163"/>
                <a:gd name="T83" fmla="*/ 77 h 184"/>
                <a:gd name="T84" fmla="*/ 157 w 163"/>
                <a:gd name="T85" fmla="*/ 75 h 184"/>
                <a:gd name="T86" fmla="*/ 158 w 163"/>
                <a:gd name="T87" fmla="*/ 75 h 184"/>
                <a:gd name="T88" fmla="*/ 163 w 163"/>
                <a:gd name="T89" fmla="*/ 75 h 184"/>
                <a:gd name="T90" fmla="*/ 163 w 163"/>
                <a:gd name="T91" fmla="*/ 102 h 184"/>
                <a:gd name="T92" fmla="*/ 158 w 163"/>
                <a:gd name="T93" fmla="*/ 102 h 184"/>
                <a:gd name="T94" fmla="*/ 157 w 163"/>
                <a:gd name="T95" fmla="*/ 102 h 184"/>
                <a:gd name="T96" fmla="*/ 136 w 163"/>
                <a:gd name="T97" fmla="*/ 102 h 184"/>
                <a:gd name="T98" fmla="*/ 136 w 163"/>
                <a:gd name="T99" fmla="*/ 157 h 184"/>
                <a:gd name="T100" fmla="*/ 150 w 163"/>
                <a:gd name="T101" fmla="*/ 170 h 184"/>
                <a:gd name="T102" fmla="*/ 150 w 163"/>
                <a:gd name="T103" fmla="*/ 177 h 1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
                <a:gd name="T157" fmla="*/ 0 h 184"/>
                <a:gd name="T158" fmla="*/ 163 w 163"/>
                <a:gd name="T159" fmla="*/ 184 h 1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 h="184">
                  <a:moveTo>
                    <a:pt x="150" y="177"/>
                  </a:moveTo>
                  <a:lnTo>
                    <a:pt x="129" y="184"/>
                  </a:lnTo>
                  <a:lnTo>
                    <a:pt x="95" y="184"/>
                  </a:lnTo>
                  <a:lnTo>
                    <a:pt x="89" y="180"/>
                  </a:lnTo>
                  <a:lnTo>
                    <a:pt x="85" y="177"/>
                  </a:lnTo>
                  <a:lnTo>
                    <a:pt x="82" y="170"/>
                  </a:lnTo>
                  <a:lnTo>
                    <a:pt x="20" y="170"/>
                  </a:lnTo>
                  <a:lnTo>
                    <a:pt x="19" y="170"/>
                  </a:lnTo>
                  <a:lnTo>
                    <a:pt x="14" y="170"/>
                  </a:lnTo>
                  <a:lnTo>
                    <a:pt x="5" y="170"/>
                  </a:lnTo>
                  <a:lnTo>
                    <a:pt x="0" y="170"/>
                  </a:lnTo>
                  <a:lnTo>
                    <a:pt x="0" y="153"/>
                  </a:lnTo>
                  <a:lnTo>
                    <a:pt x="0" y="143"/>
                  </a:lnTo>
                  <a:lnTo>
                    <a:pt x="7" y="117"/>
                  </a:lnTo>
                  <a:lnTo>
                    <a:pt x="20" y="99"/>
                  </a:lnTo>
                  <a:lnTo>
                    <a:pt x="27" y="75"/>
                  </a:lnTo>
                  <a:lnTo>
                    <a:pt x="20" y="60"/>
                  </a:lnTo>
                  <a:lnTo>
                    <a:pt x="14" y="48"/>
                  </a:lnTo>
                  <a:lnTo>
                    <a:pt x="17" y="39"/>
                  </a:lnTo>
                  <a:lnTo>
                    <a:pt x="20" y="34"/>
                  </a:lnTo>
                  <a:lnTo>
                    <a:pt x="15" y="17"/>
                  </a:lnTo>
                  <a:lnTo>
                    <a:pt x="7" y="0"/>
                  </a:lnTo>
                  <a:lnTo>
                    <a:pt x="61" y="0"/>
                  </a:lnTo>
                  <a:lnTo>
                    <a:pt x="66" y="19"/>
                  </a:lnTo>
                  <a:lnTo>
                    <a:pt x="82" y="27"/>
                  </a:lnTo>
                  <a:lnTo>
                    <a:pt x="85" y="27"/>
                  </a:lnTo>
                  <a:lnTo>
                    <a:pt x="89" y="27"/>
                  </a:lnTo>
                  <a:lnTo>
                    <a:pt x="95" y="27"/>
                  </a:lnTo>
                  <a:lnTo>
                    <a:pt x="100" y="22"/>
                  </a:lnTo>
                  <a:lnTo>
                    <a:pt x="102" y="14"/>
                  </a:lnTo>
                  <a:lnTo>
                    <a:pt x="116" y="14"/>
                  </a:lnTo>
                  <a:lnTo>
                    <a:pt x="119" y="19"/>
                  </a:lnTo>
                  <a:lnTo>
                    <a:pt x="128" y="20"/>
                  </a:lnTo>
                  <a:lnTo>
                    <a:pt x="136" y="20"/>
                  </a:lnTo>
                  <a:lnTo>
                    <a:pt x="135" y="37"/>
                  </a:lnTo>
                  <a:lnTo>
                    <a:pt x="136" y="54"/>
                  </a:lnTo>
                  <a:lnTo>
                    <a:pt x="136" y="58"/>
                  </a:lnTo>
                  <a:lnTo>
                    <a:pt x="138" y="60"/>
                  </a:lnTo>
                  <a:lnTo>
                    <a:pt x="138" y="65"/>
                  </a:lnTo>
                  <a:lnTo>
                    <a:pt x="136" y="75"/>
                  </a:lnTo>
                  <a:lnTo>
                    <a:pt x="143" y="77"/>
                  </a:lnTo>
                  <a:lnTo>
                    <a:pt x="148" y="77"/>
                  </a:lnTo>
                  <a:lnTo>
                    <a:pt x="157" y="75"/>
                  </a:lnTo>
                  <a:lnTo>
                    <a:pt x="158" y="75"/>
                  </a:lnTo>
                  <a:lnTo>
                    <a:pt x="163" y="75"/>
                  </a:lnTo>
                  <a:lnTo>
                    <a:pt x="163" y="102"/>
                  </a:lnTo>
                  <a:lnTo>
                    <a:pt x="158" y="102"/>
                  </a:lnTo>
                  <a:lnTo>
                    <a:pt x="157" y="102"/>
                  </a:lnTo>
                  <a:lnTo>
                    <a:pt x="136" y="102"/>
                  </a:lnTo>
                  <a:lnTo>
                    <a:pt x="136" y="157"/>
                  </a:lnTo>
                  <a:lnTo>
                    <a:pt x="150" y="170"/>
                  </a:lnTo>
                  <a:lnTo>
                    <a:pt x="150" y="17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6" name="Freeform 544"/>
            <p:cNvSpPr>
              <a:spLocks/>
            </p:cNvSpPr>
            <p:nvPr/>
          </p:nvSpPr>
          <p:spPr bwMode="auto">
            <a:xfrm>
              <a:off x="3132" y="2194"/>
              <a:ext cx="123" cy="143"/>
            </a:xfrm>
            <a:custGeom>
              <a:avLst/>
              <a:gdLst>
                <a:gd name="T0" fmla="*/ 75 w 123"/>
                <a:gd name="T1" fmla="*/ 7 h 143"/>
                <a:gd name="T2" fmla="*/ 77 w 123"/>
                <a:gd name="T3" fmla="*/ 10 h 143"/>
                <a:gd name="T4" fmla="*/ 80 w 123"/>
                <a:gd name="T5" fmla="*/ 15 h 143"/>
                <a:gd name="T6" fmla="*/ 82 w 123"/>
                <a:gd name="T7" fmla="*/ 20 h 143"/>
                <a:gd name="T8" fmla="*/ 85 w 123"/>
                <a:gd name="T9" fmla="*/ 29 h 143"/>
                <a:gd name="T10" fmla="*/ 95 w 123"/>
                <a:gd name="T11" fmla="*/ 34 h 143"/>
                <a:gd name="T12" fmla="*/ 102 w 123"/>
                <a:gd name="T13" fmla="*/ 41 h 143"/>
                <a:gd name="T14" fmla="*/ 102 w 123"/>
                <a:gd name="T15" fmla="*/ 53 h 143"/>
                <a:gd name="T16" fmla="*/ 102 w 123"/>
                <a:gd name="T17" fmla="*/ 61 h 143"/>
                <a:gd name="T18" fmla="*/ 111 w 123"/>
                <a:gd name="T19" fmla="*/ 61 h 143"/>
                <a:gd name="T20" fmla="*/ 118 w 123"/>
                <a:gd name="T21" fmla="*/ 63 h 143"/>
                <a:gd name="T22" fmla="*/ 123 w 123"/>
                <a:gd name="T23" fmla="*/ 68 h 143"/>
                <a:gd name="T24" fmla="*/ 101 w 123"/>
                <a:gd name="T25" fmla="*/ 83 h 143"/>
                <a:gd name="T26" fmla="*/ 89 w 123"/>
                <a:gd name="T27" fmla="*/ 102 h 143"/>
                <a:gd name="T28" fmla="*/ 80 w 123"/>
                <a:gd name="T29" fmla="*/ 105 h 143"/>
                <a:gd name="T30" fmla="*/ 75 w 123"/>
                <a:gd name="T31" fmla="*/ 109 h 143"/>
                <a:gd name="T32" fmla="*/ 73 w 123"/>
                <a:gd name="T33" fmla="*/ 116 h 143"/>
                <a:gd name="T34" fmla="*/ 68 w 123"/>
                <a:gd name="T35" fmla="*/ 121 h 143"/>
                <a:gd name="T36" fmla="*/ 61 w 123"/>
                <a:gd name="T37" fmla="*/ 123 h 143"/>
                <a:gd name="T38" fmla="*/ 55 w 123"/>
                <a:gd name="T39" fmla="*/ 121 h 143"/>
                <a:gd name="T40" fmla="*/ 50 w 123"/>
                <a:gd name="T41" fmla="*/ 117 h 143"/>
                <a:gd name="T42" fmla="*/ 41 w 123"/>
                <a:gd name="T43" fmla="*/ 116 h 143"/>
                <a:gd name="T44" fmla="*/ 33 w 123"/>
                <a:gd name="T45" fmla="*/ 126 h 143"/>
                <a:gd name="T46" fmla="*/ 21 w 123"/>
                <a:gd name="T47" fmla="*/ 143 h 143"/>
                <a:gd name="T48" fmla="*/ 7 w 123"/>
                <a:gd name="T49" fmla="*/ 143 h 143"/>
                <a:gd name="T50" fmla="*/ 9 w 123"/>
                <a:gd name="T51" fmla="*/ 134 h 143"/>
                <a:gd name="T52" fmla="*/ 14 w 123"/>
                <a:gd name="T53" fmla="*/ 129 h 143"/>
                <a:gd name="T54" fmla="*/ 9 w 123"/>
                <a:gd name="T55" fmla="*/ 119 h 143"/>
                <a:gd name="T56" fmla="*/ 0 w 123"/>
                <a:gd name="T57" fmla="*/ 109 h 143"/>
                <a:gd name="T58" fmla="*/ 0 w 123"/>
                <a:gd name="T59" fmla="*/ 68 h 143"/>
                <a:gd name="T60" fmla="*/ 14 w 123"/>
                <a:gd name="T61" fmla="*/ 68 h 143"/>
                <a:gd name="T62" fmla="*/ 14 w 123"/>
                <a:gd name="T63" fmla="*/ 7 h 143"/>
                <a:gd name="T64" fmla="*/ 31 w 123"/>
                <a:gd name="T65" fmla="*/ 8 h 143"/>
                <a:gd name="T66" fmla="*/ 48 w 123"/>
                <a:gd name="T67" fmla="*/ 7 h 143"/>
                <a:gd name="T68" fmla="*/ 48 w 123"/>
                <a:gd name="T69" fmla="*/ 8 h 143"/>
                <a:gd name="T70" fmla="*/ 48 w 123"/>
                <a:gd name="T71" fmla="*/ 14 h 143"/>
                <a:gd name="T72" fmla="*/ 60 w 123"/>
                <a:gd name="T73" fmla="*/ 5 h 143"/>
                <a:gd name="T74" fmla="*/ 68 w 123"/>
                <a:gd name="T75" fmla="*/ 0 h 143"/>
                <a:gd name="T76" fmla="*/ 73 w 123"/>
                <a:gd name="T77" fmla="*/ 2 h 143"/>
                <a:gd name="T78" fmla="*/ 75 w 123"/>
                <a:gd name="T79" fmla="*/ 0 h 143"/>
                <a:gd name="T80" fmla="*/ 75 w 123"/>
                <a:gd name="T81" fmla="*/ 7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143"/>
                <a:gd name="T125" fmla="*/ 123 w 123"/>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143">
                  <a:moveTo>
                    <a:pt x="75" y="7"/>
                  </a:moveTo>
                  <a:lnTo>
                    <a:pt x="77" y="10"/>
                  </a:lnTo>
                  <a:lnTo>
                    <a:pt x="80" y="15"/>
                  </a:lnTo>
                  <a:lnTo>
                    <a:pt x="82" y="20"/>
                  </a:lnTo>
                  <a:lnTo>
                    <a:pt x="85" y="29"/>
                  </a:lnTo>
                  <a:lnTo>
                    <a:pt x="95" y="34"/>
                  </a:lnTo>
                  <a:lnTo>
                    <a:pt x="102" y="41"/>
                  </a:lnTo>
                  <a:lnTo>
                    <a:pt x="102" y="53"/>
                  </a:lnTo>
                  <a:lnTo>
                    <a:pt x="102" y="61"/>
                  </a:lnTo>
                  <a:lnTo>
                    <a:pt x="111" y="61"/>
                  </a:lnTo>
                  <a:lnTo>
                    <a:pt x="118" y="63"/>
                  </a:lnTo>
                  <a:lnTo>
                    <a:pt x="123" y="68"/>
                  </a:lnTo>
                  <a:lnTo>
                    <a:pt x="101" y="83"/>
                  </a:lnTo>
                  <a:lnTo>
                    <a:pt x="89" y="102"/>
                  </a:lnTo>
                  <a:lnTo>
                    <a:pt x="80" y="105"/>
                  </a:lnTo>
                  <a:lnTo>
                    <a:pt x="75" y="109"/>
                  </a:lnTo>
                  <a:lnTo>
                    <a:pt x="73" y="116"/>
                  </a:lnTo>
                  <a:lnTo>
                    <a:pt x="68" y="121"/>
                  </a:lnTo>
                  <a:lnTo>
                    <a:pt x="61" y="123"/>
                  </a:lnTo>
                  <a:lnTo>
                    <a:pt x="55" y="121"/>
                  </a:lnTo>
                  <a:lnTo>
                    <a:pt x="50" y="117"/>
                  </a:lnTo>
                  <a:lnTo>
                    <a:pt x="41" y="116"/>
                  </a:lnTo>
                  <a:lnTo>
                    <a:pt x="33" y="126"/>
                  </a:lnTo>
                  <a:lnTo>
                    <a:pt x="21" y="143"/>
                  </a:lnTo>
                  <a:lnTo>
                    <a:pt x="7" y="143"/>
                  </a:lnTo>
                  <a:lnTo>
                    <a:pt x="9" y="134"/>
                  </a:lnTo>
                  <a:lnTo>
                    <a:pt x="14" y="129"/>
                  </a:lnTo>
                  <a:lnTo>
                    <a:pt x="9" y="119"/>
                  </a:lnTo>
                  <a:lnTo>
                    <a:pt x="0" y="109"/>
                  </a:lnTo>
                  <a:lnTo>
                    <a:pt x="0" y="68"/>
                  </a:lnTo>
                  <a:lnTo>
                    <a:pt x="14" y="68"/>
                  </a:lnTo>
                  <a:lnTo>
                    <a:pt x="14" y="7"/>
                  </a:lnTo>
                  <a:lnTo>
                    <a:pt x="31" y="8"/>
                  </a:lnTo>
                  <a:lnTo>
                    <a:pt x="48" y="7"/>
                  </a:lnTo>
                  <a:lnTo>
                    <a:pt x="48" y="8"/>
                  </a:lnTo>
                  <a:lnTo>
                    <a:pt x="48" y="14"/>
                  </a:lnTo>
                  <a:lnTo>
                    <a:pt x="60" y="5"/>
                  </a:lnTo>
                  <a:lnTo>
                    <a:pt x="68" y="0"/>
                  </a:lnTo>
                  <a:lnTo>
                    <a:pt x="73" y="2"/>
                  </a:lnTo>
                  <a:lnTo>
                    <a:pt x="75" y="0"/>
                  </a:lnTo>
                  <a:lnTo>
                    <a:pt x="75"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7" name="Freeform 545"/>
            <p:cNvSpPr>
              <a:spLocks/>
            </p:cNvSpPr>
            <p:nvPr/>
          </p:nvSpPr>
          <p:spPr bwMode="auto">
            <a:xfrm>
              <a:off x="2656" y="1717"/>
              <a:ext cx="40" cy="7"/>
            </a:xfrm>
            <a:custGeom>
              <a:avLst/>
              <a:gdLst>
                <a:gd name="T0" fmla="*/ 0 w 40"/>
                <a:gd name="T1" fmla="*/ 0 h 7"/>
                <a:gd name="T2" fmla="*/ 6 w 40"/>
                <a:gd name="T3" fmla="*/ 2 h 7"/>
                <a:gd name="T4" fmla="*/ 13 w 40"/>
                <a:gd name="T5" fmla="*/ 0 h 7"/>
                <a:gd name="T6" fmla="*/ 17 w 40"/>
                <a:gd name="T7" fmla="*/ 2 h 7"/>
                <a:gd name="T8" fmla="*/ 20 w 40"/>
                <a:gd name="T9" fmla="*/ 0 h 7"/>
                <a:gd name="T10" fmla="*/ 29 w 40"/>
                <a:gd name="T11" fmla="*/ 4 h 7"/>
                <a:gd name="T12" fmla="*/ 40 w 40"/>
                <a:gd name="T13" fmla="*/ 7 h 7"/>
                <a:gd name="T14" fmla="*/ 35 w 40"/>
                <a:gd name="T15" fmla="*/ 7 h 7"/>
                <a:gd name="T16" fmla="*/ 34 w 40"/>
                <a:gd name="T17" fmla="*/ 7 h 7"/>
                <a:gd name="T18" fmla="*/ 29 w 40"/>
                <a:gd name="T19" fmla="*/ 7 h 7"/>
                <a:gd name="T20" fmla="*/ 23 w 40"/>
                <a:gd name="T21" fmla="*/ 5 h 7"/>
                <a:gd name="T22" fmla="*/ 20 w 40"/>
                <a:gd name="T23" fmla="*/ 7 h 7"/>
                <a:gd name="T24" fmla="*/ 10 w 40"/>
                <a:gd name="T25" fmla="*/ 7 h 7"/>
                <a:gd name="T26" fmla="*/ 0 w 40"/>
                <a:gd name="T27" fmla="*/ 7 h 7"/>
                <a:gd name="T28" fmla="*/ 0 w 40"/>
                <a:gd name="T29" fmla="*/ 5 h 7"/>
                <a:gd name="T30" fmla="*/ 0 w 40"/>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7"/>
                <a:gd name="T50" fmla="*/ 40 w 40"/>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7">
                  <a:moveTo>
                    <a:pt x="0" y="0"/>
                  </a:moveTo>
                  <a:lnTo>
                    <a:pt x="6" y="2"/>
                  </a:lnTo>
                  <a:lnTo>
                    <a:pt x="13" y="0"/>
                  </a:lnTo>
                  <a:lnTo>
                    <a:pt x="17" y="2"/>
                  </a:lnTo>
                  <a:lnTo>
                    <a:pt x="20" y="0"/>
                  </a:lnTo>
                  <a:lnTo>
                    <a:pt x="29" y="4"/>
                  </a:lnTo>
                  <a:lnTo>
                    <a:pt x="40" y="7"/>
                  </a:lnTo>
                  <a:lnTo>
                    <a:pt x="35" y="7"/>
                  </a:lnTo>
                  <a:lnTo>
                    <a:pt x="34" y="7"/>
                  </a:lnTo>
                  <a:lnTo>
                    <a:pt x="29" y="7"/>
                  </a:lnTo>
                  <a:lnTo>
                    <a:pt x="23" y="5"/>
                  </a:lnTo>
                  <a:lnTo>
                    <a:pt x="20" y="7"/>
                  </a:lnTo>
                  <a:lnTo>
                    <a:pt x="10" y="7"/>
                  </a:lnTo>
                  <a:lnTo>
                    <a:pt x="0" y="7"/>
                  </a:lnTo>
                  <a:lnTo>
                    <a:pt x="0" y="5"/>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8" name="Freeform 546"/>
            <p:cNvSpPr>
              <a:spLocks/>
            </p:cNvSpPr>
            <p:nvPr/>
          </p:nvSpPr>
          <p:spPr bwMode="auto">
            <a:xfrm>
              <a:off x="2656" y="1670"/>
              <a:ext cx="68" cy="69"/>
            </a:xfrm>
            <a:custGeom>
              <a:avLst/>
              <a:gdLst>
                <a:gd name="T0" fmla="*/ 0 w 68"/>
                <a:gd name="T1" fmla="*/ 68 h 69"/>
                <a:gd name="T2" fmla="*/ 0 w 68"/>
                <a:gd name="T3" fmla="*/ 64 h 69"/>
                <a:gd name="T4" fmla="*/ 0 w 68"/>
                <a:gd name="T5" fmla="*/ 61 h 69"/>
                <a:gd name="T6" fmla="*/ 0 w 68"/>
                <a:gd name="T7" fmla="*/ 58 h 69"/>
                <a:gd name="T8" fmla="*/ 0 w 68"/>
                <a:gd name="T9" fmla="*/ 54 h 69"/>
                <a:gd name="T10" fmla="*/ 10 w 68"/>
                <a:gd name="T11" fmla="*/ 54 h 69"/>
                <a:gd name="T12" fmla="*/ 20 w 68"/>
                <a:gd name="T13" fmla="*/ 54 h 69"/>
                <a:gd name="T14" fmla="*/ 23 w 68"/>
                <a:gd name="T15" fmla="*/ 52 h 69"/>
                <a:gd name="T16" fmla="*/ 29 w 68"/>
                <a:gd name="T17" fmla="*/ 54 h 69"/>
                <a:gd name="T18" fmla="*/ 34 w 68"/>
                <a:gd name="T19" fmla="*/ 54 h 69"/>
                <a:gd name="T20" fmla="*/ 35 w 68"/>
                <a:gd name="T21" fmla="*/ 54 h 69"/>
                <a:gd name="T22" fmla="*/ 40 w 68"/>
                <a:gd name="T23" fmla="*/ 54 h 69"/>
                <a:gd name="T24" fmla="*/ 29 w 68"/>
                <a:gd name="T25" fmla="*/ 51 h 69"/>
                <a:gd name="T26" fmla="*/ 20 w 68"/>
                <a:gd name="T27" fmla="*/ 47 h 69"/>
                <a:gd name="T28" fmla="*/ 17 w 68"/>
                <a:gd name="T29" fmla="*/ 49 h 69"/>
                <a:gd name="T30" fmla="*/ 13 w 68"/>
                <a:gd name="T31" fmla="*/ 47 h 69"/>
                <a:gd name="T32" fmla="*/ 6 w 68"/>
                <a:gd name="T33" fmla="*/ 49 h 69"/>
                <a:gd name="T34" fmla="*/ 0 w 68"/>
                <a:gd name="T35" fmla="*/ 47 h 69"/>
                <a:gd name="T36" fmla="*/ 1 w 68"/>
                <a:gd name="T37" fmla="*/ 46 h 69"/>
                <a:gd name="T38" fmla="*/ 0 w 68"/>
                <a:gd name="T39" fmla="*/ 41 h 69"/>
                <a:gd name="T40" fmla="*/ 1 w 68"/>
                <a:gd name="T41" fmla="*/ 35 h 69"/>
                <a:gd name="T42" fmla="*/ 0 w 68"/>
                <a:gd name="T43" fmla="*/ 32 h 69"/>
                <a:gd name="T44" fmla="*/ 0 w 68"/>
                <a:gd name="T45" fmla="*/ 27 h 69"/>
                <a:gd name="T46" fmla="*/ 0 w 68"/>
                <a:gd name="T47" fmla="*/ 17 h 69"/>
                <a:gd name="T48" fmla="*/ 6 w 68"/>
                <a:gd name="T49" fmla="*/ 6 h 69"/>
                <a:gd name="T50" fmla="*/ 6 w 68"/>
                <a:gd name="T51" fmla="*/ 6 h 69"/>
                <a:gd name="T52" fmla="*/ 6 w 68"/>
                <a:gd name="T53" fmla="*/ 6 h 69"/>
                <a:gd name="T54" fmla="*/ 13 w 68"/>
                <a:gd name="T55" fmla="*/ 5 h 69"/>
                <a:gd name="T56" fmla="*/ 20 w 68"/>
                <a:gd name="T57" fmla="*/ 0 h 69"/>
                <a:gd name="T58" fmla="*/ 42 w 68"/>
                <a:gd name="T59" fmla="*/ 15 h 69"/>
                <a:gd name="T60" fmla="*/ 61 w 68"/>
                <a:gd name="T61" fmla="*/ 34 h 69"/>
                <a:gd name="T62" fmla="*/ 54 w 68"/>
                <a:gd name="T63" fmla="*/ 34 h 69"/>
                <a:gd name="T64" fmla="*/ 63 w 68"/>
                <a:gd name="T65" fmla="*/ 51 h 69"/>
                <a:gd name="T66" fmla="*/ 68 w 68"/>
                <a:gd name="T67" fmla="*/ 68 h 69"/>
                <a:gd name="T68" fmla="*/ 64 w 68"/>
                <a:gd name="T69" fmla="*/ 68 h 69"/>
                <a:gd name="T70" fmla="*/ 61 w 68"/>
                <a:gd name="T71" fmla="*/ 68 h 69"/>
                <a:gd name="T72" fmla="*/ 61 w 68"/>
                <a:gd name="T73" fmla="*/ 69 h 69"/>
                <a:gd name="T74" fmla="*/ 61 w 68"/>
                <a:gd name="T75" fmla="*/ 68 h 69"/>
                <a:gd name="T76" fmla="*/ 52 w 68"/>
                <a:gd name="T77" fmla="*/ 68 h 69"/>
                <a:gd name="T78" fmla="*/ 46 w 68"/>
                <a:gd name="T79" fmla="*/ 68 h 69"/>
                <a:gd name="T80" fmla="*/ 40 w 68"/>
                <a:gd name="T81" fmla="*/ 68 h 69"/>
                <a:gd name="T82" fmla="*/ 20 w 68"/>
                <a:gd name="T83" fmla="*/ 68 h 69"/>
                <a:gd name="T84" fmla="*/ 0 w 68"/>
                <a:gd name="T85" fmla="*/ 68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69"/>
                <a:gd name="T131" fmla="*/ 68 w 68"/>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69">
                  <a:moveTo>
                    <a:pt x="0" y="68"/>
                  </a:moveTo>
                  <a:lnTo>
                    <a:pt x="0" y="64"/>
                  </a:lnTo>
                  <a:lnTo>
                    <a:pt x="0" y="61"/>
                  </a:lnTo>
                  <a:lnTo>
                    <a:pt x="0" y="58"/>
                  </a:lnTo>
                  <a:lnTo>
                    <a:pt x="0" y="54"/>
                  </a:lnTo>
                  <a:lnTo>
                    <a:pt x="10" y="54"/>
                  </a:lnTo>
                  <a:lnTo>
                    <a:pt x="20" y="54"/>
                  </a:lnTo>
                  <a:lnTo>
                    <a:pt x="23" y="52"/>
                  </a:lnTo>
                  <a:lnTo>
                    <a:pt x="29" y="54"/>
                  </a:lnTo>
                  <a:lnTo>
                    <a:pt x="34" y="54"/>
                  </a:lnTo>
                  <a:lnTo>
                    <a:pt x="35" y="54"/>
                  </a:lnTo>
                  <a:lnTo>
                    <a:pt x="40" y="54"/>
                  </a:lnTo>
                  <a:lnTo>
                    <a:pt x="29" y="51"/>
                  </a:lnTo>
                  <a:lnTo>
                    <a:pt x="20" y="47"/>
                  </a:lnTo>
                  <a:lnTo>
                    <a:pt x="17" y="49"/>
                  </a:lnTo>
                  <a:lnTo>
                    <a:pt x="13" y="47"/>
                  </a:lnTo>
                  <a:lnTo>
                    <a:pt x="6" y="49"/>
                  </a:lnTo>
                  <a:lnTo>
                    <a:pt x="0" y="47"/>
                  </a:lnTo>
                  <a:lnTo>
                    <a:pt x="1" y="46"/>
                  </a:lnTo>
                  <a:lnTo>
                    <a:pt x="0" y="41"/>
                  </a:lnTo>
                  <a:lnTo>
                    <a:pt x="1" y="35"/>
                  </a:lnTo>
                  <a:lnTo>
                    <a:pt x="0" y="32"/>
                  </a:lnTo>
                  <a:lnTo>
                    <a:pt x="0" y="27"/>
                  </a:lnTo>
                  <a:lnTo>
                    <a:pt x="0" y="17"/>
                  </a:lnTo>
                  <a:lnTo>
                    <a:pt x="6" y="6"/>
                  </a:lnTo>
                  <a:lnTo>
                    <a:pt x="13" y="5"/>
                  </a:lnTo>
                  <a:lnTo>
                    <a:pt x="20" y="0"/>
                  </a:lnTo>
                  <a:lnTo>
                    <a:pt x="42" y="15"/>
                  </a:lnTo>
                  <a:lnTo>
                    <a:pt x="61" y="34"/>
                  </a:lnTo>
                  <a:lnTo>
                    <a:pt x="54" y="34"/>
                  </a:lnTo>
                  <a:lnTo>
                    <a:pt x="63" y="51"/>
                  </a:lnTo>
                  <a:lnTo>
                    <a:pt x="68" y="68"/>
                  </a:lnTo>
                  <a:lnTo>
                    <a:pt x="64" y="68"/>
                  </a:lnTo>
                  <a:lnTo>
                    <a:pt x="61" y="68"/>
                  </a:lnTo>
                  <a:lnTo>
                    <a:pt x="61" y="69"/>
                  </a:lnTo>
                  <a:lnTo>
                    <a:pt x="61" y="68"/>
                  </a:lnTo>
                  <a:lnTo>
                    <a:pt x="52" y="68"/>
                  </a:lnTo>
                  <a:lnTo>
                    <a:pt x="46" y="68"/>
                  </a:lnTo>
                  <a:lnTo>
                    <a:pt x="40" y="68"/>
                  </a:lnTo>
                  <a:lnTo>
                    <a:pt x="20" y="68"/>
                  </a:lnTo>
                  <a:lnTo>
                    <a:pt x="0"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499" name="Freeform 547"/>
            <p:cNvSpPr>
              <a:spLocks/>
            </p:cNvSpPr>
            <p:nvPr/>
          </p:nvSpPr>
          <p:spPr bwMode="auto">
            <a:xfrm>
              <a:off x="2656" y="1738"/>
              <a:ext cx="40" cy="15"/>
            </a:xfrm>
            <a:custGeom>
              <a:avLst/>
              <a:gdLst>
                <a:gd name="T0" fmla="*/ 0 w 40"/>
                <a:gd name="T1" fmla="*/ 0 h 15"/>
                <a:gd name="T2" fmla="*/ 20 w 40"/>
                <a:gd name="T3" fmla="*/ 0 h 15"/>
                <a:gd name="T4" fmla="*/ 40 w 40"/>
                <a:gd name="T5" fmla="*/ 0 h 15"/>
                <a:gd name="T6" fmla="*/ 39 w 40"/>
                <a:gd name="T7" fmla="*/ 0 h 15"/>
                <a:gd name="T8" fmla="*/ 40 w 40"/>
                <a:gd name="T9" fmla="*/ 0 h 15"/>
                <a:gd name="T10" fmla="*/ 37 w 40"/>
                <a:gd name="T11" fmla="*/ 3 h 15"/>
                <a:gd name="T12" fmla="*/ 34 w 40"/>
                <a:gd name="T13" fmla="*/ 7 h 15"/>
                <a:gd name="T14" fmla="*/ 35 w 40"/>
                <a:gd name="T15" fmla="*/ 7 h 15"/>
                <a:gd name="T16" fmla="*/ 40 w 40"/>
                <a:gd name="T17" fmla="*/ 7 h 15"/>
                <a:gd name="T18" fmla="*/ 40 w 40"/>
                <a:gd name="T19" fmla="*/ 13 h 15"/>
                <a:gd name="T20" fmla="*/ 32 w 40"/>
                <a:gd name="T21" fmla="*/ 13 h 15"/>
                <a:gd name="T22" fmla="*/ 27 w 40"/>
                <a:gd name="T23" fmla="*/ 15 h 15"/>
                <a:gd name="T24" fmla="*/ 20 w 40"/>
                <a:gd name="T25" fmla="*/ 13 h 15"/>
                <a:gd name="T26" fmla="*/ 20 w 40"/>
                <a:gd name="T27" fmla="*/ 13 h 15"/>
                <a:gd name="T28" fmla="*/ 20 w 40"/>
                <a:gd name="T29" fmla="*/ 13 h 15"/>
                <a:gd name="T30" fmla="*/ 10 w 40"/>
                <a:gd name="T31" fmla="*/ 7 h 15"/>
                <a:gd name="T32" fmla="*/ 0 w 4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5"/>
                <a:gd name="T53" fmla="*/ 40 w 4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5">
                  <a:moveTo>
                    <a:pt x="0" y="0"/>
                  </a:moveTo>
                  <a:lnTo>
                    <a:pt x="20" y="0"/>
                  </a:lnTo>
                  <a:lnTo>
                    <a:pt x="40" y="0"/>
                  </a:lnTo>
                  <a:lnTo>
                    <a:pt x="39" y="0"/>
                  </a:lnTo>
                  <a:lnTo>
                    <a:pt x="40" y="0"/>
                  </a:lnTo>
                  <a:lnTo>
                    <a:pt x="37" y="3"/>
                  </a:lnTo>
                  <a:lnTo>
                    <a:pt x="34" y="7"/>
                  </a:lnTo>
                  <a:lnTo>
                    <a:pt x="35" y="7"/>
                  </a:lnTo>
                  <a:lnTo>
                    <a:pt x="40" y="7"/>
                  </a:lnTo>
                  <a:lnTo>
                    <a:pt x="40" y="13"/>
                  </a:lnTo>
                  <a:lnTo>
                    <a:pt x="32" y="13"/>
                  </a:lnTo>
                  <a:lnTo>
                    <a:pt x="27" y="15"/>
                  </a:lnTo>
                  <a:lnTo>
                    <a:pt x="20" y="13"/>
                  </a:lnTo>
                  <a:lnTo>
                    <a:pt x="10" y="7"/>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0" name="Freeform 548"/>
            <p:cNvSpPr>
              <a:spLocks/>
            </p:cNvSpPr>
            <p:nvPr/>
          </p:nvSpPr>
          <p:spPr bwMode="auto">
            <a:xfrm>
              <a:off x="2676" y="1738"/>
              <a:ext cx="95" cy="76"/>
            </a:xfrm>
            <a:custGeom>
              <a:avLst/>
              <a:gdLst>
                <a:gd name="T0" fmla="*/ 27 w 95"/>
                <a:gd name="T1" fmla="*/ 47 h 76"/>
                <a:gd name="T2" fmla="*/ 31 w 95"/>
                <a:gd name="T3" fmla="*/ 44 h 76"/>
                <a:gd name="T4" fmla="*/ 37 w 95"/>
                <a:gd name="T5" fmla="*/ 37 h 76"/>
                <a:gd name="T6" fmla="*/ 48 w 95"/>
                <a:gd name="T7" fmla="*/ 34 h 76"/>
                <a:gd name="T8" fmla="*/ 56 w 95"/>
                <a:gd name="T9" fmla="*/ 46 h 76"/>
                <a:gd name="T10" fmla="*/ 61 w 95"/>
                <a:gd name="T11" fmla="*/ 61 h 76"/>
                <a:gd name="T12" fmla="*/ 63 w 95"/>
                <a:gd name="T13" fmla="*/ 61 h 76"/>
                <a:gd name="T14" fmla="*/ 68 w 95"/>
                <a:gd name="T15" fmla="*/ 61 h 76"/>
                <a:gd name="T16" fmla="*/ 70 w 95"/>
                <a:gd name="T17" fmla="*/ 59 h 76"/>
                <a:gd name="T18" fmla="*/ 75 w 95"/>
                <a:gd name="T19" fmla="*/ 61 h 76"/>
                <a:gd name="T20" fmla="*/ 73 w 95"/>
                <a:gd name="T21" fmla="*/ 68 h 76"/>
                <a:gd name="T22" fmla="*/ 73 w 95"/>
                <a:gd name="T23" fmla="*/ 73 h 76"/>
                <a:gd name="T24" fmla="*/ 75 w 95"/>
                <a:gd name="T25" fmla="*/ 75 h 76"/>
                <a:gd name="T26" fmla="*/ 82 w 95"/>
                <a:gd name="T27" fmla="*/ 75 h 76"/>
                <a:gd name="T28" fmla="*/ 82 w 95"/>
                <a:gd name="T29" fmla="*/ 76 h 76"/>
                <a:gd name="T30" fmla="*/ 82 w 95"/>
                <a:gd name="T31" fmla="*/ 75 h 76"/>
                <a:gd name="T32" fmla="*/ 85 w 95"/>
                <a:gd name="T33" fmla="*/ 76 h 76"/>
                <a:gd name="T34" fmla="*/ 89 w 95"/>
                <a:gd name="T35" fmla="*/ 75 h 76"/>
                <a:gd name="T36" fmla="*/ 89 w 95"/>
                <a:gd name="T37" fmla="*/ 71 h 76"/>
                <a:gd name="T38" fmla="*/ 89 w 95"/>
                <a:gd name="T39" fmla="*/ 68 h 76"/>
                <a:gd name="T40" fmla="*/ 90 w 95"/>
                <a:gd name="T41" fmla="*/ 64 h 76"/>
                <a:gd name="T42" fmla="*/ 89 w 95"/>
                <a:gd name="T43" fmla="*/ 61 h 76"/>
                <a:gd name="T44" fmla="*/ 92 w 95"/>
                <a:gd name="T45" fmla="*/ 59 h 76"/>
                <a:gd name="T46" fmla="*/ 95 w 95"/>
                <a:gd name="T47" fmla="*/ 54 h 76"/>
                <a:gd name="T48" fmla="*/ 94 w 95"/>
                <a:gd name="T49" fmla="*/ 53 h 76"/>
                <a:gd name="T50" fmla="*/ 90 w 95"/>
                <a:gd name="T51" fmla="*/ 47 h 76"/>
                <a:gd name="T52" fmla="*/ 89 w 95"/>
                <a:gd name="T53" fmla="*/ 41 h 76"/>
                <a:gd name="T54" fmla="*/ 90 w 95"/>
                <a:gd name="T55" fmla="*/ 36 h 76"/>
                <a:gd name="T56" fmla="*/ 95 w 95"/>
                <a:gd name="T57" fmla="*/ 34 h 76"/>
                <a:gd name="T58" fmla="*/ 87 w 95"/>
                <a:gd name="T59" fmla="*/ 25 h 76"/>
                <a:gd name="T60" fmla="*/ 82 w 95"/>
                <a:gd name="T61" fmla="*/ 12 h 76"/>
                <a:gd name="T62" fmla="*/ 75 w 95"/>
                <a:gd name="T63" fmla="*/ 0 h 76"/>
                <a:gd name="T64" fmla="*/ 70 w 95"/>
                <a:gd name="T65" fmla="*/ 5 h 76"/>
                <a:gd name="T66" fmla="*/ 61 w 95"/>
                <a:gd name="T67" fmla="*/ 7 h 76"/>
                <a:gd name="T68" fmla="*/ 53 w 95"/>
                <a:gd name="T69" fmla="*/ 3 h 76"/>
                <a:gd name="T70" fmla="*/ 48 w 95"/>
                <a:gd name="T71" fmla="*/ 0 h 76"/>
                <a:gd name="T72" fmla="*/ 44 w 95"/>
                <a:gd name="T73" fmla="*/ 0 h 76"/>
                <a:gd name="T74" fmla="*/ 41 w 95"/>
                <a:gd name="T75" fmla="*/ 0 h 76"/>
                <a:gd name="T76" fmla="*/ 41 w 95"/>
                <a:gd name="T77" fmla="*/ 1 h 76"/>
                <a:gd name="T78" fmla="*/ 41 w 95"/>
                <a:gd name="T79" fmla="*/ 0 h 76"/>
                <a:gd name="T80" fmla="*/ 32 w 95"/>
                <a:gd name="T81" fmla="*/ 0 h 76"/>
                <a:gd name="T82" fmla="*/ 26 w 95"/>
                <a:gd name="T83" fmla="*/ 0 h 76"/>
                <a:gd name="T84" fmla="*/ 20 w 95"/>
                <a:gd name="T85" fmla="*/ 0 h 76"/>
                <a:gd name="T86" fmla="*/ 19 w 95"/>
                <a:gd name="T87" fmla="*/ 0 h 76"/>
                <a:gd name="T88" fmla="*/ 20 w 95"/>
                <a:gd name="T89" fmla="*/ 0 h 76"/>
                <a:gd name="T90" fmla="*/ 17 w 95"/>
                <a:gd name="T91" fmla="*/ 3 h 76"/>
                <a:gd name="T92" fmla="*/ 14 w 95"/>
                <a:gd name="T93" fmla="*/ 7 h 76"/>
                <a:gd name="T94" fmla="*/ 15 w 95"/>
                <a:gd name="T95" fmla="*/ 7 h 76"/>
                <a:gd name="T96" fmla="*/ 20 w 95"/>
                <a:gd name="T97" fmla="*/ 7 h 76"/>
                <a:gd name="T98" fmla="*/ 20 w 95"/>
                <a:gd name="T99" fmla="*/ 13 h 76"/>
                <a:gd name="T100" fmla="*/ 12 w 95"/>
                <a:gd name="T101" fmla="*/ 13 h 76"/>
                <a:gd name="T102" fmla="*/ 7 w 95"/>
                <a:gd name="T103" fmla="*/ 15 h 76"/>
                <a:gd name="T104" fmla="*/ 0 w 95"/>
                <a:gd name="T105" fmla="*/ 13 h 76"/>
                <a:gd name="T106" fmla="*/ 15 w 95"/>
                <a:gd name="T107" fmla="*/ 32 h 76"/>
                <a:gd name="T108" fmla="*/ 27 w 95"/>
                <a:gd name="T109" fmla="*/ 47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76"/>
                <a:gd name="T167" fmla="*/ 95 w 95"/>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76">
                  <a:moveTo>
                    <a:pt x="27" y="47"/>
                  </a:moveTo>
                  <a:lnTo>
                    <a:pt x="31" y="44"/>
                  </a:lnTo>
                  <a:lnTo>
                    <a:pt x="37" y="37"/>
                  </a:lnTo>
                  <a:lnTo>
                    <a:pt x="48" y="34"/>
                  </a:lnTo>
                  <a:lnTo>
                    <a:pt x="56" y="46"/>
                  </a:lnTo>
                  <a:lnTo>
                    <a:pt x="61" y="61"/>
                  </a:lnTo>
                  <a:lnTo>
                    <a:pt x="63" y="61"/>
                  </a:lnTo>
                  <a:lnTo>
                    <a:pt x="68" y="61"/>
                  </a:lnTo>
                  <a:lnTo>
                    <a:pt x="70" y="59"/>
                  </a:lnTo>
                  <a:lnTo>
                    <a:pt x="75" y="61"/>
                  </a:lnTo>
                  <a:lnTo>
                    <a:pt x="73" y="68"/>
                  </a:lnTo>
                  <a:lnTo>
                    <a:pt x="73" y="73"/>
                  </a:lnTo>
                  <a:lnTo>
                    <a:pt x="75" y="75"/>
                  </a:lnTo>
                  <a:lnTo>
                    <a:pt x="82" y="75"/>
                  </a:lnTo>
                  <a:lnTo>
                    <a:pt x="82" y="76"/>
                  </a:lnTo>
                  <a:lnTo>
                    <a:pt x="82" y="75"/>
                  </a:lnTo>
                  <a:lnTo>
                    <a:pt x="85" y="76"/>
                  </a:lnTo>
                  <a:lnTo>
                    <a:pt x="89" y="75"/>
                  </a:lnTo>
                  <a:lnTo>
                    <a:pt x="89" y="71"/>
                  </a:lnTo>
                  <a:lnTo>
                    <a:pt x="89" y="68"/>
                  </a:lnTo>
                  <a:lnTo>
                    <a:pt x="90" y="64"/>
                  </a:lnTo>
                  <a:lnTo>
                    <a:pt x="89" y="61"/>
                  </a:lnTo>
                  <a:lnTo>
                    <a:pt x="92" y="59"/>
                  </a:lnTo>
                  <a:lnTo>
                    <a:pt x="95" y="54"/>
                  </a:lnTo>
                  <a:lnTo>
                    <a:pt x="94" y="53"/>
                  </a:lnTo>
                  <a:lnTo>
                    <a:pt x="90" y="47"/>
                  </a:lnTo>
                  <a:lnTo>
                    <a:pt x="89" y="41"/>
                  </a:lnTo>
                  <a:lnTo>
                    <a:pt x="90" y="36"/>
                  </a:lnTo>
                  <a:lnTo>
                    <a:pt x="95" y="34"/>
                  </a:lnTo>
                  <a:lnTo>
                    <a:pt x="87" y="25"/>
                  </a:lnTo>
                  <a:lnTo>
                    <a:pt x="82" y="12"/>
                  </a:lnTo>
                  <a:lnTo>
                    <a:pt x="75" y="0"/>
                  </a:lnTo>
                  <a:lnTo>
                    <a:pt x="70" y="5"/>
                  </a:lnTo>
                  <a:lnTo>
                    <a:pt x="61" y="7"/>
                  </a:lnTo>
                  <a:lnTo>
                    <a:pt x="53" y="3"/>
                  </a:lnTo>
                  <a:lnTo>
                    <a:pt x="48" y="0"/>
                  </a:lnTo>
                  <a:lnTo>
                    <a:pt x="44" y="0"/>
                  </a:lnTo>
                  <a:lnTo>
                    <a:pt x="41" y="0"/>
                  </a:lnTo>
                  <a:lnTo>
                    <a:pt x="41" y="1"/>
                  </a:lnTo>
                  <a:lnTo>
                    <a:pt x="41" y="0"/>
                  </a:lnTo>
                  <a:lnTo>
                    <a:pt x="32" y="0"/>
                  </a:lnTo>
                  <a:lnTo>
                    <a:pt x="26" y="0"/>
                  </a:lnTo>
                  <a:lnTo>
                    <a:pt x="20" y="0"/>
                  </a:lnTo>
                  <a:lnTo>
                    <a:pt x="19" y="0"/>
                  </a:lnTo>
                  <a:lnTo>
                    <a:pt x="20" y="0"/>
                  </a:lnTo>
                  <a:lnTo>
                    <a:pt x="17" y="3"/>
                  </a:lnTo>
                  <a:lnTo>
                    <a:pt x="14" y="7"/>
                  </a:lnTo>
                  <a:lnTo>
                    <a:pt x="15" y="7"/>
                  </a:lnTo>
                  <a:lnTo>
                    <a:pt x="20" y="7"/>
                  </a:lnTo>
                  <a:lnTo>
                    <a:pt x="20" y="13"/>
                  </a:lnTo>
                  <a:lnTo>
                    <a:pt x="12" y="13"/>
                  </a:lnTo>
                  <a:lnTo>
                    <a:pt x="7" y="15"/>
                  </a:lnTo>
                  <a:lnTo>
                    <a:pt x="0" y="13"/>
                  </a:lnTo>
                  <a:lnTo>
                    <a:pt x="15" y="32"/>
                  </a:lnTo>
                  <a:lnTo>
                    <a:pt x="27" y="4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1" name="Freeform 549"/>
            <p:cNvSpPr>
              <a:spLocks/>
            </p:cNvSpPr>
            <p:nvPr/>
          </p:nvSpPr>
          <p:spPr bwMode="auto">
            <a:xfrm>
              <a:off x="2703" y="1772"/>
              <a:ext cx="34" cy="47"/>
            </a:xfrm>
            <a:custGeom>
              <a:avLst/>
              <a:gdLst>
                <a:gd name="T0" fmla="*/ 21 w 34"/>
                <a:gd name="T1" fmla="*/ 47 h 47"/>
                <a:gd name="T2" fmla="*/ 7 w 34"/>
                <a:gd name="T3" fmla="*/ 37 h 47"/>
                <a:gd name="T4" fmla="*/ 0 w 34"/>
                <a:gd name="T5" fmla="*/ 27 h 47"/>
                <a:gd name="T6" fmla="*/ 0 w 34"/>
                <a:gd name="T7" fmla="*/ 20 h 47"/>
                <a:gd name="T8" fmla="*/ 0 w 34"/>
                <a:gd name="T9" fmla="*/ 13 h 47"/>
                <a:gd name="T10" fmla="*/ 4 w 34"/>
                <a:gd name="T11" fmla="*/ 10 h 47"/>
                <a:gd name="T12" fmla="*/ 10 w 34"/>
                <a:gd name="T13" fmla="*/ 3 h 47"/>
                <a:gd name="T14" fmla="*/ 21 w 34"/>
                <a:gd name="T15" fmla="*/ 0 h 47"/>
                <a:gd name="T16" fmla="*/ 29 w 34"/>
                <a:gd name="T17" fmla="*/ 12 h 47"/>
                <a:gd name="T18" fmla="*/ 34 w 34"/>
                <a:gd name="T19" fmla="*/ 27 h 47"/>
                <a:gd name="T20" fmla="*/ 33 w 34"/>
                <a:gd name="T21" fmla="*/ 30 h 47"/>
                <a:gd name="T22" fmla="*/ 34 w 34"/>
                <a:gd name="T23" fmla="*/ 34 h 47"/>
                <a:gd name="T24" fmla="*/ 31 w 34"/>
                <a:gd name="T25" fmla="*/ 39 h 47"/>
                <a:gd name="T26" fmla="*/ 26 w 34"/>
                <a:gd name="T27" fmla="*/ 44 h 47"/>
                <a:gd name="T28" fmla="*/ 21 w 34"/>
                <a:gd name="T29" fmla="*/ 47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7"/>
                <a:gd name="T47" fmla="*/ 34 w 34"/>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7">
                  <a:moveTo>
                    <a:pt x="21" y="47"/>
                  </a:moveTo>
                  <a:lnTo>
                    <a:pt x="7" y="37"/>
                  </a:lnTo>
                  <a:lnTo>
                    <a:pt x="0" y="27"/>
                  </a:lnTo>
                  <a:lnTo>
                    <a:pt x="0" y="20"/>
                  </a:lnTo>
                  <a:lnTo>
                    <a:pt x="0" y="13"/>
                  </a:lnTo>
                  <a:lnTo>
                    <a:pt x="4" y="10"/>
                  </a:lnTo>
                  <a:lnTo>
                    <a:pt x="10" y="3"/>
                  </a:lnTo>
                  <a:lnTo>
                    <a:pt x="21" y="0"/>
                  </a:lnTo>
                  <a:lnTo>
                    <a:pt x="29" y="12"/>
                  </a:lnTo>
                  <a:lnTo>
                    <a:pt x="34" y="27"/>
                  </a:lnTo>
                  <a:lnTo>
                    <a:pt x="33" y="30"/>
                  </a:lnTo>
                  <a:lnTo>
                    <a:pt x="34" y="34"/>
                  </a:lnTo>
                  <a:lnTo>
                    <a:pt x="31" y="39"/>
                  </a:lnTo>
                  <a:lnTo>
                    <a:pt x="26" y="44"/>
                  </a:lnTo>
                  <a:lnTo>
                    <a:pt x="21" y="4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2" name="Freeform 550"/>
            <p:cNvSpPr>
              <a:spLocks/>
            </p:cNvSpPr>
            <p:nvPr/>
          </p:nvSpPr>
          <p:spPr bwMode="auto">
            <a:xfrm>
              <a:off x="2724" y="1797"/>
              <a:ext cx="54" cy="57"/>
            </a:xfrm>
            <a:custGeom>
              <a:avLst/>
              <a:gdLst>
                <a:gd name="T0" fmla="*/ 47 w 54"/>
                <a:gd name="T1" fmla="*/ 57 h 57"/>
                <a:gd name="T2" fmla="*/ 41 w 54"/>
                <a:gd name="T3" fmla="*/ 55 h 57"/>
                <a:gd name="T4" fmla="*/ 37 w 54"/>
                <a:gd name="T5" fmla="*/ 50 h 57"/>
                <a:gd name="T6" fmla="*/ 34 w 54"/>
                <a:gd name="T7" fmla="*/ 43 h 57"/>
                <a:gd name="T8" fmla="*/ 17 w 54"/>
                <a:gd name="T9" fmla="*/ 34 h 57"/>
                <a:gd name="T10" fmla="*/ 0 w 54"/>
                <a:gd name="T11" fmla="*/ 22 h 57"/>
                <a:gd name="T12" fmla="*/ 5 w 54"/>
                <a:gd name="T13" fmla="*/ 19 h 57"/>
                <a:gd name="T14" fmla="*/ 10 w 54"/>
                <a:gd name="T15" fmla="*/ 14 h 57"/>
                <a:gd name="T16" fmla="*/ 13 w 54"/>
                <a:gd name="T17" fmla="*/ 9 h 57"/>
                <a:gd name="T18" fmla="*/ 12 w 54"/>
                <a:gd name="T19" fmla="*/ 5 h 57"/>
                <a:gd name="T20" fmla="*/ 13 w 54"/>
                <a:gd name="T21" fmla="*/ 2 h 57"/>
                <a:gd name="T22" fmla="*/ 15 w 54"/>
                <a:gd name="T23" fmla="*/ 2 h 57"/>
                <a:gd name="T24" fmla="*/ 20 w 54"/>
                <a:gd name="T25" fmla="*/ 2 h 57"/>
                <a:gd name="T26" fmla="*/ 22 w 54"/>
                <a:gd name="T27" fmla="*/ 0 h 57"/>
                <a:gd name="T28" fmla="*/ 27 w 54"/>
                <a:gd name="T29" fmla="*/ 2 h 57"/>
                <a:gd name="T30" fmla="*/ 25 w 54"/>
                <a:gd name="T31" fmla="*/ 9 h 57"/>
                <a:gd name="T32" fmla="*/ 25 w 54"/>
                <a:gd name="T33" fmla="*/ 14 h 57"/>
                <a:gd name="T34" fmla="*/ 27 w 54"/>
                <a:gd name="T35" fmla="*/ 16 h 57"/>
                <a:gd name="T36" fmla="*/ 34 w 54"/>
                <a:gd name="T37" fmla="*/ 16 h 57"/>
                <a:gd name="T38" fmla="*/ 34 w 54"/>
                <a:gd name="T39" fmla="*/ 17 h 57"/>
                <a:gd name="T40" fmla="*/ 34 w 54"/>
                <a:gd name="T41" fmla="*/ 16 h 57"/>
                <a:gd name="T42" fmla="*/ 39 w 54"/>
                <a:gd name="T43" fmla="*/ 19 h 57"/>
                <a:gd name="T44" fmla="*/ 41 w 54"/>
                <a:gd name="T45" fmla="*/ 22 h 57"/>
                <a:gd name="T46" fmla="*/ 41 w 54"/>
                <a:gd name="T47" fmla="*/ 28 h 57"/>
                <a:gd name="T48" fmla="*/ 41 w 54"/>
                <a:gd name="T49" fmla="*/ 29 h 57"/>
                <a:gd name="T50" fmla="*/ 42 w 54"/>
                <a:gd name="T51" fmla="*/ 34 h 57"/>
                <a:gd name="T52" fmla="*/ 49 w 54"/>
                <a:gd name="T53" fmla="*/ 39 h 57"/>
                <a:gd name="T54" fmla="*/ 54 w 54"/>
                <a:gd name="T55" fmla="*/ 43 h 57"/>
                <a:gd name="T56" fmla="*/ 51 w 54"/>
                <a:gd name="T57" fmla="*/ 51 h 57"/>
                <a:gd name="T58" fmla="*/ 47 w 54"/>
                <a:gd name="T59" fmla="*/ 57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57"/>
                <a:gd name="T92" fmla="*/ 54 w 54"/>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57">
                  <a:moveTo>
                    <a:pt x="47" y="57"/>
                  </a:moveTo>
                  <a:lnTo>
                    <a:pt x="41" y="55"/>
                  </a:lnTo>
                  <a:lnTo>
                    <a:pt x="37" y="50"/>
                  </a:lnTo>
                  <a:lnTo>
                    <a:pt x="34" y="43"/>
                  </a:lnTo>
                  <a:lnTo>
                    <a:pt x="17" y="34"/>
                  </a:lnTo>
                  <a:lnTo>
                    <a:pt x="0" y="22"/>
                  </a:lnTo>
                  <a:lnTo>
                    <a:pt x="5" y="19"/>
                  </a:lnTo>
                  <a:lnTo>
                    <a:pt x="10" y="14"/>
                  </a:lnTo>
                  <a:lnTo>
                    <a:pt x="13" y="9"/>
                  </a:lnTo>
                  <a:lnTo>
                    <a:pt x="12" y="5"/>
                  </a:lnTo>
                  <a:lnTo>
                    <a:pt x="13" y="2"/>
                  </a:lnTo>
                  <a:lnTo>
                    <a:pt x="15" y="2"/>
                  </a:lnTo>
                  <a:lnTo>
                    <a:pt x="20" y="2"/>
                  </a:lnTo>
                  <a:lnTo>
                    <a:pt x="22" y="0"/>
                  </a:lnTo>
                  <a:lnTo>
                    <a:pt x="27" y="2"/>
                  </a:lnTo>
                  <a:lnTo>
                    <a:pt x="25" y="9"/>
                  </a:lnTo>
                  <a:lnTo>
                    <a:pt x="25" y="14"/>
                  </a:lnTo>
                  <a:lnTo>
                    <a:pt x="27" y="16"/>
                  </a:lnTo>
                  <a:lnTo>
                    <a:pt x="34" y="16"/>
                  </a:lnTo>
                  <a:lnTo>
                    <a:pt x="34" y="17"/>
                  </a:lnTo>
                  <a:lnTo>
                    <a:pt x="34" y="16"/>
                  </a:lnTo>
                  <a:lnTo>
                    <a:pt x="39" y="19"/>
                  </a:lnTo>
                  <a:lnTo>
                    <a:pt x="41" y="22"/>
                  </a:lnTo>
                  <a:lnTo>
                    <a:pt x="41" y="28"/>
                  </a:lnTo>
                  <a:lnTo>
                    <a:pt x="41" y="29"/>
                  </a:lnTo>
                  <a:lnTo>
                    <a:pt x="42" y="34"/>
                  </a:lnTo>
                  <a:lnTo>
                    <a:pt x="49" y="39"/>
                  </a:lnTo>
                  <a:lnTo>
                    <a:pt x="54" y="43"/>
                  </a:lnTo>
                  <a:lnTo>
                    <a:pt x="51" y="51"/>
                  </a:lnTo>
                  <a:lnTo>
                    <a:pt x="47" y="5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3" name="Freeform 551"/>
            <p:cNvSpPr>
              <a:spLocks/>
            </p:cNvSpPr>
            <p:nvPr/>
          </p:nvSpPr>
          <p:spPr bwMode="auto">
            <a:xfrm>
              <a:off x="2799" y="1697"/>
              <a:ext cx="102" cy="82"/>
            </a:xfrm>
            <a:custGeom>
              <a:avLst/>
              <a:gdLst>
                <a:gd name="T0" fmla="*/ 102 w 102"/>
                <a:gd name="T1" fmla="*/ 41 h 82"/>
                <a:gd name="T2" fmla="*/ 97 w 102"/>
                <a:gd name="T3" fmla="*/ 37 h 82"/>
                <a:gd name="T4" fmla="*/ 91 w 102"/>
                <a:gd name="T5" fmla="*/ 36 h 82"/>
                <a:gd name="T6" fmla="*/ 88 w 102"/>
                <a:gd name="T7" fmla="*/ 34 h 82"/>
                <a:gd name="T8" fmla="*/ 86 w 102"/>
                <a:gd name="T9" fmla="*/ 27 h 82"/>
                <a:gd name="T10" fmla="*/ 88 w 102"/>
                <a:gd name="T11" fmla="*/ 20 h 82"/>
                <a:gd name="T12" fmla="*/ 81 w 102"/>
                <a:gd name="T13" fmla="*/ 17 h 82"/>
                <a:gd name="T14" fmla="*/ 74 w 102"/>
                <a:gd name="T15" fmla="*/ 14 h 82"/>
                <a:gd name="T16" fmla="*/ 74 w 102"/>
                <a:gd name="T17" fmla="*/ 0 h 82"/>
                <a:gd name="T18" fmla="*/ 56 w 102"/>
                <a:gd name="T19" fmla="*/ 7 h 82"/>
                <a:gd name="T20" fmla="*/ 40 w 102"/>
                <a:gd name="T21" fmla="*/ 14 h 82"/>
                <a:gd name="T22" fmla="*/ 34 w 102"/>
                <a:gd name="T23" fmla="*/ 17 h 82"/>
                <a:gd name="T24" fmla="*/ 30 w 102"/>
                <a:gd name="T25" fmla="*/ 22 h 82"/>
                <a:gd name="T26" fmla="*/ 27 w 102"/>
                <a:gd name="T27" fmla="*/ 25 h 82"/>
                <a:gd name="T28" fmla="*/ 20 w 102"/>
                <a:gd name="T29" fmla="*/ 27 h 82"/>
                <a:gd name="T30" fmla="*/ 20 w 102"/>
                <a:gd name="T31" fmla="*/ 27 h 82"/>
                <a:gd name="T32" fmla="*/ 13 w 102"/>
                <a:gd name="T33" fmla="*/ 27 h 82"/>
                <a:gd name="T34" fmla="*/ 15 w 102"/>
                <a:gd name="T35" fmla="*/ 31 h 82"/>
                <a:gd name="T36" fmla="*/ 13 w 102"/>
                <a:gd name="T37" fmla="*/ 34 h 82"/>
                <a:gd name="T38" fmla="*/ 13 w 102"/>
                <a:gd name="T39" fmla="*/ 41 h 82"/>
                <a:gd name="T40" fmla="*/ 8 w 102"/>
                <a:gd name="T41" fmla="*/ 46 h 82"/>
                <a:gd name="T42" fmla="*/ 3 w 102"/>
                <a:gd name="T43" fmla="*/ 49 h 82"/>
                <a:gd name="T44" fmla="*/ 0 w 102"/>
                <a:gd name="T45" fmla="*/ 54 h 82"/>
                <a:gd name="T46" fmla="*/ 1 w 102"/>
                <a:gd name="T47" fmla="*/ 63 h 82"/>
                <a:gd name="T48" fmla="*/ 0 w 102"/>
                <a:gd name="T49" fmla="*/ 68 h 82"/>
                <a:gd name="T50" fmla="*/ 3 w 102"/>
                <a:gd name="T51" fmla="*/ 73 h 82"/>
                <a:gd name="T52" fmla="*/ 8 w 102"/>
                <a:gd name="T53" fmla="*/ 78 h 82"/>
                <a:gd name="T54" fmla="*/ 13 w 102"/>
                <a:gd name="T55" fmla="*/ 82 h 82"/>
                <a:gd name="T56" fmla="*/ 20 w 102"/>
                <a:gd name="T57" fmla="*/ 80 h 82"/>
                <a:gd name="T58" fmla="*/ 27 w 102"/>
                <a:gd name="T59" fmla="*/ 75 h 82"/>
                <a:gd name="T60" fmla="*/ 30 w 102"/>
                <a:gd name="T61" fmla="*/ 80 h 82"/>
                <a:gd name="T62" fmla="*/ 34 w 102"/>
                <a:gd name="T63" fmla="*/ 82 h 82"/>
                <a:gd name="T64" fmla="*/ 34 w 102"/>
                <a:gd name="T65" fmla="*/ 77 h 82"/>
                <a:gd name="T66" fmla="*/ 34 w 102"/>
                <a:gd name="T67" fmla="*/ 68 h 82"/>
                <a:gd name="T68" fmla="*/ 34 w 102"/>
                <a:gd name="T69" fmla="*/ 61 h 82"/>
                <a:gd name="T70" fmla="*/ 47 w 102"/>
                <a:gd name="T71" fmla="*/ 61 h 82"/>
                <a:gd name="T72" fmla="*/ 61 w 102"/>
                <a:gd name="T73" fmla="*/ 61 h 82"/>
                <a:gd name="T74" fmla="*/ 88 w 102"/>
                <a:gd name="T75" fmla="*/ 61 h 82"/>
                <a:gd name="T76" fmla="*/ 90 w 102"/>
                <a:gd name="T77" fmla="*/ 56 h 82"/>
                <a:gd name="T78" fmla="*/ 95 w 102"/>
                <a:gd name="T79" fmla="*/ 54 h 82"/>
                <a:gd name="T80" fmla="*/ 100 w 102"/>
                <a:gd name="T81" fmla="*/ 53 h 82"/>
                <a:gd name="T82" fmla="*/ 102 w 102"/>
                <a:gd name="T83" fmla="*/ 48 h 82"/>
                <a:gd name="T84" fmla="*/ 102 w 102"/>
                <a:gd name="T85" fmla="*/ 44 h 82"/>
                <a:gd name="T86" fmla="*/ 102 w 102"/>
                <a:gd name="T87" fmla="*/ 41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82"/>
                <a:gd name="T134" fmla="*/ 102 w 102"/>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82">
                  <a:moveTo>
                    <a:pt x="102" y="41"/>
                  </a:moveTo>
                  <a:lnTo>
                    <a:pt x="97" y="37"/>
                  </a:lnTo>
                  <a:lnTo>
                    <a:pt x="91" y="36"/>
                  </a:lnTo>
                  <a:lnTo>
                    <a:pt x="88" y="34"/>
                  </a:lnTo>
                  <a:lnTo>
                    <a:pt x="86" y="27"/>
                  </a:lnTo>
                  <a:lnTo>
                    <a:pt x="88" y="20"/>
                  </a:lnTo>
                  <a:lnTo>
                    <a:pt x="81" y="17"/>
                  </a:lnTo>
                  <a:lnTo>
                    <a:pt x="74" y="14"/>
                  </a:lnTo>
                  <a:lnTo>
                    <a:pt x="74" y="0"/>
                  </a:lnTo>
                  <a:lnTo>
                    <a:pt x="56" y="7"/>
                  </a:lnTo>
                  <a:lnTo>
                    <a:pt x="40" y="14"/>
                  </a:lnTo>
                  <a:lnTo>
                    <a:pt x="34" y="17"/>
                  </a:lnTo>
                  <a:lnTo>
                    <a:pt x="30" y="22"/>
                  </a:lnTo>
                  <a:lnTo>
                    <a:pt x="27" y="25"/>
                  </a:lnTo>
                  <a:lnTo>
                    <a:pt x="20" y="27"/>
                  </a:lnTo>
                  <a:lnTo>
                    <a:pt x="13" y="27"/>
                  </a:lnTo>
                  <a:lnTo>
                    <a:pt x="15" y="31"/>
                  </a:lnTo>
                  <a:lnTo>
                    <a:pt x="13" y="34"/>
                  </a:lnTo>
                  <a:lnTo>
                    <a:pt x="13" y="41"/>
                  </a:lnTo>
                  <a:lnTo>
                    <a:pt x="8" y="46"/>
                  </a:lnTo>
                  <a:lnTo>
                    <a:pt x="3" y="49"/>
                  </a:lnTo>
                  <a:lnTo>
                    <a:pt x="0" y="54"/>
                  </a:lnTo>
                  <a:lnTo>
                    <a:pt x="1" y="63"/>
                  </a:lnTo>
                  <a:lnTo>
                    <a:pt x="0" y="68"/>
                  </a:lnTo>
                  <a:lnTo>
                    <a:pt x="3" y="73"/>
                  </a:lnTo>
                  <a:lnTo>
                    <a:pt x="8" y="78"/>
                  </a:lnTo>
                  <a:lnTo>
                    <a:pt x="13" y="82"/>
                  </a:lnTo>
                  <a:lnTo>
                    <a:pt x="20" y="80"/>
                  </a:lnTo>
                  <a:lnTo>
                    <a:pt x="27" y="75"/>
                  </a:lnTo>
                  <a:lnTo>
                    <a:pt x="30" y="80"/>
                  </a:lnTo>
                  <a:lnTo>
                    <a:pt x="34" y="82"/>
                  </a:lnTo>
                  <a:lnTo>
                    <a:pt x="34" y="77"/>
                  </a:lnTo>
                  <a:lnTo>
                    <a:pt x="34" y="68"/>
                  </a:lnTo>
                  <a:lnTo>
                    <a:pt x="34" y="61"/>
                  </a:lnTo>
                  <a:lnTo>
                    <a:pt x="47" y="61"/>
                  </a:lnTo>
                  <a:lnTo>
                    <a:pt x="61" y="61"/>
                  </a:lnTo>
                  <a:lnTo>
                    <a:pt x="88" y="61"/>
                  </a:lnTo>
                  <a:lnTo>
                    <a:pt x="90" y="56"/>
                  </a:lnTo>
                  <a:lnTo>
                    <a:pt x="95" y="54"/>
                  </a:lnTo>
                  <a:lnTo>
                    <a:pt x="100" y="53"/>
                  </a:lnTo>
                  <a:lnTo>
                    <a:pt x="102" y="48"/>
                  </a:lnTo>
                  <a:lnTo>
                    <a:pt x="102" y="44"/>
                  </a:lnTo>
                  <a:lnTo>
                    <a:pt x="102"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4" name="Freeform 552"/>
            <p:cNvSpPr>
              <a:spLocks/>
            </p:cNvSpPr>
            <p:nvPr/>
          </p:nvSpPr>
          <p:spPr bwMode="auto">
            <a:xfrm>
              <a:off x="2758" y="1765"/>
              <a:ext cx="81" cy="88"/>
            </a:xfrm>
            <a:custGeom>
              <a:avLst/>
              <a:gdLst>
                <a:gd name="T0" fmla="*/ 0 w 81"/>
                <a:gd name="T1" fmla="*/ 48 h 89"/>
                <a:gd name="T2" fmla="*/ 3 w 81"/>
                <a:gd name="T3" fmla="*/ 49 h 89"/>
                <a:gd name="T4" fmla="*/ 7 w 81"/>
                <a:gd name="T5" fmla="*/ 48 h 89"/>
                <a:gd name="T6" fmla="*/ 7 w 81"/>
                <a:gd name="T7" fmla="*/ 44 h 89"/>
                <a:gd name="T8" fmla="*/ 7 w 81"/>
                <a:gd name="T9" fmla="*/ 41 h 89"/>
                <a:gd name="T10" fmla="*/ 8 w 81"/>
                <a:gd name="T11" fmla="*/ 37 h 89"/>
                <a:gd name="T12" fmla="*/ 7 w 81"/>
                <a:gd name="T13" fmla="*/ 34 h 89"/>
                <a:gd name="T14" fmla="*/ 10 w 81"/>
                <a:gd name="T15" fmla="*/ 32 h 89"/>
                <a:gd name="T16" fmla="*/ 13 w 81"/>
                <a:gd name="T17" fmla="*/ 27 h 89"/>
                <a:gd name="T18" fmla="*/ 12 w 81"/>
                <a:gd name="T19" fmla="*/ 26 h 89"/>
                <a:gd name="T20" fmla="*/ 8 w 81"/>
                <a:gd name="T21" fmla="*/ 20 h 89"/>
                <a:gd name="T22" fmla="*/ 7 w 81"/>
                <a:gd name="T23" fmla="*/ 14 h 89"/>
                <a:gd name="T24" fmla="*/ 8 w 81"/>
                <a:gd name="T25" fmla="*/ 9 h 89"/>
                <a:gd name="T26" fmla="*/ 13 w 81"/>
                <a:gd name="T27" fmla="*/ 7 h 89"/>
                <a:gd name="T28" fmla="*/ 22 w 81"/>
                <a:gd name="T29" fmla="*/ 5 h 89"/>
                <a:gd name="T30" fmla="*/ 27 w 81"/>
                <a:gd name="T31" fmla="*/ 0 h 89"/>
                <a:gd name="T32" fmla="*/ 30 w 81"/>
                <a:gd name="T33" fmla="*/ 3 h 89"/>
                <a:gd name="T34" fmla="*/ 34 w 81"/>
                <a:gd name="T35" fmla="*/ 7 h 89"/>
                <a:gd name="T36" fmla="*/ 37 w 81"/>
                <a:gd name="T37" fmla="*/ 3 h 89"/>
                <a:gd name="T38" fmla="*/ 41 w 81"/>
                <a:gd name="T39" fmla="*/ 0 h 89"/>
                <a:gd name="T40" fmla="*/ 44 w 81"/>
                <a:gd name="T41" fmla="*/ 5 h 89"/>
                <a:gd name="T42" fmla="*/ 49 w 81"/>
                <a:gd name="T43" fmla="*/ 10 h 89"/>
                <a:gd name="T44" fmla="*/ 54 w 81"/>
                <a:gd name="T45" fmla="*/ 14 h 89"/>
                <a:gd name="T46" fmla="*/ 61 w 81"/>
                <a:gd name="T47" fmla="*/ 12 h 89"/>
                <a:gd name="T48" fmla="*/ 68 w 81"/>
                <a:gd name="T49" fmla="*/ 7 h 89"/>
                <a:gd name="T50" fmla="*/ 71 w 81"/>
                <a:gd name="T51" fmla="*/ 12 h 89"/>
                <a:gd name="T52" fmla="*/ 75 w 81"/>
                <a:gd name="T53" fmla="*/ 14 h 89"/>
                <a:gd name="T54" fmla="*/ 80 w 81"/>
                <a:gd name="T55" fmla="*/ 22 h 89"/>
                <a:gd name="T56" fmla="*/ 81 w 81"/>
                <a:gd name="T57" fmla="*/ 27 h 89"/>
                <a:gd name="T58" fmla="*/ 76 w 81"/>
                <a:gd name="T59" fmla="*/ 43 h 89"/>
                <a:gd name="T60" fmla="*/ 75 w 81"/>
                <a:gd name="T61" fmla="*/ 54 h 89"/>
                <a:gd name="T62" fmla="*/ 75 w 81"/>
                <a:gd name="T63" fmla="*/ 70 h 89"/>
                <a:gd name="T64" fmla="*/ 81 w 81"/>
                <a:gd name="T65" fmla="*/ 82 h 89"/>
                <a:gd name="T66" fmla="*/ 80 w 81"/>
                <a:gd name="T67" fmla="*/ 83 h 89"/>
                <a:gd name="T68" fmla="*/ 81 w 81"/>
                <a:gd name="T69" fmla="*/ 89 h 89"/>
                <a:gd name="T70" fmla="*/ 69 w 81"/>
                <a:gd name="T71" fmla="*/ 82 h 89"/>
                <a:gd name="T72" fmla="*/ 54 w 81"/>
                <a:gd name="T73" fmla="*/ 82 h 89"/>
                <a:gd name="T74" fmla="*/ 35 w 81"/>
                <a:gd name="T75" fmla="*/ 85 h 89"/>
                <a:gd name="T76" fmla="*/ 13 w 81"/>
                <a:gd name="T77" fmla="*/ 89 h 89"/>
                <a:gd name="T78" fmla="*/ 17 w 81"/>
                <a:gd name="T79" fmla="*/ 85 h 89"/>
                <a:gd name="T80" fmla="*/ 18 w 81"/>
                <a:gd name="T81" fmla="*/ 80 h 89"/>
                <a:gd name="T82" fmla="*/ 20 w 81"/>
                <a:gd name="T83" fmla="*/ 75 h 89"/>
                <a:gd name="T84" fmla="*/ 15 w 81"/>
                <a:gd name="T85" fmla="*/ 71 h 89"/>
                <a:gd name="T86" fmla="*/ 8 w 81"/>
                <a:gd name="T87" fmla="*/ 66 h 89"/>
                <a:gd name="T88" fmla="*/ 7 w 81"/>
                <a:gd name="T89" fmla="*/ 61 h 89"/>
                <a:gd name="T90" fmla="*/ 7 w 81"/>
                <a:gd name="T91" fmla="*/ 60 h 89"/>
                <a:gd name="T92" fmla="*/ 7 w 81"/>
                <a:gd name="T93" fmla="*/ 54 h 89"/>
                <a:gd name="T94" fmla="*/ 5 w 81"/>
                <a:gd name="T95" fmla="*/ 51 h 89"/>
                <a:gd name="T96" fmla="*/ 0 w 81"/>
                <a:gd name="T97" fmla="*/ 48 h 89"/>
                <a:gd name="T98" fmla="*/ 0 w 81"/>
                <a:gd name="T99" fmla="*/ 49 h 89"/>
                <a:gd name="T100" fmla="*/ 0 w 81"/>
                <a:gd name="T101" fmla="*/ 48 h 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89"/>
                <a:gd name="T155" fmla="*/ 81 w 81"/>
                <a:gd name="T156" fmla="*/ 89 h 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89">
                  <a:moveTo>
                    <a:pt x="0" y="48"/>
                  </a:moveTo>
                  <a:lnTo>
                    <a:pt x="3" y="49"/>
                  </a:lnTo>
                  <a:lnTo>
                    <a:pt x="7" y="48"/>
                  </a:lnTo>
                  <a:lnTo>
                    <a:pt x="7" y="44"/>
                  </a:lnTo>
                  <a:lnTo>
                    <a:pt x="7" y="41"/>
                  </a:lnTo>
                  <a:lnTo>
                    <a:pt x="8" y="37"/>
                  </a:lnTo>
                  <a:lnTo>
                    <a:pt x="7" y="34"/>
                  </a:lnTo>
                  <a:lnTo>
                    <a:pt x="10" y="32"/>
                  </a:lnTo>
                  <a:lnTo>
                    <a:pt x="13" y="27"/>
                  </a:lnTo>
                  <a:lnTo>
                    <a:pt x="12" y="26"/>
                  </a:lnTo>
                  <a:lnTo>
                    <a:pt x="8" y="20"/>
                  </a:lnTo>
                  <a:lnTo>
                    <a:pt x="7" y="14"/>
                  </a:lnTo>
                  <a:lnTo>
                    <a:pt x="8" y="9"/>
                  </a:lnTo>
                  <a:lnTo>
                    <a:pt x="13" y="7"/>
                  </a:lnTo>
                  <a:lnTo>
                    <a:pt x="22" y="5"/>
                  </a:lnTo>
                  <a:lnTo>
                    <a:pt x="27" y="0"/>
                  </a:lnTo>
                  <a:lnTo>
                    <a:pt x="30" y="3"/>
                  </a:lnTo>
                  <a:lnTo>
                    <a:pt x="34" y="7"/>
                  </a:lnTo>
                  <a:lnTo>
                    <a:pt x="37" y="3"/>
                  </a:lnTo>
                  <a:lnTo>
                    <a:pt x="41" y="0"/>
                  </a:lnTo>
                  <a:lnTo>
                    <a:pt x="44" y="5"/>
                  </a:lnTo>
                  <a:lnTo>
                    <a:pt x="49" y="10"/>
                  </a:lnTo>
                  <a:lnTo>
                    <a:pt x="54" y="14"/>
                  </a:lnTo>
                  <a:lnTo>
                    <a:pt x="61" y="12"/>
                  </a:lnTo>
                  <a:lnTo>
                    <a:pt x="68" y="7"/>
                  </a:lnTo>
                  <a:lnTo>
                    <a:pt x="71" y="12"/>
                  </a:lnTo>
                  <a:lnTo>
                    <a:pt x="75" y="14"/>
                  </a:lnTo>
                  <a:lnTo>
                    <a:pt x="80" y="22"/>
                  </a:lnTo>
                  <a:lnTo>
                    <a:pt x="81" y="27"/>
                  </a:lnTo>
                  <a:lnTo>
                    <a:pt x="76" y="43"/>
                  </a:lnTo>
                  <a:lnTo>
                    <a:pt x="75" y="54"/>
                  </a:lnTo>
                  <a:lnTo>
                    <a:pt x="75" y="70"/>
                  </a:lnTo>
                  <a:lnTo>
                    <a:pt x="81" y="82"/>
                  </a:lnTo>
                  <a:lnTo>
                    <a:pt x="80" y="83"/>
                  </a:lnTo>
                  <a:lnTo>
                    <a:pt x="81" y="89"/>
                  </a:lnTo>
                  <a:lnTo>
                    <a:pt x="69" y="82"/>
                  </a:lnTo>
                  <a:lnTo>
                    <a:pt x="54" y="82"/>
                  </a:lnTo>
                  <a:lnTo>
                    <a:pt x="35" y="85"/>
                  </a:lnTo>
                  <a:lnTo>
                    <a:pt x="13" y="89"/>
                  </a:lnTo>
                  <a:lnTo>
                    <a:pt x="17" y="85"/>
                  </a:lnTo>
                  <a:lnTo>
                    <a:pt x="18" y="80"/>
                  </a:lnTo>
                  <a:lnTo>
                    <a:pt x="20" y="75"/>
                  </a:lnTo>
                  <a:lnTo>
                    <a:pt x="15" y="71"/>
                  </a:lnTo>
                  <a:lnTo>
                    <a:pt x="8" y="66"/>
                  </a:lnTo>
                  <a:lnTo>
                    <a:pt x="7" y="61"/>
                  </a:lnTo>
                  <a:lnTo>
                    <a:pt x="7" y="60"/>
                  </a:lnTo>
                  <a:lnTo>
                    <a:pt x="7" y="54"/>
                  </a:lnTo>
                  <a:lnTo>
                    <a:pt x="5" y="51"/>
                  </a:lnTo>
                  <a:lnTo>
                    <a:pt x="0" y="48"/>
                  </a:lnTo>
                  <a:lnTo>
                    <a:pt x="0" y="49"/>
                  </a:lnTo>
                  <a:lnTo>
                    <a:pt x="0" y="4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5" name="Freeform 553"/>
            <p:cNvSpPr>
              <a:spLocks/>
            </p:cNvSpPr>
            <p:nvPr/>
          </p:nvSpPr>
          <p:spPr bwMode="auto">
            <a:xfrm>
              <a:off x="2833" y="1758"/>
              <a:ext cx="54" cy="95"/>
            </a:xfrm>
            <a:custGeom>
              <a:avLst/>
              <a:gdLst>
                <a:gd name="T0" fmla="*/ 54 w 54"/>
                <a:gd name="T1" fmla="*/ 75 h 96"/>
                <a:gd name="T2" fmla="*/ 47 w 54"/>
                <a:gd name="T3" fmla="*/ 78 h 96"/>
                <a:gd name="T4" fmla="*/ 40 w 54"/>
                <a:gd name="T5" fmla="*/ 82 h 96"/>
                <a:gd name="T6" fmla="*/ 27 w 54"/>
                <a:gd name="T7" fmla="*/ 89 h 96"/>
                <a:gd name="T8" fmla="*/ 13 w 54"/>
                <a:gd name="T9" fmla="*/ 96 h 96"/>
                <a:gd name="T10" fmla="*/ 8 w 54"/>
                <a:gd name="T11" fmla="*/ 94 h 96"/>
                <a:gd name="T12" fmla="*/ 6 w 54"/>
                <a:gd name="T13" fmla="*/ 96 h 96"/>
                <a:gd name="T14" fmla="*/ 0 w 54"/>
                <a:gd name="T15" fmla="*/ 77 h 96"/>
                <a:gd name="T16" fmla="*/ 0 w 54"/>
                <a:gd name="T17" fmla="*/ 61 h 96"/>
                <a:gd name="T18" fmla="*/ 1 w 54"/>
                <a:gd name="T19" fmla="*/ 50 h 96"/>
                <a:gd name="T20" fmla="*/ 6 w 54"/>
                <a:gd name="T21" fmla="*/ 34 h 96"/>
                <a:gd name="T22" fmla="*/ 5 w 54"/>
                <a:gd name="T23" fmla="*/ 29 h 96"/>
                <a:gd name="T24" fmla="*/ 0 w 54"/>
                <a:gd name="T25" fmla="*/ 21 h 96"/>
                <a:gd name="T26" fmla="*/ 0 w 54"/>
                <a:gd name="T27" fmla="*/ 16 h 96"/>
                <a:gd name="T28" fmla="*/ 0 w 54"/>
                <a:gd name="T29" fmla="*/ 7 h 96"/>
                <a:gd name="T30" fmla="*/ 0 w 54"/>
                <a:gd name="T31" fmla="*/ 0 h 96"/>
                <a:gd name="T32" fmla="*/ 13 w 54"/>
                <a:gd name="T33" fmla="*/ 0 h 96"/>
                <a:gd name="T34" fmla="*/ 27 w 54"/>
                <a:gd name="T35" fmla="*/ 0 h 96"/>
                <a:gd name="T36" fmla="*/ 40 w 54"/>
                <a:gd name="T37" fmla="*/ 0 h 96"/>
                <a:gd name="T38" fmla="*/ 42 w 54"/>
                <a:gd name="T39" fmla="*/ 9 h 96"/>
                <a:gd name="T40" fmla="*/ 47 w 54"/>
                <a:gd name="T41" fmla="*/ 14 h 96"/>
                <a:gd name="T42" fmla="*/ 44 w 54"/>
                <a:gd name="T43" fmla="*/ 22 h 96"/>
                <a:gd name="T44" fmla="*/ 47 w 54"/>
                <a:gd name="T45" fmla="*/ 27 h 96"/>
                <a:gd name="T46" fmla="*/ 47 w 54"/>
                <a:gd name="T47" fmla="*/ 34 h 96"/>
                <a:gd name="T48" fmla="*/ 47 w 54"/>
                <a:gd name="T49" fmla="*/ 41 h 96"/>
                <a:gd name="T50" fmla="*/ 47 w 54"/>
                <a:gd name="T51" fmla="*/ 61 h 96"/>
                <a:gd name="T52" fmla="*/ 46 w 54"/>
                <a:gd name="T53" fmla="*/ 61 h 96"/>
                <a:gd name="T54" fmla="*/ 47 w 54"/>
                <a:gd name="T55" fmla="*/ 61 h 96"/>
                <a:gd name="T56" fmla="*/ 49 w 54"/>
                <a:gd name="T57" fmla="*/ 70 h 96"/>
                <a:gd name="T58" fmla="*/ 54 w 54"/>
                <a:gd name="T59" fmla="*/ 75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96"/>
                <a:gd name="T92" fmla="*/ 54 w 54"/>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96">
                  <a:moveTo>
                    <a:pt x="54" y="75"/>
                  </a:moveTo>
                  <a:lnTo>
                    <a:pt x="47" y="78"/>
                  </a:lnTo>
                  <a:lnTo>
                    <a:pt x="40" y="82"/>
                  </a:lnTo>
                  <a:lnTo>
                    <a:pt x="27" y="89"/>
                  </a:lnTo>
                  <a:lnTo>
                    <a:pt x="13" y="96"/>
                  </a:lnTo>
                  <a:lnTo>
                    <a:pt x="8" y="94"/>
                  </a:lnTo>
                  <a:lnTo>
                    <a:pt x="6" y="96"/>
                  </a:lnTo>
                  <a:lnTo>
                    <a:pt x="0" y="77"/>
                  </a:lnTo>
                  <a:lnTo>
                    <a:pt x="0" y="61"/>
                  </a:lnTo>
                  <a:lnTo>
                    <a:pt x="1" y="50"/>
                  </a:lnTo>
                  <a:lnTo>
                    <a:pt x="6" y="34"/>
                  </a:lnTo>
                  <a:lnTo>
                    <a:pt x="5" y="29"/>
                  </a:lnTo>
                  <a:lnTo>
                    <a:pt x="0" y="21"/>
                  </a:lnTo>
                  <a:lnTo>
                    <a:pt x="0" y="16"/>
                  </a:lnTo>
                  <a:lnTo>
                    <a:pt x="0" y="7"/>
                  </a:lnTo>
                  <a:lnTo>
                    <a:pt x="0" y="0"/>
                  </a:lnTo>
                  <a:lnTo>
                    <a:pt x="13" y="0"/>
                  </a:lnTo>
                  <a:lnTo>
                    <a:pt x="27" y="0"/>
                  </a:lnTo>
                  <a:lnTo>
                    <a:pt x="40" y="0"/>
                  </a:lnTo>
                  <a:lnTo>
                    <a:pt x="42" y="9"/>
                  </a:lnTo>
                  <a:lnTo>
                    <a:pt x="47" y="14"/>
                  </a:lnTo>
                  <a:lnTo>
                    <a:pt x="44" y="22"/>
                  </a:lnTo>
                  <a:lnTo>
                    <a:pt x="47" y="27"/>
                  </a:lnTo>
                  <a:lnTo>
                    <a:pt x="47" y="34"/>
                  </a:lnTo>
                  <a:lnTo>
                    <a:pt x="47" y="41"/>
                  </a:lnTo>
                  <a:lnTo>
                    <a:pt x="47" y="61"/>
                  </a:lnTo>
                  <a:lnTo>
                    <a:pt x="46" y="61"/>
                  </a:lnTo>
                  <a:lnTo>
                    <a:pt x="47" y="61"/>
                  </a:lnTo>
                  <a:lnTo>
                    <a:pt x="49" y="70"/>
                  </a:lnTo>
                  <a:lnTo>
                    <a:pt x="54" y="7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6" name="Freeform 554"/>
            <p:cNvSpPr>
              <a:spLocks/>
            </p:cNvSpPr>
            <p:nvPr/>
          </p:nvSpPr>
          <p:spPr bwMode="auto">
            <a:xfrm>
              <a:off x="2833" y="1758"/>
              <a:ext cx="54" cy="95"/>
            </a:xfrm>
            <a:custGeom>
              <a:avLst/>
              <a:gdLst>
                <a:gd name="T0" fmla="*/ 54 w 54"/>
                <a:gd name="T1" fmla="*/ 75 h 96"/>
                <a:gd name="T2" fmla="*/ 47 w 54"/>
                <a:gd name="T3" fmla="*/ 78 h 96"/>
                <a:gd name="T4" fmla="*/ 40 w 54"/>
                <a:gd name="T5" fmla="*/ 82 h 96"/>
                <a:gd name="T6" fmla="*/ 27 w 54"/>
                <a:gd name="T7" fmla="*/ 89 h 96"/>
                <a:gd name="T8" fmla="*/ 13 w 54"/>
                <a:gd name="T9" fmla="*/ 96 h 96"/>
                <a:gd name="T10" fmla="*/ 8 w 54"/>
                <a:gd name="T11" fmla="*/ 94 h 96"/>
                <a:gd name="T12" fmla="*/ 6 w 54"/>
                <a:gd name="T13" fmla="*/ 96 h 96"/>
                <a:gd name="T14" fmla="*/ 0 w 54"/>
                <a:gd name="T15" fmla="*/ 77 h 96"/>
                <a:gd name="T16" fmla="*/ 0 w 54"/>
                <a:gd name="T17" fmla="*/ 61 h 96"/>
                <a:gd name="T18" fmla="*/ 1 w 54"/>
                <a:gd name="T19" fmla="*/ 50 h 96"/>
                <a:gd name="T20" fmla="*/ 6 w 54"/>
                <a:gd name="T21" fmla="*/ 34 h 96"/>
                <a:gd name="T22" fmla="*/ 5 w 54"/>
                <a:gd name="T23" fmla="*/ 29 h 96"/>
                <a:gd name="T24" fmla="*/ 0 w 54"/>
                <a:gd name="T25" fmla="*/ 21 h 96"/>
                <a:gd name="T26" fmla="*/ 0 w 54"/>
                <a:gd name="T27" fmla="*/ 16 h 96"/>
                <a:gd name="T28" fmla="*/ 0 w 54"/>
                <a:gd name="T29" fmla="*/ 7 h 96"/>
                <a:gd name="T30" fmla="*/ 0 w 54"/>
                <a:gd name="T31" fmla="*/ 0 h 96"/>
                <a:gd name="T32" fmla="*/ 13 w 54"/>
                <a:gd name="T33" fmla="*/ 0 h 96"/>
                <a:gd name="T34" fmla="*/ 27 w 54"/>
                <a:gd name="T35" fmla="*/ 0 h 96"/>
                <a:gd name="T36" fmla="*/ 40 w 54"/>
                <a:gd name="T37" fmla="*/ 0 h 96"/>
                <a:gd name="T38" fmla="*/ 42 w 54"/>
                <a:gd name="T39" fmla="*/ 9 h 96"/>
                <a:gd name="T40" fmla="*/ 47 w 54"/>
                <a:gd name="T41" fmla="*/ 14 h 96"/>
                <a:gd name="T42" fmla="*/ 44 w 54"/>
                <a:gd name="T43" fmla="*/ 22 h 96"/>
                <a:gd name="T44" fmla="*/ 47 w 54"/>
                <a:gd name="T45" fmla="*/ 27 h 96"/>
                <a:gd name="T46" fmla="*/ 47 w 54"/>
                <a:gd name="T47" fmla="*/ 34 h 96"/>
                <a:gd name="T48" fmla="*/ 47 w 54"/>
                <a:gd name="T49" fmla="*/ 41 h 96"/>
                <a:gd name="T50" fmla="*/ 47 w 54"/>
                <a:gd name="T51" fmla="*/ 61 h 96"/>
                <a:gd name="T52" fmla="*/ 46 w 54"/>
                <a:gd name="T53" fmla="*/ 61 h 96"/>
                <a:gd name="T54" fmla="*/ 47 w 54"/>
                <a:gd name="T55" fmla="*/ 61 h 96"/>
                <a:gd name="T56" fmla="*/ 49 w 54"/>
                <a:gd name="T57" fmla="*/ 70 h 96"/>
                <a:gd name="T58" fmla="*/ 54 w 54"/>
                <a:gd name="T59" fmla="*/ 75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96"/>
                <a:gd name="T92" fmla="*/ 54 w 54"/>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96">
                  <a:moveTo>
                    <a:pt x="54" y="75"/>
                  </a:moveTo>
                  <a:lnTo>
                    <a:pt x="47" y="78"/>
                  </a:lnTo>
                  <a:lnTo>
                    <a:pt x="40" y="82"/>
                  </a:lnTo>
                  <a:lnTo>
                    <a:pt x="27" y="89"/>
                  </a:lnTo>
                  <a:lnTo>
                    <a:pt x="13" y="96"/>
                  </a:lnTo>
                  <a:lnTo>
                    <a:pt x="8" y="94"/>
                  </a:lnTo>
                  <a:lnTo>
                    <a:pt x="6" y="96"/>
                  </a:lnTo>
                  <a:lnTo>
                    <a:pt x="0" y="77"/>
                  </a:lnTo>
                  <a:lnTo>
                    <a:pt x="0" y="61"/>
                  </a:lnTo>
                  <a:lnTo>
                    <a:pt x="1" y="50"/>
                  </a:lnTo>
                  <a:lnTo>
                    <a:pt x="6" y="34"/>
                  </a:lnTo>
                  <a:lnTo>
                    <a:pt x="5" y="29"/>
                  </a:lnTo>
                  <a:lnTo>
                    <a:pt x="0" y="21"/>
                  </a:lnTo>
                  <a:lnTo>
                    <a:pt x="0" y="16"/>
                  </a:lnTo>
                  <a:lnTo>
                    <a:pt x="0" y="7"/>
                  </a:lnTo>
                  <a:lnTo>
                    <a:pt x="0" y="0"/>
                  </a:lnTo>
                  <a:lnTo>
                    <a:pt x="13" y="0"/>
                  </a:lnTo>
                  <a:lnTo>
                    <a:pt x="27" y="0"/>
                  </a:lnTo>
                  <a:lnTo>
                    <a:pt x="40" y="0"/>
                  </a:lnTo>
                  <a:lnTo>
                    <a:pt x="42" y="9"/>
                  </a:lnTo>
                  <a:lnTo>
                    <a:pt x="47" y="14"/>
                  </a:lnTo>
                  <a:lnTo>
                    <a:pt x="44" y="22"/>
                  </a:lnTo>
                  <a:lnTo>
                    <a:pt x="47" y="27"/>
                  </a:lnTo>
                  <a:lnTo>
                    <a:pt x="47" y="34"/>
                  </a:lnTo>
                  <a:lnTo>
                    <a:pt x="47" y="41"/>
                  </a:lnTo>
                  <a:lnTo>
                    <a:pt x="47" y="61"/>
                  </a:lnTo>
                  <a:lnTo>
                    <a:pt x="46" y="61"/>
                  </a:lnTo>
                  <a:lnTo>
                    <a:pt x="47" y="61"/>
                  </a:lnTo>
                  <a:lnTo>
                    <a:pt x="49" y="70"/>
                  </a:lnTo>
                  <a:lnTo>
                    <a:pt x="54" y="7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7" name="Freeform 555"/>
            <p:cNvSpPr>
              <a:spLocks/>
            </p:cNvSpPr>
            <p:nvPr/>
          </p:nvSpPr>
          <p:spPr bwMode="auto">
            <a:xfrm>
              <a:off x="2873" y="1758"/>
              <a:ext cx="21" cy="74"/>
            </a:xfrm>
            <a:custGeom>
              <a:avLst/>
              <a:gdLst>
                <a:gd name="T0" fmla="*/ 14 w 21"/>
                <a:gd name="T1" fmla="*/ 75 h 75"/>
                <a:gd name="T2" fmla="*/ 9 w 21"/>
                <a:gd name="T3" fmla="*/ 70 h 75"/>
                <a:gd name="T4" fmla="*/ 7 w 21"/>
                <a:gd name="T5" fmla="*/ 61 h 75"/>
                <a:gd name="T6" fmla="*/ 6 w 21"/>
                <a:gd name="T7" fmla="*/ 61 h 75"/>
                <a:gd name="T8" fmla="*/ 7 w 21"/>
                <a:gd name="T9" fmla="*/ 61 h 75"/>
                <a:gd name="T10" fmla="*/ 7 w 21"/>
                <a:gd name="T11" fmla="*/ 41 h 75"/>
                <a:gd name="T12" fmla="*/ 7 w 21"/>
                <a:gd name="T13" fmla="*/ 34 h 75"/>
                <a:gd name="T14" fmla="*/ 7 w 21"/>
                <a:gd name="T15" fmla="*/ 27 h 75"/>
                <a:gd name="T16" fmla="*/ 4 w 21"/>
                <a:gd name="T17" fmla="*/ 22 h 75"/>
                <a:gd name="T18" fmla="*/ 7 w 21"/>
                <a:gd name="T19" fmla="*/ 14 h 75"/>
                <a:gd name="T20" fmla="*/ 2 w 21"/>
                <a:gd name="T21" fmla="*/ 9 h 75"/>
                <a:gd name="T22" fmla="*/ 0 w 21"/>
                <a:gd name="T23" fmla="*/ 0 h 75"/>
                <a:gd name="T24" fmla="*/ 14 w 21"/>
                <a:gd name="T25" fmla="*/ 0 h 75"/>
                <a:gd name="T26" fmla="*/ 11 w 21"/>
                <a:gd name="T27" fmla="*/ 4 h 75"/>
                <a:gd name="T28" fmla="*/ 7 w 21"/>
                <a:gd name="T29" fmla="*/ 7 h 75"/>
                <a:gd name="T30" fmla="*/ 12 w 21"/>
                <a:gd name="T31" fmla="*/ 14 h 75"/>
                <a:gd name="T32" fmla="*/ 21 w 21"/>
                <a:gd name="T33" fmla="*/ 21 h 75"/>
                <a:gd name="T34" fmla="*/ 19 w 21"/>
                <a:gd name="T35" fmla="*/ 21 h 75"/>
                <a:gd name="T36" fmla="*/ 21 w 21"/>
                <a:gd name="T37" fmla="*/ 21 h 75"/>
                <a:gd name="T38" fmla="*/ 19 w 21"/>
                <a:gd name="T39" fmla="*/ 34 h 75"/>
                <a:gd name="T40" fmla="*/ 21 w 21"/>
                <a:gd name="T41" fmla="*/ 55 h 75"/>
                <a:gd name="T42" fmla="*/ 21 w 21"/>
                <a:gd name="T43" fmla="*/ 68 h 75"/>
                <a:gd name="T44" fmla="*/ 21 w 21"/>
                <a:gd name="T45" fmla="*/ 72 h 75"/>
                <a:gd name="T46" fmla="*/ 21 w 21"/>
                <a:gd name="T47" fmla="*/ 75 h 75"/>
                <a:gd name="T48" fmla="*/ 17 w 21"/>
                <a:gd name="T49" fmla="*/ 73 h 75"/>
                <a:gd name="T50" fmla="*/ 14 w 21"/>
                <a:gd name="T51" fmla="*/ 75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75"/>
                <a:gd name="T80" fmla="*/ 21 w 21"/>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75">
                  <a:moveTo>
                    <a:pt x="14" y="75"/>
                  </a:moveTo>
                  <a:lnTo>
                    <a:pt x="9" y="70"/>
                  </a:lnTo>
                  <a:lnTo>
                    <a:pt x="7" y="61"/>
                  </a:lnTo>
                  <a:lnTo>
                    <a:pt x="6" y="61"/>
                  </a:lnTo>
                  <a:lnTo>
                    <a:pt x="7" y="61"/>
                  </a:lnTo>
                  <a:lnTo>
                    <a:pt x="7" y="41"/>
                  </a:lnTo>
                  <a:lnTo>
                    <a:pt x="7" y="34"/>
                  </a:lnTo>
                  <a:lnTo>
                    <a:pt x="7" y="27"/>
                  </a:lnTo>
                  <a:lnTo>
                    <a:pt x="4" y="22"/>
                  </a:lnTo>
                  <a:lnTo>
                    <a:pt x="7" y="14"/>
                  </a:lnTo>
                  <a:lnTo>
                    <a:pt x="2" y="9"/>
                  </a:lnTo>
                  <a:lnTo>
                    <a:pt x="0" y="0"/>
                  </a:lnTo>
                  <a:lnTo>
                    <a:pt x="14" y="0"/>
                  </a:lnTo>
                  <a:lnTo>
                    <a:pt x="11" y="4"/>
                  </a:lnTo>
                  <a:lnTo>
                    <a:pt x="7" y="7"/>
                  </a:lnTo>
                  <a:lnTo>
                    <a:pt x="12" y="14"/>
                  </a:lnTo>
                  <a:lnTo>
                    <a:pt x="21" y="21"/>
                  </a:lnTo>
                  <a:lnTo>
                    <a:pt x="19" y="21"/>
                  </a:lnTo>
                  <a:lnTo>
                    <a:pt x="21" y="21"/>
                  </a:lnTo>
                  <a:lnTo>
                    <a:pt x="19" y="34"/>
                  </a:lnTo>
                  <a:lnTo>
                    <a:pt x="21" y="55"/>
                  </a:lnTo>
                  <a:lnTo>
                    <a:pt x="21" y="68"/>
                  </a:lnTo>
                  <a:lnTo>
                    <a:pt x="21" y="72"/>
                  </a:lnTo>
                  <a:lnTo>
                    <a:pt x="21" y="75"/>
                  </a:lnTo>
                  <a:lnTo>
                    <a:pt x="17" y="73"/>
                  </a:lnTo>
                  <a:lnTo>
                    <a:pt x="14" y="7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8" name="Freeform 556"/>
            <p:cNvSpPr>
              <a:spLocks/>
            </p:cNvSpPr>
            <p:nvPr/>
          </p:nvSpPr>
          <p:spPr bwMode="auto">
            <a:xfrm>
              <a:off x="2880" y="1738"/>
              <a:ext cx="42" cy="95"/>
            </a:xfrm>
            <a:custGeom>
              <a:avLst/>
              <a:gdLst>
                <a:gd name="T0" fmla="*/ 14 w 41"/>
                <a:gd name="T1" fmla="*/ 95 h 95"/>
                <a:gd name="T2" fmla="*/ 22 w 41"/>
                <a:gd name="T3" fmla="*/ 90 h 95"/>
                <a:gd name="T4" fmla="*/ 27 w 41"/>
                <a:gd name="T5" fmla="*/ 88 h 95"/>
                <a:gd name="T6" fmla="*/ 27 w 41"/>
                <a:gd name="T7" fmla="*/ 54 h 95"/>
                <a:gd name="T8" fmla="*/ 36 w 41"/>
                <a:gd name="T9" fmla="*/ 41 h 95"/>
                <a:gd name="T10" fmla="*/ 41 w 41"/>
                <a:gd name="T11" fmla="*/ 27 h 95"/>
                <a:gd name="T12" fmla="*/ 39 w 41"/>
                <a:gd name="T13" fmla="*/ 18 h 95"/>
                <a:gd name="T14" fmla="*/ 34 w 41"/>
                <a:gd name="T15" fmla="*/ 13 h 95"/>
                <a:gd name="T16" fmla="*/ 31 w 41"/>
                <a:gd name="T17" fmla="*/ 7 h 95"/>
                <a:gd name="T18" fmla="*/ 27 w 41"/>
                <a:gd name="T19" fmla="*/ 0 h 95"/>
                <a:gd name="T20" fmla="*/ 22 w 41"/>
                <a:gd name="T21" fmla="*/ 1 h 95"/>
                <a:gd name="T22" fmla="*/ 19 w 41"/>
                <a:gd name="T23" fmla="*/ 3 h 95"/>
                <a:gd name="T24" fmla="*/ 21 w 41"/>
                <a:gd name="T25" fmla="*/ 0 h 95"/>
                <a:gd name="T26" fmla="*/ 21 w 41"/>
                <a:gd name="T27" fmla="*/ 3 h 95"/>
                <a:gd name="T28" fmla="*/ 21 w 41"/>
                <a:gd name="T29" fmla="*/ 7 h 95"/>
                <a:gd name="T30" fmla="*/ 19 w 41"/>
                <a:gd name="T31" fmla="*/ 12 h 95"/>
                <a:gd name="T32" fmla="*/ 14 w 41"/>
                <a:gd name="T33" fmla="*/ 13 h 95"/>
                <a:gd name="T34" fmla="*/ 9 w 41"/>
                <a:gd name="T35" fmla="*/ 15 h 95"/>
                <a:gd name="T36" fmla="*/ 7 w 41"/>
                <a:gd name="T37" fmla="*/ 20 h 95"/>
                <a:gd name="T38" fmla="*/ 4 w 41"/>
                <a:gd name="T39" fmla="*/ 24 h 95"/>
                <a:gd name="T40" fmla="*/ 0 w 41"/>
                <a:gd name="T41" fmla="*/ 27 h 95"/>
                <a:gd name="T42" fmla="*/ 5 w 41"/>
                <a:gd name="T43" fmla="*/ 34 h 95"/>
                <a:gd name="T44" fmla="*/ 14 w 41"/>
                <a:gd name="T45" fmla="*/ 41 h 95"/>
                <a:gd name="T46" fmla="*/ 12 w 41"/>
                <a:gd name="T47" fmla="*/ 41 h 95"/>
                <a:gd name="T48" fmla="*/ 14 w 41"/>
                <a:gd name="T49" fmla="*/ 41 h 95"/>
                <a:gd name="T50" fmla="*/ 12 w 41"/>
                <a:gd name="T51" fmla="*/ 54 h 95"/>
                <a:gd name="T52" fmla="*/ 14 w 41"/>
                <a:gd name="T53" fmla="*/ 75 h 95"/>
                <a:gd name="T54" fmla="*/ 14 w 41"/>
                <a:gd name="T55" fmla="*/ 88 h 95"/>
                <a:gd name="T56" fmla="*/ 14 w 41"/>
                <a:gd name="T57" fmla="*/ 95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95"/>
                <a:gd name="T89" fmla="*/ 41 w 41"/>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95">
                  <a:moveTo>
                    <a:pt x="14" y="95"/>
                  </a:moveTo>
                  <a:lnTo>
                    <a:pt x="22" y="90"/>
                  </a:lnTo>
                  <a:lnTo>
                    <a:pt x="27" y="88"/>
                  </a:lnTo>
                  <a:lnTo>
                    <a:pt x="27" y="54"/>
                  </a:lnTo>
                  <a:lnTo>
                    <a:pt x="36" y="41"/>
                  </a:lnTo>
                  <a:lnTo>
                    <a:pt x="41" y="27"/>
                  </a:lnTo>
                  <a:lnTo>
                    <a:pt x="39" y="18"/>
                  </a:lnTo>
                  <a:lnTo>
                    <a:pt x="34" y="13"/>
                  </a:lnTo>
                  <a:lnTo>
                    <a:pt x="31" y="7"/>
                  </a:lnTo>
                  <a:lnTo>
                    <a:pt x="27" y="0"/>
                  </a:lnTo>
                  <a:lnTo>
                    <a:pt x="22" y="1"/>
                  </a:lnTo>
                  <a:lnTo>
                    <a:pt x="19" y="3"/>
                  </a:lnTo>
                  <a:lnTo>
                    <a:pt x="21" y="0"/>
                  </a:lnTo>
                  <a:lnTo>
                    <a:pt x="21" y="3"/>
                  </a:lnTo>
                  <a:lnTo>
                    <a:pt x="21" y="7"/>
                  </a:lnTo>
                  <a:lnTo>
                    <a:pt x="19" y="12"/>
                  </a:lnTo>
                  <a:lnTo>
                    <a:pt x="14" y="13"/>
                  </a:lnTo>
                  <a:lnTo>
                    <a:pt x="9" y="15"/>
                  </a:lnTo>
                  <a:lnTo>
                    <a:pt x="7" y="20"/>
                  </a:lnTo>
                  <a:lnTo>
                    <a:pt x="4" y="24"/>
                  </a:lnTo>
                  <a:lnTo>
                    <a:pt x="0" y="27"/>
                  </a:lnTo>
                  <a:lnTo>
                    <a:pt x="5" y="34"/>
                  </a:lnTo>
                  <a:lnTo>
                    <a:pt x="14" y="41"/>
                  </a:lnTo>
                  <a:lnTo>
                    <a:pt x="12" y="41"/>
                  </a:lnTo>
                  <a:lnTo>
                    <a:pt x="14" y="41"/>
                  </a:lnTo>
                  <a:lnTo>
                    <a:pt x="12" y="54"/>
                  </a:lnTo>
                  <a:lnTo>
                    <a:pt x="14" y="75"/>
                  </a:lnTo>
                  <a:lnTo>
                    <a:pt x="14" y="88"/>
                  </a:lnTo>
                  <a:lnTo>
                    <a:pt x="14" y="9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09" name="Freeform 557"/>
            <p:cNvSpPr>
              <a:spLocks/>
            </p:cNvSpPr>
            <p:nvPr/>
          </p:nvSpPr>
          <p:spPr bwMode="auto">
            <a:xfrm>
              <a:off x="2907" y="1717"/>
              <a:ext cx="157" cy="143"/>
            </a:xfrm>
            <a:custGeom>
              <a:avLst/>
              <a:gdLst>
                <a:gd name="T0" fmla="*/ 75 w 157"/>
                <a:gd name="T1" fmla="*/ 137 h 143"/>
                <a:gd name="T2" fmla="*/ 63 w 157"/>
                <a:gd name="T3" fmla="*/ 138 h 143"/>
                <a:gd name="T4" fmla="*/ 48 w 157"/>
                <a:gd name="T5" fmla="*/ 143 h 143"/>
                <a:gd name="T6" fmla="*/ 38 w 157"/>
                <a:gd name="T7" fmla="*/ 133 h 143"/>
                <a:gd name="T8" fmla="*/ 29 w 157"/>
                <a:gd name="T9" fmla="*/ 116 h 143"/>
                <a:gd name="T10" fmla="*/ 14 w 157"/>
                <a:gd name="T11" fmla="*/ 109 h 143"/>
                <a:gd name="T12" fmla="*/ 7 w 157"/>
                <a:gd name="T13" fmla="*/ 108 h 143"/>
                <a:gd name="T14" fmla="*/ 0 w 157"/>
                <a:gd name="T15" fmla="*/ 109 h 143"/>
                <a:gd name="T16" fmla="*/ 0 w 157"/>
                <a:gd name="T17" fmla="*/ 75 h 143"/>
                <a:gd name="T18" fmla="*/ 9 w 157"/>
                <a:gd name="T19" fmla="*/ 62 h 143"/>
                <a:gd name="T20" fmla="*/ 14 w 157"/>
                <a:gd name="T21" fmla="*/ 48 h 143"/>
                <a:gd name="T22" fmla="*/ 12 w 157"/>
                <a:gd name="T23" fmla="*/ 39 h 143"/>
                <a:gd name="T24" fmla="*/ 7 w 157"/>
                <a:gd name="T25" fmla="*/ 34 h 143"/>
                <a:gd name="T26" fmla="*/ 16 w 157"/>
                <a:gd name="T27" fmla="*/ 9 h 143"/>
                <a:gd name="T28" fmla="*/ 35 w 157"/>
                <a:gd name="T29" fmla="*/ 0 h 143"/>
                <a:gd name="T30" fmla="*/ 43 w 157"/>
                <a:gd name="T31" fmla="*/ 2 h 143"/>
                <a:gd name="T32" fmla="*/ 50 w 157"/>
                <a:gd name="T33" fmla="*/ 9 h 143"/>
                <a:gd name="T34" fmla="*/ 55 w 157"/>
                <a:gd name="T35" fmla="*/ 14 h 143"/>
                <a:gd name="T36" fmla="*/ 60 w 157"/>
                <a:gd name="T37" fmla="*/ 11 h 143"/>
                <a:gd name="T38" fmla="*/ 63 w 157"/>
                <a:gd name="T39" fmla="*/ 7 h 143"/>
                <a:gd name="T40" fmla="*/ 69 w 157"/>
                <a:gd name="T41" fmla="*/ 7 h 143"/>
                <a:gd name="T42" fmla="*/ 74 w 157"/>
                <a:gd name="T43" fmla="*/ 9 h 143"/>
                <a:gd name="T44" fmla="*/ 77 w 157"/>
                <a:gd name="T45" fmla="*/ 12 h 143"/>
                <a:gd name="T46" fmla="*/ 82 w 157"/>
                <a:gd name="T47" fmla="*/ 14 h 143"/>
                <a:gd name="T48" fmla="*/ 96 w 157"/>
                <a:gd name="T49" fmla="*/ 7 h 143"/>
                <a:gd name="T50" fmla="*/ 109 w 157"/>
                <a:gd name="T51" fmla="*/ 0 h 143"/>
                <a:gd name="T52" fmla="*/ 115 w 157"/>
                <a:gd name="T53" fmla="*/ 4 h 143"/>
                <a:gd name="T54" fmla="*/ 118 w 157"/>
                <a:gd name="T55" fmla="*/ 7 h 143"/>
                <a:gd name="T56" fmla="*/ 123 w 157"/>
                <a:gd name="T57" fmla="*/ 7 h 143"/>
                <a:gd name="T58" fmla="*/ 132 w 157"/>
                <a:gd name="T59" fmla="*/ 5 h 143"/>
                <a:gd name="T60" fmla="*/ 137 w 157"/>
                <a:gd name="T61" fmla="*/ 4 h 143"/>
                <a:gd name="T62" fmla="*/ 143 w 157"/>
                <a:gd name="T63" fmla="*/ 0 h 143"/>
                <a:gd name="T64" fmla="*/ 145 w 157"/>
                <a:gd name="T65" fmla="*/ 4 h 143"/>
                <a:gd name="T66" fmla="*/ 150 w 157"/>
                <a:gd name="T67" fmla="*/ 7 h 143"/>
                <a:gd name="T68" fmla="*/ 152 w 157"/>
                <a:gd name="T69" fmla="*/ 16 h 143"/>
                <a:gd name="T70" fmla="*/ 157 w 157"/>
                <a:gd name="T71" fmla="*/ 21 h 143"/>
                <a:gd name="T72" fmla="*/ 157 w 157"/>
                <a:gd name="T73" fmla="*/ 34 h 143"/>
                <a:gd name="T74" fmla="*/ 152 w 157"/>
                <a:gd name="T75" fmla="*/ 36 h 143"/>
                <a:gd name="T76" fmla="*/ 150 w 157"/>
                <a:gd name="T77" fmla="*/ 34 h 143"/>
                <a:gd name="T78" fmla="*/ 142 w 157"/>
                <a:gd name="T79" fmla="*/ 57 h 143"/>
                <a:gd name="T80" fmla="*/ 137 w 157"/>
                <a:gd name="T81" fmla="*/ 75 h 143"/>
                <a:gd name="T82" fmla="*/ 132 w 157"/>
                <a:gd name="T83" fmla="*/ 79 h 143"/>
                <a:gd name="T84" fmla="*/ 130 w 157"/>
                <a:gd name="T85" fmla="*/ 82 h 143"/>
                <a:gd name="T86" fmla="*/ 123 w 157"/>
                <a:gd name="T87" fmla="*/ 97 h 143"/>
                <a:gd name="T88" fmla="*/ 116 w 157"/>
                <a:gd name="T89" fmla="*/ 109 h 143"/>
                <a:gd name="T90" fmla="*/ 111 w 157"/>
                <a:gd name="T91" fmla="*/ 108 h 143"/>
                <a:gd name="T92" fmla="*/ 109 w 157"/>
                <a:gd name="T93" fmla="*/ 102 h 143"/>
                <a:gd name="T94" fmla="*/ 89 w 157"/>
                <a:gd name="T95" fmla="*/ 113 h 143"/>
                <a:gd name="T96" fmla="*/ 82 w 157"/>
                <a:gd name="T97" fmla="*/ 137 h 143"/>
                <a:gd name="T98" fmla="*/ 75 w 157"/>
                <a:gd name="T99" fmla="*/ 137 h 1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
                <a:gd name="T151" fmla="*/ 0 h 143"/>
                <a:gd name="T152" fmla="*/ 157 w 157"/>
                <a:gd name="T153" fmla="*/ 143 h 1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 h="143">
                  <a:moveTo>
                    <a:pt x="75" y="137"/>
                  </a:moveTo>
                  <a:lnTo>
                    <a:pt x="63" y="138"/>
                  </a:lnTo>
                  <a:lnTo>
                    <a:pt x="48" y="143"/>
                  </a:lnTo>
                  <a:lnTo>
                    <a:pt x="38" y="133"/>
                  </a:lnTo>
                  <a:lnTo>
                    <a:pt x="29" y="116"/>
                  </a:lnTo>
                  <a:lnTo>
                    <a:pt x="14" y="109"/>
                  </a:lnTo>
                  <a:lnTo>
                    <a:pt x="7" y="108"/>
                  </a:lnTo>
                  <a:lnTo>
                    <a:pt x="0" y="109"/>
                  </a:lnTo>
                  <a:lnTo>
                    <a:pt x="0" y="75"/>
                  </a:lnTo>
                  <a:lnTo>
                    <a:pt x="9" y="62"/>
                  </a:lnTo>
                  <a:lnTo>
                    <a:pt x="14" y="48"/>
                  </a:lnTo>
                  <a:lnTo>
                    <a:pt x="12" y="39"/>
                  </a:lnTo>
                  <a:lnTo>
                    <a:pt x="7" y="34"/>
                  </a:lnTo>
                  <a:lnTo>
                    <a:pt x="16" y="9"/>
                  </a:lnTo>
                  <a:lnTo>
                    <a:pt x="35" y="0"/>
                  </a:lnTo>
                  <a:lnTo>
                    <a:pt x="43" y="2"/>
                  </a:lnTo>
                  <a:lnTo>
                    <a:pt x="50" y="9"/>
                  </a:lnTo>
                  <a:lnTo>
                    <a:pt x="55" y="14"/>
                  </a:lnTo>
                  <a:lnTo>
                    <a:pt x="60" y="11"/>
                  </a:lnTo>
                  <a:lnTo>
                    <a:pt x="63" y="7"/>
                  </a:lnTo>
                  <a:lnTo>
                    <a:pt x="69" y="7"/>
                  </a:lnTo>
                  <a:lnTo>
                    <a:pt x="74" y="9"/>
                  </a:lnTo>
                  <a:lnTo>
                    <a:pt x="77" y="12"/>
                  </a:lnTo>
                  <a:lnTo>
                    <a:pt x="82" y="14"/>
                  </a:lnTo>
                  <a:lnTo>
                    <a:pt x="96" y="7"/>
                  </a:lnTo>
                  <a:lnTo>
                    <a:pt x="109" y="0"/>
                  </a:lnTo>
                  <a:lnTo>
                    <a:pt x="115" y="4"/>
                  </a:lnTo>
                  <a:lnTo>
                    <a:pt x="118" y="7"/>
                  </a:lnTo>
                  <a:lnTo>
                    <a:pt x="123" y="7"/>
                  </a:lnTo>
                  <a:lnTo>
                    <a:pt x="132" y="5"/>
                  </a:lnTo>
                  <a:lnTo>
                    <a:pt x="137" y="4"/>
                  </a:lnTo>
                  <a:lnTo>
                    <a:pt x="143" y="0"/>
                  </a:lnTo>
                  <a:lnTo>
                    <a:pt x="145" y="4"/>
                  </a:lnTo>
                  <a:lnTo>
                    <a:pt x="150" y="7"/>
                  </a:lnTo>
                  <a:lnTo>
                    <a:pt x="152" y="16"/>
                  </a:lnTo>
                  <a:lnTo>
                    <a:pt x="157" y="21"/>
                  </a:lnTo>
                  <a:lnTo>
                    <a:pt x="157" y="34"/>
                  </a:lnTo>
                  <a:lnTo>
                    <a:pt x="152" y="36"/>
                  </a:lnTo>
                  <a:lnTo>
                    <a:pt x="150" y="34"/>
                  </a:lnTo>
                  <a:lnTo>
                    <a:pt x="142" y="57"/>
                  </a:lnTo>
                  <a:lnTo>
                    <a:pt x="137" y="75"/>
                  </a:lnTo>
                  <a:lnTo>
                    <a:pt x="132" y="79"/>
                  </a:lnTo>
                  <a:lnTo>
                    <a:pt x="130" y="82"/>
                  </a:lnTo>
                  <a:lnTo>
                    <a:pt x="123" y="97"/>
                  </a:lnTo>
                  <a:lnTo>
                    <a:pt x="116" y="109"/>
                  </a:lnTo>
                  <a:lnTo>
                    <a:pt x="111" y="108"/>
                  </a:lnTo>
                  <a:lnTo>
                    <a:pt x="109" y="102"/>
                  </a:lnTo>
                  <a:lnTo>
                    <a:pt x="89" y="113"/>
                  </a:lnTo>
                  <a:lnTo>
                    <a:pt x="82" y="137"/>
                  </a:lnTo>
                  <a:lnTo>
                    <a:pt x="75" y="13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0" name="Freeform 558"/>
            <p:cNvSpPr>
              <a:spLocks/>
            </p:cNvSpPr>
            <p:nvPr/>
          </p:nvSpPr>
          <p:spPr bwMode="auto">
            <a:xfrm>
              <a:off x="2982" y="1724"/>
              <a:ext cx="104" cy="170"/>
            </a:xfrm>
            <a:custGeom>
              <a:avLst/>
              <a:gdLst>
                <a:gd name="T0" fmla="*/ 7 w 103"/>
                <a:gd name="T1" fmla="*/ 130 h 170"/>
                <a:gd name="T2" fmla="*/ 14 w 103"/>
                <a:gd name="T3" fmla="*/ 106 h 170"/>
                <a:gd name="T4" fmla="*/ 34 w 103"/>
                <a:gd name="T5" fmla="*/ 95 h 170"/>
                <a:gd name="T6" fmla="*/ 36 w 103"/>
                <a:gd name="T7" fmla="*/ 101 h 170"/>
                <a:gd name="T8" fmla="*/ 41 w 103"/>
                <a:gd name="T9" fmla="*/ 102 h 170"/>
                <a:gd name="T10" fmla="*/ 48 w 103"/>
                <a:gd name="T11" fmla="*/ 90 h 170"/>
                <a:gd name="T12" fmla="*/ 55 w 103"/>
                <a:gd name="T13" fmla="*/ 75 h 170"/>
                <a:gd name="T14" fmla="*/ 57 w 103"/>
                <a:gd name="T15" fmla="*/ 72 h 170"/>
                <a:gd name="T16" fmla="*/ 62 w 103"/>
                <a:gd name="T17" fmla="*/ 68 h 170"/>
                <a:gd name="T18" fmla="*/ 67 w 103"/>
                <a:gd name="T19" fmla="*/ 50 h 170"/>
                <a:gd name="T20" fmla="*/ 75 w 103"/>
                <a:gd name="T21" fmla="*/ 27 h 170"/>
                <a:gd name="T22" fmla="*/ 77 w 103"/>
                <a:gd name="T23" fmla="*/ 29 h 170"/>
                <a:gd name="T24" fmla="*/ 82 w 103"/>
                <a:gd name="T25" fmla="*/ 27 h 170"/>
                <a:gd name="T26" fmla="*/ 82 w 103"/>
                <a:gd name="T27" fmla="*/ 14 h 170"/>
                <a:gd name="T28" fmla="*/ 77 w 103"/>
                <a:gd name="T29" fmla="*/ 9 h 170"/>
                <a:gd name="T30" fmla="*/ 75 w 103"/>
                <a:gd name="T31" fmla="*/ 0 h 170"/>
                <a:gd name="T32" fmla="*/ 75 w 103"/>
                <a:gd name="T33" fmla="*/ 0 h 170"/>
                <a:gd name="T34" fmla="*/ 75 w 103"/>
                <a:gd name="T35" fmla="*/ 0 h 170"/>
                <a:gd name="T36" fmla="*/ 85 w 103"/>
                <a:gd name="T37" fmla="*/ 10 h 170"/>
                <a:gd name="T38" fmla="*/ 89 w 103"/>
                <a:gd name="T39" fmla="*/ 21 h 170"/>
                <a:gd name="T40" fmla="*/ 89 w 103"/>
                <a:gd name="T41" fmla="*/ 27 h 170"/>
                <a:gd name="T42" fmla="*/ 89 w 103"/>
                <a:gd name="T43" fmla="*/ 34 h 170"/>
                <a:gd name="T44" fmla="*/ 91 w 103"/>
                <a:gd name="T45" fmla="*/ 43 h 170"/>
                <a:gd name="T46" fmla="*/ 96 w 103"/>
                <a:gd name="T47" fmla="*/ 48 h 170"/>
                <a:gd name="T48" fmla="*/ 91 w 103"/>
                <a:gd name="T49" fmla="*/ 50 h 170"/>
                <a:gd name="T50" fmla="*/ 84 w 103"/>
                <a:gd name="T51" fmla="*/ 50 h 170"/>
                <a:gd name="T52" fmla="*/ 77 w 103"/>
                <a:gd name="T53" fmla="*/ 51 h 170"/>
                <a:gd name="T54" fmla="*/ 75 w 103"/>
                <a:gd name="T55" fmla="*/ 55 h 170"/>
                <a:gd name="T56" fmla="*/ 84 w 103"/>
                <a:gd name="T57" fmla="*/ 63 h 170"/>
                <a:gd name="T58" fmla="*/ 96 w 103"/>
                <a:gd name="T59" fmla="*/ 89 h 170"/>
                <a:gd name="T60" fmla="*/ 91 w 103"/>
                <a:gd name="T61" fmla="*/ 92 h 170"/>
                <a:gd name="T62" fmla="*/ 85 w 103"/>
                <a:gd name="T63" fmla="*/ 101 h 170"/>
                <a:gd name="T64" fmla="*/ 82 w 103"/>
                <a:gd name="T65" fmla="*/ 109 h 170"/>
                <a:gd name="T66" fmla="*/ 91 w 103"/>
                <a:gd name="T67" fmla="*/ 138 h 170"/>
                <a:gd name="T68" fmla="*/ 103 w 103"/>
                <a:gd name="T69" fmla="*/ 164 h 170"/>
                <a:gd name="T70" fmla="*/ 103 w 103"/>
                <a:gd name="T71" fmla="*/ 170 h 170"/>
                <a:gd name="T72" fmla="*/ 94 w 103"/>
                <a:gd name="T73" fmla="*/ 170 h 170"/>
                <a:gd name="T74" fmla="*/ 89 w 103"/>
                <a:gd name="T75" fmla="*/ 170 h 170"/>
                <a:gd name="T76" fmla="*/ 68 w 103"/>
                <a:gd name="T77" fmla="*/ 170 h 170"/>
                <a:gd name="T78" fmla="*/ 68 w 103"/>
                <a:gd name="T79" fmla="*/ 169 h 170"/>
                <a:gd name="T80" fmla="*/ 68 w 103"/>
                <a:gd name="T81" fmla="*/ 164 h 170"/>
                <a:gd name="T82" fmla="*/ 41 w 103"/>
                <a:gd name="T83" fmla="*/ 164 h 170"/>
                <a:gd name="T84" fmla="*/ 41 w 103"/>
                <a:gd name="T85" fmla="*/ 170 h 170"/>
                <a:gd name="T86" fmla="*/ 21 w 103"/>
                <a:gd name="T87" fmla="*/ 170 h 170"/>
                <a:gd name="T88" fmla="*/ 21 w 103"/>
                <a:gd name="T89" fmla="*/ 165 h 170"/>
                <a:gd name="T90" fmla="*/ 21 w 103"/>
                <a:gd name="T91" fmla="*/ 164 h 170"/>
                <a:gd name="T92" fmla="*/ 19 w 103"/>
                <a:gd name="T93" fmla="*/ 150 h 170"/>
                <a:gd name="T94" fmla="*/ 21 w 103"/>
                <a:gd name="T95" fmla="*/ 136 h 170"/>
                <a:gd name="T96" fmla="*/ 12 w 103"/>
                <a:gd name="T97" fmla="*/ 136 h 170"/>
                <a:gd name="T98" fmla="*/ 9 w 103"/>
                <a:gd name="T99" fmla="*/ 133 h 170"/>
                <a:gd name="T100" fmla="*/ 7 w 103"/>
                <a:gd name="T101" fmla="*/ 130 h 170"/>
                <a:gd name="T102" fmla="*/ 4 w 103"/>
                <a:gd name="T103" fmla="*/ 130 h 170"/>
                <a:gd name="T104" fmla="*/ 0 w 103"/>
                <a:gd name="T105" fmla="*/ 130 h 170"/>
                <a:gd name="T106" fmla="*/ 7 w 103"/>
                <a:gd name="T107" fmla="*/ 130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
                <a:gd name="T163" fmla="*/ 0 h 170"/>
                <a:gd name="T164" fmla="*/ 103 w 103"/>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 h="170">
                  <a:moveTo>
                    <a:pt x="7" y="130"/>
                  </a:moveTo>
                  <a:lnTo>
                    <a:pt x="14" y="106"/>
                  </a:lnTo>
                  <a:lnTo>
                    <a:pt x="34" y="95"/>
                  </a:lnTo>
                  <a:lnTo>
                    <a:pt x="36" y="101"/>
                  </a:lnTo>
                  <a:lnTo>
                    <a:pt x="41" y="102"/>
                  </a:lnTo>
                  <a:lnTo>
                    <a:pt x="48" y="90"/>
                  </a:lnTo>
                  <a:lnTo>
                    <a:pt x="55" y="75"/>
                  </a:lnTo>
                  <a:lnTo>
                    <a:pt x="57" y="72"/>
                  </a:lnTo>
                  <a:lnTo>
                    <a:pt x="62" y="68"/>
                  </a:lnTo>
                  <a:lnTo>
                    <a:pt x="67" y="50"/>
                  </a:lnTo>
                  <a:lnTo>
                    <a:pt x="75" y="27"/>
                  </a:lnTo>
                  <a:lnTo>
                    <a:pt x="77" y="29"/>
                  </a:lnTo>
                  <a:lnTo>
                    <a:pt x="82" y="27"/>
                  </a:lnTo>
                  <a:lnTo>
                    <a:pt x="82" y="14"/>
                  </a:lnTo>
                  <a:lnTo>
                    <a:pt x="77" y="9"/>
                  </a:lnTo>
                  <a:lnTo>
                    <a:pt x="75" y="0"/>
                  </a:lnTo>
                  <a:lnTo>
                    <a:pt x="85" y="10"/>
                  </a:lnTo>
                  <a:lnTo>
                    <a:pt x="89" y="21"/>
                  </a:lnTo>
                  <a:lnTo>
                    <a:pt x="89" y="27"/>
                  </a:lnTo>
                  <a:lnTo>
                    <a:pt x="89" y="34"/>
                  </a:lnTo>
                  <a:lnTo>
                    <a:pt x="91" y="43"/>
                  </a:lnTo>
                  <a:lnTo>
                    <a:pt x="96" y="48"/>
                  </a:lnTo>
                  <a:lnTo>
                    <a:pt x="91" y="50"/>
                  </a:lnTo>
                  <a:lnTo>
                    <a:pt x="84" y="50"/>
                  </a:lnTo>
                  <a:lnTo>
                    <a:pt x="77" y="51"/>
                  </a:lnTo>
                  <a:lnTo>
                    <a:pt x="75" y="55"/>
                  </a:lnTo>
                  <a:lnTo>
                    <a:pt x="84" y="63"/>
                  </a:lnTo>
                  <a:lnTo>
                    <a:pt x="96" y="89"/>
                  </a:lnTo>
                  <a:lnTo>
                    <a:pt x="91" y="92"/>
                  </a:lnTo>
                  <a:lnTo>
                    <a:pt x="85" y="101"/>
                  </a:lnTo>
                  <a:lnTo>
                    <a:pt x="82" y="109"/>
                  </a:lnTo>
                  <a:lnTo>
                    <a:pt x="91" y="138"/>
                  </a:lnTo>
                  <a:lnTo>
                    <a:pt x="103" y="164"/>
                  </a:lnTo>
                  <a:lnTo>
                    <a:pt x="103" y="170"/>
                  </a:lnTo>
                  <a:lnTo>
                    <a:pt x="94" y="170"/>
                  </a:lnTo>
                  <a:lnTo>
                    <a:pt x="89" y="170"/>
                  </a:lnTo>
                  <a:lnTo>
                    <a:pt x="68" y="170"/>
                  </a:lnTo>
                  <a:lnTo>
                    <a:pt x="68" y="169"/>
                  </a:lnTo>
                  <a:lnTo>
                    <a:pt x="68" y="164"/>
                  </a:lnTo>
                  <a:lnTo>
                    <a:pt x="41" y="164"/>
                  </a:lnTo>
                  <a:lnTo>
                    <a:pt x="41" y="170"/>
                  </a:lnTo>
                  <a:lnTo>
                    <a:pt x="21" y="170"/>
                  </a:lnTo>
                  <a:lnTo>
                    <a:pt x="21" y="165"/>
                  </a:lnTo>
                  <a:lnTo>
                    <a:pt x="21" y="164"/>
                  </a:lnTo>
                  <a:lnTo>
                    <a:pt x="19" y="150"/>
                  </a:lnTo>
                  <a:lnTo>
                    <a:pt x="21" y="136"/>
                  </a:lnTo>
                  <a:lnTo>
                    <a:pt x="12" y="136"/>
                  </a:lnTo>
                  <a:lnTo>
                    <a:pt x="9" y="133"/>
                  </a:lnTo>
                  <a:lnTo>
                    <a:pt x="7" y="130"/>
                  </a:lnTo>
                  <a:lnTo>
                    <a:pt x="4" y="130"/>
                  </a:lnTo>
                  <a:lnTo>
                    <a:pt x="0" y="130"/>
                  </a:lnTo>
                  <a:lnTo>
                    <a:pt x="7" y="13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1" name="Freeform 559"/>
            <p:cNvSpPr>
              <a:spLocks/>
            </p:cNvSpPr>
            <p:nvPr/>
          </p:nvSpPr>
          <p:spPr bwMode="auto">
            <a:xfrm>
              <a:off x="2996" y="1888"/>
              <a:ext cx="27" cy="23"/>
            </a:xfrm>
            <a:custGeom>
              <a:avLst/>
              <a:gdLst>
                <a:gd name="T0" fmla="*/ 27 w 27"/>
                <a:gd name="T1" fmla="*/ 20 h 22"/>
                <a:gd name="T2" fmla="*/ 22 w 27"/>
                <a:gd name="T3" fmla="*/ 22 h 22"/>
                <a:gd name="T4" fmla="*/ 20 w 27"/>
                <a:gd name="T5" fmla="*/ 20 h 22"/>
                <a:gd name="T6" fmla="*/ 12 w 27"/>
                <a:gd name="T7" fmla="*/ 22 h 22"/>
                <a:gd name="T8" fmla="*/ 0 w 27"/>
                <a:gd name="T9" fmla="*/ 20 h 22"/>
                <a:gd name="T10" fmla="*/ 5 w 27"/>
                <a:gd name="T11" fmla="*/ 11 h 22"/>
                <a:gd name="T12" fmla="*/ 7 w 27"/>
                <a:gd name="T13" fmla="*/ 6 h 22"/>
                <a:gd name="T14" fmla="*/ 27 w 27"/>
                <a:gd name="T15" fmla="*/ 6 h 22"/>
                <a:gd name="T16" fmla="*/ 27 w 27"/>
                <a:gd name="T17" fmla="*/ 0 h 22"/>
                <a:gd name="T18" fmla="*/ 27 w 27"/>
                <a:gd name="T19" fmla="*/ 2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2"/>
                <a:gd name="T32" fmla="*/ 27 w 2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2">
                  <a:moveTo>
                    <a:pt x="27" y="20"/>
                  </a:moveTo>
                  <a:lnTo>
                    <a:pt x="22" y="22"/>
                  </a:lnTo>
                  <a:lnTo>
                    <a:pt x="20" y="20"/>
                  </a:lnTo>
                  <a:lnTo>
                    <a:pt x="12" y="22"/>
                  </a:lnTo>
                  <a:lnTo>
                    <a:pt x="0" y="20"/>
                  </a:lnTo>
                  <a:lnTo>
                    <a:pt x="5" y="11"/>
                  </a:lnTo>
                  <a:lnTo>
                    <a:pt x="7" y="6"/>
                  </a:lnTo>
                  <a:lnTo>
                    <a:pt x="27" y="6"/>
                  </a:lnTo>
                  <a:lnTo>
                    <a:pt x="27" y="0"/>
                  </a:lnTo>
                  <a:lnTo>
                    <a:pt x="27"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2" name="Freeform 560"/>
            <p:cNvSpPr>
              <a:spLocks/>
            </p:cNvSpPr>
            <p:nvPr/>
          </p:nvSpPr>
          <p:spPr bwMode="auto">
            <a:xfrm>
              <a:off x="2989" y="1888"/>
              <a:ext cx="75" cy="95"/>
            </a:xfrm>
            <a:custGeom>
              <a:avLst/>
              <a:gdLst>
                <a:gd name="T0" fmla="*/ 34 w 75"/>
                <a:gd name="T1" fmla="*/ 20 h 95"/>
                <a:gd name="T2" fmla="*/ 33 w 75"/>
                <a:gd name="T3" fmla="*/ 18 h 95"/>
                <a:gd name="T4" fmla="*/ 33 w 75"/>
                <a:gd name="T5" fmla="*/ 11 h 95"/>
                <a:gd name="T6" fmla="*/ 34 w 75"/>
                <a:gd name="T7" fmla="*/ 0 h 95"/>
                <a:gd name="T8" fmla="*/ 34 w 75"/>
                <a:gd name="T9" fmla="*/ 20 h 95"/>
                <a:gd name="T10" fmla="*/ 29 w 75"/>
                <a:gd name="T11" fmla="*/ 22 h 95"/>
                <a:gd name="T12" fmla="*/ 27 w 75"/>
                <a:gd name="T13" fmla="*/ 20 h 95"/>
                <a:gd name="T14" fmla="*/ 19 w 75"/>
                <a:gd name="T15" fmla="*/ 22 h 95"/>
                <a:gd name="T16" fmla="*/ 7 w 75"/>
                <a:gd name="T17" fmla="*/ 20 h 95"/>
                <a:gd name="T18" fmla="*/ 4 w 75"/>
                <a:gd name="T19" fmla="*/ 35 h 95"/>
                <a:gd name="T20" fmla="*/ 0 w 75"/>
                <a:gd name="T21" fmla="*/ 47 h 95"/>
                <a:gd name="T22" fmla="*/ 14 w 75"/>
                <a:gd name="T23" fmla="*/ 74 h 95"/>
                <a:gd name="T24" fmla="*/ 34 w 75"/>
                <a:gd name="T25" fmla="*/ 95 h 95"/>
                <a:gd name="T26" fmla="*/ 38 w 75"/>
                <a:gd name="T27" fmla="*/ 91 h 95"/>
                <a:gd name="T28" fmla="*/ 41 w 75"/>
                <a:gd name="T29" fmla="*/ 88 h 95"/>
                <a:gd name="T30" fmla="*/ 38 w 75"/>
                <a:gd name="T31" fmla="*/ 85 h 95"/>
                <a:gd name="T32" fmla="*/ 34 w 75"/>
                <a:gd name="T33" fmla="*/ 81 h 95"/>
                <a:gd name="T34" fmla="*/ 38 w 75"/>
                <a:gd name="T35" fmla="*/ 74 h 95"/>
                <a:gd name="T36" fmla="*/ 43 w 75"/>
                <a:gd name="T37" fmla="*/ 74 h 95"/>
                <a:gd name="T38" fmla="*/ 48 w 75"/>
                <a:gd name="T39" fmla="*/ 74 h 95"/>
                <a:gd name="T40" fmla="*/ 48 w 75"/>
                <a:gd name="T41" fmla="*/ 68 h 95"/>
                <a:gd name="T42" fmla="*/ 48 w 75"/>
                <a:gd name="T43" fmla="*/ 68 h 95"/>
                <a:gd name="T44" fmla="*/ 53 w 75"/>
                <a:gd name="T45" fmla="*/ 69 h 95"/>
                <a:gd name="T46" fmla="*/ 56 w 75"/>
                <a:gd name="T47" fmla="*/ 73 h 95"/>
                <a:gd name="T48" fmla="*/ 61 w 75"/>
                <a:gd name="T49" fmla="*/ 74 h 95"/>
                <a:gd name="T50" fmla="*/ 63 w 75"/>
                <a:gd name="T51" fmla="*/ 73 h 95"/>
                <a:gd name="T52" fmla="*/ 68 w 75"/>
                <a:gd name="T53" fmla="*/ 74 h 95"/>
                <a:gd name="T54" fmla="*/ 68 w 75"/>
                <a:gd name="T55" fmla="*/ 73 h 95"/>
                <a:gd name="T56" fmla="*/ 68 w 75"/>
                <a:gd name="T57" fmla="*/ 74 h 95"/>
                <a:gd name="T58" fmla="*/ 72 w 75"/>
                <a:gd name="T59" fmla="*/ 71 h 95"/>
                <a:gd name="T60" fmla="*/ 75 w 75"/>
                <a:gd name="T61" fmla="*/ 64 h 95"/>
                <a:gd name="T62" fmla="*/ 75 w 75"/>
                <a:gd name="T63" fmla="*/ 61 h 95"/>
                <a:gd name="T64" fmla="*/ 75 w 75"/>
                <a:gd name="T65" fmla="*/ 56 h 95"/>
                <a:gd name="T66" fmla="*/ 75 w 75"/>
                <a:gd name="T67" fmla="*/ 47 h 95"/>
                <a:gd name="T68" fmla="*/ 70 w 75"/>
                <a:gd name="T69" fmla="*/ 42 h 95"/>
                <a:gd name="T70" fmla="*/ 68 w 75"/>
                <a:gd name="T71" fmla="*/ 34 h 95"/>
                <a:gd name="T72" fmla="*/ 70 w 75"/>
                <a:gd name="T73" fmla="*/ 30 h 95"/>
                <a:gd name="T74" fmla="*/ 73 w 75"/>
                <a:gd name="T75" fmla="*/ 25 h 95"/>
                <a:gd name="T76" fmla="*/ 75 w 75"/>
                <a:gd name="T77" fmla="*/ 20 h 95"/>
                <a:gd name="T78" fmla="*/ 70 w 75"/>
                <a:gd name="T79" fmla="*/ 17 h 95"/>
                <a:gd name="T80" fmla="*/ 61 w 75"/>
                <a:gd name="T81" fmla="*/ 13 h 95"/>
                <a:gd name="T82" fmla="*/ 61 w 75"/>
                <a:gd name="T83" fmla="*/ 0 h 95"/>
                <a:gd name="T84" fmla="*/ 34 w 75"/>
                <a:gd name="T85" fmla="*/ 0 h 95"/>
                <a:gd name="T86" fmla="*/ 34 w 75"/>
                <a:gd name="T87" fmla="*/ 20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95"/>
                <a:gd name="T134" fmla="*/ 75 w 75"/>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95">
                  <a:moveTo>
                    <a:pt x="34" y="20"/>
                  </a:moveTo>
                  <a:lnTo>
                    <a:pt x="33" y="18"/>
                  </a:lnTo>
                  <a:lnTo>
                    <a:pt x="33" y="11"/>
                  </a:lnTo>
                  <a:lnTo>
                    <a:pt x="34" y="0"/>
                  </a:lnTo>
                  <a:lnTo>
                    <a:pt x="34" y="20"/>
                  </a:lnTo>
                  <a:lnTo>
                    <a:pt x="29" y="22"/>
                  </a:lnTo>
                  <a:lnTo>
                    <a:pt x="27" y="20"/>
                  </a:lnTo>
                  <a:lnTo>
                    <a:pt x="19" y="22"/>
                  </a:lnTo>
                  <a:lnTo>
                    <a:pt x="7" y="20"/>
                  </a:lnTo>
                  <a:lnTo>
                    <a:pt x="4" y="35"/>
                  </a:lnTo>
                  <a:lnTo>
                    <a:pt x="0" y="47"/>
                  </a:lnTo>
                  <a:lnTo>
                    <a:pt x="14" y="74"/>
                  </a:lnTo>
                  <a:lnTo>
                    <a:pt x="34" y="95"/>
                  </a:lnTo>
                  <a:lnTo>
                    <a:pt x="38" y="91"/>
                  </a:lnTo>
                  <a:lnTo>
                    <a:pt x="41" y="88"/>
                  </a:lnTo>
                  <a:lnTo>
                    <a:pt x="38" y="85"/>
                  </a:lnTo>
                  <a:lnTo>
                    <a:pt x="34" y="81"/>
                  </a:lnTo>
                  <a:lnTo>
                    <a:pt x="38" y="74"/>
                  </a:lnTo>
                  <a:lnTo>
                    <a:pt x="43" y="74"/>
                  </a:lnTo>
                  <a:lnTo>
                    <a:pt x="48" y="74"/>
                  </a:lnTo>
                  <a:lnTo>
                    <a:pt x="48" y="68"/>
                  </a:lnTo>
                  <a:lnTo>
                    <a:pt x="53" y="69"/>
                  </a:lnTo>
                  <a:lnTo>
                    <a:pt x="56" y="73"/>
                  </a:lnTo>
                  <a:lnTo>
                    <a:pt x="61" y="74"/>
                  </a:lnTo>
                  <a:lnTo>
                    <a:pt x="63" y="73"/>
                  </a:lnTo>
                  <a:lnTo>
                    <a:pt x="68" y="74"/>
                  </a:lnTo>
                  <a:lnTo>
                    <a:pt x="68" y="73"/>
                  </a:lnTo>
                  <a:lnTo>
                    <a:pt x="68" y="74"/>
                  </a:lnTo>
                  <a:lnTo>
                    <a:pt x="72" y="71"/>
                  </a:lnTo>
                  <a:lnTo>
                    <a:pt x="75" y="64"/>
                  </a:lnTo>
                  <a:lnTo>
                    <a:pt x="75" y="61"/>
                  </a:lnTo>
                  <a:lnTo>
                    <a:pt x="75" y="56"/>
                  </a:lnTo>
                  <a:lnTo>
                    <a:pt x="75" y="47"/>
                  </a:lnTo>
                  <a:lnTo>
                    <a:pt x="70" y="42"/>
                  </a:lnTo>
                  <a:lnTo>
                    <a:pt x="68" y="34"/>
                  </a:lnTo>
                  <a:lnTo>
                    <a:pt x="70" y="30"/>
                  </a:lnTo>
                  <a:lnTo>
                    <a:pt x="73" y="25"/>
                  </a:lnTo>
                  <a:lnTo>
                    <a:pt x="75" y="20"/>
                  </a:lnTo>
                  <a:lnTo>
                    <a:pt x="70" y="17"/>
                  </a:lnTo>
                  <a:lnTo>
                    <a:pt x="61" y="13"/>
                  </a:lnTo>
                  <a:lnTo>
                    <a:pt x="61" y="0"/>
                  </a:lnTo>
                  <a:lnTo>
                    <a:pt x="34" y="0"/>
                  </a:lnTo>
                  <a:lnTo>
                    <a:pt x="34"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3" name="Freeform 561"/>
            <p:cNvSpPr>
              <a:spLocks/>
            </p:cNvSpPr>
            <p:nvPr/>
          </p:nvSpPr>
          <p:spPr bwMode="auto">
            <a:xfrm>
              <a:off x="3030" y="1990"/>
              <a:ext cx="14" cy="20"/>
            </a:xfrm>
            <a:custGeom>
              <a:avLst/>
              <a:gdLst>
                <a:gd name="T0" fmla="*/ 7 w 14"/>
                <a:gd name="T1" fmla="*/ 20 h 20"/>
                <a:gd name="T2" fmla="*/ 5 w 14"/>
                <a:gd name="T3" fmla="*/ 13 h 20"/>
                <a:gd name="T4" fmla="*/ 0 w 14"/>
                <a:gd name="T5" fmla="*/ 7 h 20"/>
                <a:gd name="T6" fmla="*/ 7 w 14"/>
                <a:gd name="T7" fmla="*/ 5 h 20"/>
                <a:gd name="T8" fmla="*/ 14 w 14"/>
                <a:gd name="T9" fmla="*/ 0 h 20"/>
                <a:gd name="T10" fmla="*/ 14 w 14"/>
                <a:gd name="T11" fmla="*/ 3 h 20"/>
                <a:gd name="T12" fmla="*/ 14 w 14"/>
                <a:gd name="T13" fmla="*/ 7 h 20"/>
                <a:gd name="T14" fmla="*/ 9 w 14"/>
                <a:gd name="T15" fmla="*/ 12 h 20"/>
                <a:gd name="T16" fmla="*/ 7 w 14"/>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0"/>
                <a:gd name="T29" fmla="*/ 14 w 1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0">
                  <a:moveTo>
                    <a:pt x="7" y="20"/>
                  </a:moveTo>
                  <a:lnTo>
                    <a:pt x="5" y="13"/>
                  </a:lnTo>
                  <a:lnTo>
                    <a:pt x="0" y="7"/>
                  </a:lnTo>
                  <a:lnTo>
                    <a:pt x="7" y="5"/>
                  </a:lnTo>
                  <a:lnTo>
                    <a:pt x="14" y="0"/>
                  </a:lnTo>
                  <a:lnTo>
                    <a:pt x="14" y="3"/>
                  </a:lnTo>
                  <a:lnTo>
                    <a:pt x="14" y="7"/>
                  </a:lnTo>
                  <a:lnTo>
                    <a:pt x="9" y="12"/>
                  </a:lnTo>
                  <a:lnTo>
                    <a:pt x="7"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4" name="Freeform 562"/>
            <p:cNvSpPr>
              <a:spLocks/>
            </p:cNvSpPr>
            <p:nvPr/>
          </p:nvSpPr>
          <p:spPr bwMode="auto">
            <a:xfrm>
              <a:off x="3023" y="1872"/>
              <a:ext cx="96" cy="125"/>
            </a:xfrm>
            <a:custGeom>
              <a:avLst/>
              <a:gdLst>
                <a:gd name="T0" fmla="*/ 21 w 96"/>
                <a:gd name="T1" fmla="*/ 121 h 125"/>
                <a:gd name="T2" fmla="*/ 14 w 96"/>
                <a:gd name="T3" fmla="*/ 123 h 125"/>
                <a:gd name="T4" fmla="*/ 5 w 96"/>
                <a:gd name="T5" fmla="*/ 118 h 125"/>
                <a:gd name="T6" fmla="*/ 2 w 96"/>
                <a:gd name="T7" fmla="*/ 111 h 125"/>
                <a:gd name="T8" fmla="*/ 4 w 96"/>
                <a:gd name="T9" fmla="*/ 107 h 125"/>
                <a:gd name="T10" fmla="*/ 4 w 96"/>
                <a:gd name="T11" fmla="*/ 101 h 125"/>
                <a:gd name="T12" fmla="*/ 4 w 96"/>
                <a:gd name="T13" fmla="*/ 90 h 125"/>
                <a:gd name="T14" fmla="*/ 14 w 96"/>
                <a:gd name="T15" fmla="*/ 90 h 125"/>
                <a:gd name="T16" fmla="*/ 14 w 96"/>
                <a:gd name="T17" fmla="*/ 84 h 125"/>
                <a:gd name="T18" fmla="*/ 22 w 96"/>
                <a:gd name="T19" fmla="*/ 89 h 125"/>
                <a:gd name="T20" fmla="*/ 29 w 96"/>
                <a:gd name="T21" fmla="*/ 89 h 125"/>
                <a:gd name="T22" fmla="*/ 34 w 96"/>
                <a:gd name="T23" fmla="*/ 89 h 125"/>
                <a:gd name="T24" fmla="*/ 38 w 96"/>
                <a:gd name="T25" fmla="*/ 87 h 125"/>
                <a:gd name="T26" fmla="*/ 41 w 96"/>
                <a:gd name="T27" fmla="*/ 77 h 125"/>
                <a:gd name="T28" fmla="*/ 41 w 96"/>
                <a:gd name="T29" fmla="*/ 63 h 125"/>
                <a:gd name="T30" fmla="*/ 34 w 96"/>
                <a:gd name="T31" fmla="*/ 50 h 125"/>
                <a:gd name="T32" fmla="*/ 39 w 96"/>
                <a:gd name="T33" fmla="*/ 41 h 125"/>
                <a:gd name="T34" fmla="*/ 36 w 96"/>
                <a:gd name="T35" fmla="*/ 33 h 125"/>
                <a:gd name="T36" fmla="*/ 27 w 96"/>
                <a:gd name="T37" fmla="*/ 22 h 125"/>
                <a:gd name="T38" fmla="*/ 53 w 96"/>
                <a:gd name="T39" fmla="*/ 22 h 125"/>
                <a:gd name="T40" fmla="*/ 62 w 96"/>
                <a:gd name="T41" fmla="*/ 16 h 125"/>
                <a:gd name="T42" fmla="*/ 73 w 96"/>
                <a:gd name="T43" fmla="*/ 2 h 125"/>
                <a:gd name="T44" fmla="*/ 87 w 96"/>
                <a:gd name="T45" fmla="*/ 0 h 125"/>
                <a:gd name="T46" fmla="*/ 94 w 96"/>
                <a:gd name="T47" fmla="*/ 2 h 125"/>
                <a:gd name="T48" fmla="*/ 90 w 96"/>
                <a:gd name="T49" fmla="*/ 27 h 125"/>
                <a:gd name="T50" fmla="*/ 82 w 96"/>
                <a:gd name="T51" fmla="*/ 58 h 125"/>
                <a:gd name="T52" fmla="*/ 75 w 96"/>
                <a:gd name="T53" fmla="*/ 68 h 125"/>
                <a:gd name="T54" fmla="*/ 67 w 96"/>
                <a:gd name="T55" fmla="*/ 84 h 125"/>
                <a:gd name="T56" fmla="*/ 58 w 96"/>
                <a:gd name="T57" fmla="*/ 111 h 125"/>
                <a:gd name="T58" fmla="*/ 43 w 96"/>
                <a:gd name="T59" fmla="*/ 123 h 125"/>
                <a:gd name="T60" fmla="*/ 34 w 96"/>
                <a:gd name="T61" fmla="*/ 118 h 125"/>
                <a:gd name="T62" fmla="*/ 27 w 96"/>
                <a:gd name="T63" fmla="*/ 125 h 125"/>
                <a:gd name="T64" fmla="*/ 24 w 96"/>
                <a:gd name="T65" fmla="*/ 125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25"/>
                <a:gd name="T101" fmla="*/ 96 w 96"/>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25">
                  <a:moveTo>
                    <a:pt x="21" y="125"/>
                  </a:moveTo>
                  <a:lnTo>
                    <a:pt x="21" y="121"/>
                  </a:lnTo>
                  <a:lnTo>
                    <a:pt x="21" y="118"/>
                  </a:lnTo>
                  <a:lnTo>
                    <a:pt x="14" y="123"/>
                  </a:lnTo>
                  <a:lnTo>
                    <a:pt x="7" y="125"/>
                  </a:lnTo>
                  <a:lnTo>
                    <a:pt x="5" y="118"/>
                  </a:lnTo>
                  <a:lnTo>
                    <a:pt x="0" y="111"/>
                  </a:lnTo>
                  <a:lnTo>
                    <a:pt x="2" y="111"/>
                  </a:lnTo>
                  <a:lnTo>
                    <a:pt x="0" y="111"/>
                  </a:lnTo>
                  <a:lnTo>
                    <a:pt x="4" y="107"/>
                  </a:lnTo>
                  <a:lnTo>
                    <a:pt x="7" y="104"/>
                  </a:lnTo>
                  <a:lnTo>
                    <a:pt x="4" y="101"/>
                  </a:lnTo>
                  <a:lnTo>
                    <a:pt x="0" y="97"/>
                  </a:lnTo>
                  <a:lnTo>
                    <a:pt x="4" y="90"/>
                  </a:lnTo>
                  <a:lnTo>
                    <a:pt x="9" y="90"/>
                  </a:lnTo>
                  <a:lnTo>
                    <a:pt x="14" y="90"/>
                  </a:lnTo>
                  <a:lnTo>
                    <a:pt x="14" y="84"/>
                  </a:lnTo>
                  <a:lnTo>
                    <a:pt x="19" y="85"/>
                  </a:lnTo>
                  <a:lnTo>
                    <a:pt x="22" y="89"/>
                  </a:lnTo>
                  <a:lnTo>
                    <a:pt x="27" y="90"/>
                  </a:lnTo>
                  <a:lnTo>
                    <a:pt x="29" y="89"/>
                  </a:lnTo>
                  <a:lnTo>
                    <a:pt x="34" y="90"/>
                  </a:lnTo>
                  <a:lnTo>
                    <a:pt x="34" y="89"/>
                  </a:lnTo>
                  <a:lnTo>
                    <a:pt x="34" y="90"/>
                  </a:lnTo>
                  <a:lnTo>
                    <a:pt x="38" y="87"/>
                  </a:lnTo>
                  <a:lnTo>
                    <a:pt x="41" y="80"/>
                  </a:lnTo>
                  <a:lnTo>
                    <a:pt x="41" y="77"/>
                  </a:lnTo>
                  <a:lnTo>
                    <a:pt x="41" y="72"/>
                  </a:lnTo>
                  <a:lnTo>
                    <a:pt x="41" y="63"/>
                  </a:lnTo>
                  <a:lnTo>
                    <a:pt x="36" y="58"/>
                  </a:lnTo>
                  <a:lnTo>
                    <a:pt x="34" y="50"/>
                  </a:lnTo>
                  <a:lnTo>
                    <a:pt x="36" y="46"/>
                  </a:lnTo>
                  <a:lnTo>
                    <a:pt x="39" y="41"/>
                  </a:lnTo>
                  <a:lnTo>
                    <a:pt x="41" y="36"/>
                  </a:lnTo>
                  <a:lnTo>
                    <a:pt x="36" y="33"/>
                  </a:lnTo>
                  <a:lnTo>
                    <a:pt x="27" y="29"/>
                  </a:lnTo>
                  <a:lnTo>
                    <a:pt x="27" y="22"/>
                  </a:lnTo>
                  <a:lnTo>
                    <a:pt x="48" y="22"/>
                  </a:lnTo>
                  <a:lnTo>
                    <a:pt x="53" y="22"/>
                  </a:lnTo>
                  <a:lnTo>
                    <a:pt x="62" y="22"/>
                  </a:lnTo>
                  <a:lnTo>
                    <a:pt x="62" y="16"/>
                  </a:lnTo>
                  <a:lnTo>
                    <a:pt x="68" y="5"/>
                  </a:lnTo>
                  <a:lnTo>
                    <a:pt x="73" y="2"/>
                  </a:lnTo>
                  <a:lnTo>
                    <a:pt x="82" y="2"/>
                  </a:lnTo>
                  <a:lnTo>
                    <a:pt x="87" y="0"/>
                  </a:lnTo>
                  <a:lnTo>
                    <a:pt x="96" y="2"/>
                  </a:lnTo>
                  <a:lnTo>
                    <a:pt x="94" y="2"/>
                  </a:lnTo>
                  <a:lnTo>
                    <a:pt x="96" y="9"/>
                  </a:lnTo>
                  <a:lnTo>
                    <a:pt x="90" y="27"/>
                  </a:lnTo>
                  <a:lnTo>
                    <a:pt x="82" y="50"/>
                  </a:lnTo>
                  <a:lnTo>
                    <a:pt x="82" y="58"/>
                  </a:lnTo>
                  <a:lnTo>
                    <a:pt x="82" y="63"/>
                  </a:lnTo>
                  <a:lnTo>
                    <a:pt x="75" y="68"/>
                  </a:lnTo>
                  <a:lnTo>
                    <a:pt x="68" y="77"/>
                  </a:lnTo>
                  <a:lnTo>
                    <a:pt x="67" y="84"/>
                  </a:lnTo>
                  <a:lnTo>
                    <a:pt x="62" y="90"/>
                  </a:lnTo>
                  <a:lnTo>
                    <a:pt x="58" y="111"/>
                  </a:lnTo>
                  <a:lnTo>
                    <a:pt x="48" y="125"/>
                  </a:lnTo>
                  <a:lnTo>
                    <a:pt x="43" y="123"/>
                  </a:lnTo>
                  <a:lnTo>
                    <a:pt x="39" y="121"/>
                  </a:lnTo>
                  <a:lnTo>
                    <a:pt x="34" y="118"/>
                  </a:lnTo>
                  <a:lnTo>
                    <a:pt x="31" y="121"/>
                  </a:lnTo>
                  <a:lnTo>
                    <a:pt x="27" y="125"/>
                  </a:lnTo>
                  <a:lnTo>
                    <a:pt x="26" y="125"/>
                  </a:lnTo>
                  <a:lnTo>
                    <a:pt x="24" y="125"/>
                  </a:lnTo>
                  <a:lnTo>
                    <a:pt x="21" y="12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5" name="Freeform 563"/>
            <p:cNvSpPr>
              <a:spLocks/>
            </p:cNvSpPr>
            <p:nvPr/>
          </p:nvSpPr>
          <p:spPr bwMode="auto">
            <a:xfrm>
              <a:off x="2062" y="1792"/>
              <a:ext cx="56" cy="116"/>
            </a:xfrm>
            <a:custGeom>
              <a:avLst/>
              <a:gdLst>
                <a:gd name="T0" fmla="*/ 22 w 56"/>
                <a:gd name="T1" fmla="*/ 0 h 116"/>
                <a:gd name="T2" fmla="*/ 17 w 56"/>
                <a:gd name="T3" fmla="*/ 10 h 116"/>
                <a:gd name="T4" fmla="*/ 11 w 56"/>
                <a:gd name="T5" fmla="*/ 16 h 116"/>
                <a:gd name="T6" fmla="*/ 8 w 56"/>
                <a:gd name="T7" fmla="*/ 21 h 116"/>
                <a:gd name="T8" fmla="*/ 10 w 56"/>
                <a:gd name="T9" fmla="*/ 26 h 116"/>
                <a:gd name="T10" fmla="*/ 15 w 56"/>
                <a:gd name="T11" fmla="*/ 27 h 116"/>
                <a:gd name="T12" fmla="*/ 10 w 56"/>
                <a:gd name="T13" fmla="*/ 31 h 116"/>
                <a:gd name="T14" fmla="*/ 3 w 56"/>
                <a:gd name="T15" fmla="*/ 34 h 116"/>
                <a:gd name="T16" fmla="*/ 1 w 56"/>
                <a:gd name="T17" fmla="*/ 34 h 116"/>
                <a:gd name="T18" fmla="*/ 0 w 56"/>
                <a:gd name="T19" fmla="*/ 41 h 116"/>
                <a:gd name="T20" fmla="*/ 1 w 56"/>
                <a:gd name="T21" fmla="*/ 48 h 116"/>
                <a:gd name="T22" fmla="*/ 1 w 56"/>
                <a:gd name="T23" fmla="*/ 51 h 116"/>
                <a:gd name="T24" fmla="*/ 5 w 56"/>
                <a:gd name="T25" fmla="*/ 55 h 116"/>
                <a:gd name="T26" fmla="*/ 8 w 56"/>
                <a:gd name="T27" fmla="*/ 62 h 116"/>
                <a:gd name="T28" fmla="*/ 11 w 56"/>
                <a:gd name="T29" fmla="*/ 60 h 116"/>
                <a:gd name="T30" fmla="*/ 15 w 56"/>
                <a:gd name="T31" fmla="*/ 62 h 116"/>
                <a:gd name="T32" fmla="*/ 15 w 56"/>
                <a:gd name="T33" fmla="*/ 63 h 116"/>
                <a:gd name="T34" fmla="*/ 15 w 56"/>
                <a:gd name="T35" fmla="*/ 68 h 116"/>
                <a:gd name="T36" fmla="*/ 17 w 56"/>
                <a:gd name="T37" fmla="*/ 70 h 116"/>
                <a:gd name="T38" fmla="*/ 20 w 56"/>
                <a:gd name="T39" fmla="*/ 75 h 116"/>
                <a:gd name="T40" fmla="*/ 22 w 56"/>
                <a:gd name="T41" fmla="*/ 82 h 116"/>
                <a:gd name="T42" fmla="*/ 20 w 56"/>
                <a:gd name="T43" fmla="*/ 87 h 116"/>
                <a:gd name="T44" fmla="*/ 15 w 56"/>
                <a:gd name="T45" fmla="*/ 96 h 116"/>
                <a:gd name="T46" fmla="*/ 18 w 56"/>
                <a:gd name="T47" fmla="*/ 106 h 116"/>
                <a:gd name="T48" fmla="*/ 23 w 56"/>
                <a:gd name="T49" fmla="*/ 114 h 116"/>
                <a:gd name="T50" fmla="*/ 28 w 56"/>
                <a:gd name="T51" fmla="*/ 116 h 116"/>
                <a:gd name="T52" fmla="*/ 44 w 56"/>
                <a:gd name="T53" fmla="*/ 111 h 116"/>
                <a:gd name="T54" fmla="*/ 56 w 56"/>
                <a:gd name="T55" fmla="*/ 102 h 116"/>
                <a:gd name="T56" fmla="*/ 49 w 56"/>
                <a:gd name="T57" fmla="*/ 89 h 116"/>
                <a:gd name="T58" fmla="*/ 42 w 56"/>
                <a:gd name="T59" fmla="*/ 75 h 116"/>
                <a:gd name="T60" fmla="*/ 45 w 56"/>
                <a:gd name="T61" fmla="*/ 67 h 116"/>
                <a:gd name="T62" fmla="*/ 51 w 56"/>
                <a:gd name="T63" fmla="*/ 62 h 116"/>
                <a:gd name="T64" fmla="*/ 56 w 56"/>
                <a:gd name="T65" fmla="*/ 55 h 116"/>
                <a:gd name="T66" fmla="*/ 56 w 56"/>
                <a:gd name="T67" fmla="*/ 50 h 116"/>
                <a:gd name="T68" fmla="*/ 56 w 56"/>
                <a:gd name="T69" fmla="*/ 41 h 116"/>
                <a:gd name="T70" fmla="*/ 49 w 56"/>
                <a:gd name="T71" fmla="*/ 33 h 116"/>
                <a:gd name="T72" fmla="*/ 42 w 56"/>
                <a:gd name="T73" fmla="*/ 27 h 116"/>
                <a:gd name="T74" fmla="*/ 39 w 56"/>
                <a:gd name="T75" fmla="*/ 29 h 116"/>
                <a:gd name="T76" fmla="*/ 35 w 56"/>
                <a:gd name="T77" fmla="*/ 27 h 116"/>
                <a:gd name="T78" fmla="*/ 35 w 56"/>
                <a:gd name="T79" fmla="*/ 16 h 116"/>
                <a:gd name="T80" fmla="*/ 28 w 56"/>
                <a:gd name="T81" fmla="*/ 9 h 116"/>
                <a:gd name="T82" fmla="*/ 22 w 56"/>
                <a:gd name="T83" fmla="*/ 7 h 116"/>
                <a:gd name="T84" fmla="*/ 22 w 56"/>
                <a:gd name="T85" fmla="*/ 0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116"/>
                <a:gd name="T131" fmla="*/ 56 w 56"/>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116">
                  <a:moveTo>
                    <a:pt x="22" y="0"/>
                  </a:moveTo>
                  <a:lnTo>
                    <a:pt x="17" y="10"/>
                  </a:lnTo>
                  <a:lnTo>
                    <a:pt x="11" y="16"/>
                  </a:lnTo>
                  <a:lnTo>
                    <a:pt x="8" y="21"/>
                  </a:lnTo>
                  <a:lnTo>
                    <a:pt x="10" y="26"/>
                  </a:lnTo>
                  <a:lnTo>
                    <a:pt x="15" y="27"/>
                  </a:lnTo>
                  <a:lnTo>
                    <a:pt x="10" y="31"/>
                  </a:lnTo>
                  <a:lnTo>
                    <a:pt x="3" y="34"/>
                  </a:lnTo>
                  <a:lnTo>
                    <a:pt x="1" y="34"/>
                  </a:lnTo>
                  <a:lnTo>
                    <a:pt x="0" y="41"/>
                  </a:lnTo>
                  <a:lnTo>
                    <a:pt x="1" y="48"/>
                  </a:lnTo>
                  <a:lnTo>
                    <a:pt x="1" y="51"/>
                  </a:lnTo>
                  <a:lnTo>
                    <a:pt x="5" y="55"/>
                  </a:lnTo>
                  <a:lnTo>
                    <a:pt x="8" y="62"/>
                  </a:lnTo>
                  <a:lnTo>
                    <a:pt x="11" y="60"/>
                  </a:lnTo>
                  <a:lnTo>
                    <a:pt x="15" y="62"/>
                  </a:lnTo>
                  <a:lnTo>
                    <a:pt x="15" y="63"/>
                  </a:lnTo>
                  <a:lnTo>
                    <a:pt x="15" y="68"/>
                  </a:lnTo>
                  <a:lnTo>
                    <a:pt x="17" y="70"/>
                  </a:lnTo>
                  <a:lnTo>
                    <a:pt x="20" y="75"/>
                  </a:lnTo>
                  <a:lnTo>
                    <a:pt x="22" y="82"/>
                  </a:lnTo>
                  <a:lnTo>
                    <a:pt x="20" y="87"/>
                  </a:lnTo>
                  <a:lnTo>
                    <a:pt x="15" y="96"/>
                  </a:lnTo>
                  <a:lnTo>
                    <a:pt x="18" y="106"/>
                  </a:lnTo>
                  <a:lnTo>
                    <a:pt x="23" y="114"/>
                  </a:lnTo>
                  <a:lnTo>
                    <a:pt x="28" y="116"/>
                  </a:lnTo>
                  <a:lnTo>
                    <a:pt x="44" y="111"/>
                  </a:lnTo>
                  <a:lnTo>
                    <a:pt x="56" y="102"/>
                  </a:lnTo>
                  <a:lnTo>
                    <a:pt x="49" y="89"/>
                  </a:lnTo>
                  <a:lnTo>
                    <a:pt x="42" y="75"/>
                  </a:lnTo>
                  <a:lnTo>
                    <a:pt x="45" y="67"/>
                  </a:lnTo>
                  <a:lnTo>
                    <a:pt x="51" y="62"/>
                  </a:lnTo>
                  <a:lnTo>
                    <a:pt x="56" y="55"/>
                  </a:lnTo>
                  <a:lnTo>
                    <a:pt x="56" y="50"/>
                  </a:lnTo>
                  <a:lnTo>
                    <a:pt x="56" y="41"/>
                  </a:lnTo>
                  <a:lnTo>
                    <a:pt x="49" y="33"/>
                  </a:lnTo>
                  <a:lnTo>
                    <a:pt x="42" y="27"/>
                  </a:lnTo>
                  <a:lnTo>
                    <a:pt x="39" y="29"/>
                  </a:lnTo>
                  <a:lnTo>
                    <a:pt x="35" y="27"/>
                  </a:lnTo>
                  <a:lnTo>
                    <a:pt x="35" y="16"/>
                  </a:lnTo>
                  <a:lnTo>
                    <a:pt x="28" y="9"/>
                  </a:lnTo>
                  <a:lnTo>
                    <a:pt x="22" y="7"/>
                  </a:lnTo>
                  <a:lnTo>
                    <a:pt x="22"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6" name="Freeform 564"/>
            <p:cNvSpPr>
              <a:spLocks/>
            </p:cNvSpPr>
            <p:nvPr/>
          </p:nvSpPr>
          <p:spPr bwMode="auto">
            <a:xfrm>
              <a:off x="2104" y="1833"/>
              <a:ext cx="55" cy="68"/>
            </a:xfrm>
            <a:custGeom>
              <a:avLst/>
              <a:gdLst>
                <a:gd name="T0" fmla="*/ 55 w 55"/>
                <a:gd name="T1" fmla="*/ 7 h 68"/>
                <a:gd name="T2" fmla="*/ 55 w 55"/>
                <a:gd name="T3" fmla="*/ 15 h 68"/>
                <a:gd name="T4" fmla="*/ 51 w 55"/>
                <a:gd name="T5" fmla="*/ 21 h 68"/>
                <a:gd name="T6" fmla="*/ 48 w 55"/>
                <a:gd name="T7" fmla="*/ 27 h 68"/>
                <a:gd name="T8" fmla="*/ 51 w 55"/>
                <a:gd name="T9" fmla="*/ 34 h 68"/>
                <a:gd name="T10" fmla="*/ 53 w 55"/>
                <a:gd name="T11" fmla="*/ 39 h 68"/>
                <a:gd name="T12" fmla="*/ 55 w 55"/>
                <a:gd name="T13" fmla="*/ 48 h 68"/>
                <a:gd name="T14" fmla="*/ 51 w 55"/>
                <a:gd name="T15" fmla="*/ 55 h 68"/>
                <a:gd name="T16" fmla="*/ 48 w 55"/>
                <a:gd name="T17" fmla="*/ 61 h 68"/>
                <a:gd name="T18" fmla="*/ 44 w 55"/>
                <a:gd name="T19" fmla="*/ 58 h 68"/>
                <a:gd name="T20" fmla="*/ 41 w 55"/>
                <a:gd name="T21" fmla="*/ 55 h 68"/>
                <a:gd name="T22" fmla="*/ 36 w 55"/>
                <a:gd name="T23" fmla="*/ 58 h 68"/>
                <a:gd name="T24" fmla="*/ 27 w 55"/>
                <a:gd name="T25" fmla="*/ 61 h 68"/>
                <a:gd name="T26" fmla="*/ 27 w 55"/>
                <a:gd name="T27" fmla="*/ 65 h 68"/>
                <a:gd name="T28" fmla="*/ 27 w 55"/>
                <a:gd name="T29" fmla="*/ 68 h 68"/>
                <a:gd name="T30" fmla="*/ 21 w 55"/>
                <a:gd name="T31" fmla="*/ 66 h 68"/>
                <a:gd name="T32" fmla="*/ 14 w 55"/>
                <a:gd name="T33" fmla="*/ 61 h 68"/>
                <a:gd name="T34" fmla="*/ 7 w 55"/>
                <a:gd name="T35" fmla="*/ 48 h 68"/>
                <a:gd name="T36" fmla="*/ 0 w 55"/>
                <a:gd name="T37" fmla="*/ 34 h 68"/>
                <a:gd name="T38" fmla="*/ 3 w 55"/>
                <a:gd name="T39" fmla="*/ 26 h 68"/>
                <a:gd name="T40" fmla="*/ 9 w 55"/>
                <a:gd name="T41" fmla="*/ 21 h 68"/>
                <a:gd name="T42" fmla="*/ 14 w 55"/>
                <a:gd name="T43" fmla="*/ 14 h 68"/>
                <a:gd name="T44" fmla="*/ 14 w 55"/>
                <a:gd name="T45" fmla="*/ 9 h 68"/>
                <a:gd name="T46" fmla="*/ 14 w 55"/>
                <a:gd name="T47" fmla="*/ 0 h 68"/>
                <a:gd name="T48" fmla="*/ 21 w 55"/>
                <a:gd name="T49" fmla="*/ 2 h 68"/>
                <a:gd name="T50" fmla="*/ 27 w 55"/>
                <a:gd name="T51" fmla="*/ 0 h 68"/>
                <a:gd name="T52" fmla="*/ 34 w 55"/>
                <a:gd name="T53" fmla="*/ 3 h 68"/>
                <a:gd name="T54" fmla="*/ 41 w 55"/>
                <a:gd name="T55" fmla="*/ 7 h 68"/>
                <a:gd name="T56" fmla="*/ 48 w 55"/>
                <a:gd name="T57" fmla="*/ 5 h 68"/>
                <a:gd name="T58" fmla="*/ 55 w 55"/>
                <a:gd name="T59" fmla="*/ 7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
                <a:gd name="T91" fmla="*/ 0 h 68"/>
                <a:gd name="T92" fmla="*/ 55 w 55"/>
                <a:gd name="T93" fmla="*/ 68 h 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 h="68">
                  <a:moveTo>
                    <a:pt x="55" y="7"/>
                  </a:moveTo>
                  <a:lnTo>
                    <a:pt x="55" y="15"/>
                  </a:lnTo>
                  <a:lnTo>
                    <a:pt x="51" y="21"/>
                  </a:lnTo>
                  <a:lnTo>
                    <a:pt x="48" y="27"/>
                  </a:lnTo>
                  <a:lnTo>
                    <a:pt x="51" y="34"/>
                  </a:lnTo>
                  <a:lnTo>
                    <a:pt x="53" y="39"/>
                  </a:lnTo>
                  <a:lnTo>
                    <a:pt x="55" y="48"/>
                  </a:lnTo>
                  <a:lnTo>
                    <a:pt x="51" y="55"/>
                  </a:lnTo>
                  <a:lnTo>
                    <a:pt x="48" y="61"/>
                  </a:lnTo>
                  <a:lnTo>
                    <a:pt x="44" y="58"/>
                  </a:lnTo>
                  <a:lnTo>
                    <a:pt x="41" y="55"/>
                  </a:lnTo>
                  <a:lnTo>
                    <a:pt x="36" y="58"/>
                  </a:lnTo>
                  <a:lnTo>
                    <a:pt x="27" y="61"/>
                  </a:lnTo>
                  <a:lnTo>
                    <a:pt x="27" y="65"/>
                  </a:lnTo>
                  <a:lnTo>
                    <a:pt x="27" y="68"/>
                  </a:lnTo>
                  <a:lnTo>
                    <a:pt x="21" y="66"/>
                  </a:lnTo>
                  <a:lnTo>
                    <a:pt x="14" y="61"/>
                  </a:lnTo>
                  <a:lnTo>
                    <a:pt x="7" y="48"/>
                  </a:lnTo>
                  <a:lnTo>
                    <a:pt x="0" y="34"/>
                  </a:lnTo>
                  <a:lnTo>
                    <a:pt x="3" y="26"/>
                  </a:lnTo>
                  <a:lnTo>
                    <a:pt x="9" y="21"/>
                  </a:lnTo>
                  <a:lnTo>
                    <a:pt x="14" y="14"/>
                  </a:lnTo>
                  <a:lnTo>
                    <a:pt x="14" y="9"/>
                  </a:lnTo>
                  <a:lnTo>
                    <a:pt x="14" y="0"/>
                  </a:lnTo>
                  <a:lnTo>
                    <a:pt x="21" y="2"/>
                  </a:lnTo>
                  <a:lnTo>
                    <a:pt x="27" y="0"/>
                  </a:lnTo>
                  <a:lnTo>
                    <a:pt x="34" y="3"/>
                  </a:lnTo>
                  <a:lnTo>
                    <a:pt x="41" y="7"/>
                  </a:lnTo>
                  <a:lnTo>
                    <a:pt x="48" y="5"/>
                  </a:lnTo>
                  <a:lnTo>
                    <a:pt x="55"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7" name="Freeform 565"/>
            <p:cNvSpPr>
              <a:spLocks/>
            </p:cNvSpPr>
            <p:nvPr/>
          </p:nvSpPr>
          <p:spPr bwMode="auto">
            <a:xfrm>
              <a:off x="2152" y="1840"/>
              <a:ext cx="47" cy="57"/>
            </a:xfrm>
            <a:custGeom>
              <a:avLst/>
              <a:gdLst>
                <a:gd name="T0" fmla="*/ 47 w 47"/>
                <a:gd name="T1" fmla="*/ 20 h 56"/>
                <a:gd name="T2" fmla="*/ 41 w 47"/>
                <a:gd name="T3" fmla="*/ 20 h 56"/>
                <a:gd name="T4" fmla="*/ 30 w 47"/>
                <a:gd name="T5" fmla="*/ 42 h 56"/>
                <a:gd name="T6" fmla="*/ 7 w 47"/>
                <a:gd name="T7" fmla="*/ 54 h 56"/>
                <a:gd name="T8" fmla="*/ 3 w 47"/>
                <a:gd name="T9" fmla="*/ 56 h 56"/>
                <a:gd name="T10" fmla="*/ 0 w 47"/>
                <a:gd name="T11" fmla="*/ 54 h 56"/>
                <a:gd name="T12" fmla="*/ 3 w 47"/>
                <a:gd name="T13" fmla="*/ 48 h 56"/>
                <a:gd name="T14" fmla="*/ 7 w 47"/>
                <a:gd name="T15" fmla="*/ 41 h 56"/>
                <a:gd name="T16" fmla="*/ 5 w 47"/>
                <a:gd name="T17" fmla="*/ 32 h 56"/>
                <a:gd name="T18" fmla="*/ 3 w 47"/>
                <a:gd name="T19" fmla="*/ 27 h 56"/>
                <a:gd name="T20" fmla="*/ 0 w 47"/>
                <a:gd name="T21" fmla="*/ 20 h 56"/>
                <a:gd name="T22" fmla="*/ 3 w 47"/>
                <a:gd name="T23" fmla="*/ 14 h 56"/>
                <a:gd name="T24" fmla="*/ 7 w 47"/>
                <a:gd name="T25" fmla="*/ 7 h 56"/>
                <a:gd name="T26" fmla="*/ 7 w 47"/>
                <a:gd name="T27" fmla="*/ 0 h 56"/>
                <a:gd name="T28" fmla="*/ 27 w 47"/>
                <a:gd name="T29" fmla="*/ 8 h 56"/>
                <a:gd name="T30" fmla="*/ 41 w 47"/>
                <a:gd name="T31" fmla="*/ 20 h 56"/>
                <a:gd name="T32" fmla="*/ 47 w 47"/>
                <a:gd name="T33" fmla="*/ 2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56"/>
                <a:gd name="T53" fmla="*/ 47 w 4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56">
                  <a:moveTo>
                    <a:pt x="47" y="20"/>
                  </a:moveTo>
                  <a:lnTo>
                    <a:pt x="41" y="20"/>
                  </a:lnTo>
                  <a:lnTo>
                    <a:pt x="30" y="42"/>
                  </a:lnTo>
                  <a:lnTo>
                    <a:pt x="7" y="54"/>
                  </a:lnTo>
                  <a:lnTo>
                    <a:pt x="3" y="56"/>
                  </a:lnTo>
                  <a:lnTo>
                    <a:pt x="0" y="54"/>
                  </a:lnTo>
                  <a:lnTo>
                    <a:pt x="3" y="48"/>
                  </a:lnTo>
                  <a:lnTo>
                    <a:pt x="7" y="41"/>
                  </a:lnTo>
                  <a:lnTo>
                    <a:pt x="5" y="32"/>
                  </a:lnTo>
                  <a:lnTo>
                    <a:pt x="3" y="27"/>
                  </a:lnTo>
                  <a:lnTo>
                    <a:pt x="0" y="20"/>
                  </a:lnTo>
                  <a:lnTo>
                    <a:pt x="3" y="14"/>
                  </a:lnTo>
                  <a:lnTo>
                    <a:pt x="7" y="7"/>
                  </a:lnTo>
                  <a:lnTo>
                    <a:pt x="7" y="0"/>
                  </a:lnTo>
                  <a:lnTo>
                    <a:pt x="27" y="8"/>
                  </a:lnTo>
                  <a:lnTo>
                    <a:pt x="41" y="20"/>
                  </a:lnTo>
                  <a:lnTo>
                    <a:pt x="47"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8" name="Freeform 566"/>
            <p:cNvSpPr>
              <a:spLocks/>
            </p:cNvSpPr>
            <p:nvPr/>
          </p:nvSpPr>
          <p:spPr bwMode="auto">
            <a:xfrm>
              <a:off x="1908" y="1751"/>
              <a:ext cx="176" cy="167"/>
            </a:xfrm>
            <a:custGeom>
              <a:avLst/>
              <a:gdLst>
                <a:gd name="T0" fmla="*/ 171 w 176"/>
                <a:gd name="T1" fmla="*/ 51 h 167"/>
                <a:gd name="T2" fmla="*/ 162 w 176"/>
                <a:gd name="T3" fmla="*/ 62 h 167"/>
                <a:gd name="T4" fmla="*/ 169 w 176"/>
                <a:gd name="T5" fmla="*/ 68 h 167"/>
                <a:gd name="T6" fmla="*/ 157 w 176"/>
                <a:gd name="T7" fmla="*/ 75 h 167"/>
                <a:gd name="T8" fmla="*/ 154 w 176"/>
                <a:gd name="T9" fmla="*/ 82 h 167"/>
                <a:gd name="T10" fmla="*/ 155 w 176"/>
                <a:gd name="T11" fmla="*/ 92 h 167"/>
                <a:gd name="T12" fmla="*/ 162 w 176"/>
                <a:gd name="T13" fmla="*/ 103 h 167"/>
                <a:gd name="T14" fmla="*/ 135 w 176"/>
                <a:gd name="T15" fmla="*/ 123 h 167"/>
                <a:gd name="T16" fmla="*/ 108 w 176"/>
                <a:gd name="T17" fmla="*/ 116 h 167"/>
                <a:gd name="T18" fmla="*/ 121 w 176"/>
                <a:gd name="T19" fmla="*/ 143 h 167"/>
                <a:gd name="T20" fmla="*/ 87 w 176"/>
                <a:gd name="T21" fmla="*/ 164 h 167"/>
                <a:gd name="T22" fmla="*/ 77 w 176"/>
                <a:gd name="T23" fmla="*/ 167 h 167"/>
                <a:gd name="T24" fmla="*/ 72 w 176"/>
                <a:gd name="T25" fmla="*/ 143 h 167"/>
                <a:gd name="T26" fmla="*/ 70 w 176"/>
                <a:gd name="T27" fmla="*/ 130 h 167"/>
                <a:gd name="T28" fmla="*/ 70 w 176"/>
                <a:gd name="T29" fmla="*/ 120 h 167"/>
                <a:gd name="T30" fmla="*/ 67 w 176"/>
                <a:gd name="T31" fmla="*/ 109 h 167"/>
                <a:gd name="T32" fmla="*/ 74 w 176"/>
                <a:gd name="T33" fmla="*/ 82 h 167"/>
                <a:gd name="T34" fmla="*/ 53 w 176"/>
                <a:gd name="T35" fmla="*/ 89 h 167"/>
                <a:gd name="T36" fmla="*/ 39 w 176"/>
                <a:gd name="T37" fmla="*/ 75 h 167"/>
                <a:gd name="T38" fmla="*/ 5 w 176"/>
                <a:gd name="T39" fmla="*/ 62 h 167"/>
                <a:gd name="T40" fmla="*/ 12 w 176"/>
                <a:gd name="T41" fmla="*/ 55 h 167"/>
                <a:gd name="T42" fmla="*/ 5 w 176"/>
                <a:gd name="T43" fmla="*/ 46 h 167"/>
                <a:gd name="T44" fmla="*/ 0 w 176"/>
                <a:gd name="T45" fmla="*/ 29 h 167"/>
                <a:gd name="T46" fmla="*/ 19 w 176"/>
                <a:gd name="T47" fmla="*/ 0 h 167"/>
                <a:gd name="T48" fmla="*/ 26 w 176"/>
                <a:gd name="T49" fmla="*/ 7 h 167"/>
                <a:gd name="T50" fmla="*/ 19 w 176"/>
                <a:gd name="T51" fmla="*/ 19 h 167"/>
                <a:gd name="T52" fmla="*/ 19 w 176"/>
                <a:gd name="T53" fmla="*/ 31 h 167"/>
                <a:gd name="T54" fmla="*/ 26 w 176"/>
                <a:gd name="T55" fmla="*/ 34 h 167"/>
                <a:gd name="T56" fmla="*/ 33 w 176"/>
                <a:gd name="T57" fmla="*/ 28 h 167"/>
                <a:gd name="T58" fmla="*/ 26 w 176"/>
                <a:gd name="T59" fmla="*/ 21 h 167"/>
                <a:gd name="T60" fmla="*/ 29 w 176"/>
                <a:gd name="T61" fmla="*/ 7 h 167"/>
                <a:gd name="T62" fmla="*/ 46 w 176"/>
                <a:gd name="T63" fmla="*/ 0 h 167"/>
                <a:gd name="T64" fmla="*/ 60 w 176"/>
                <a:gd name="T65" fmla="*/ 0 h 167"/>
                <a:gd name="T66" fmla="*/ 87 w 176"/>
                <a:gd name="T67" fmla="*/ 14 h 167"/>
                <a:gd name="T68" fmla="*/ 99 w 176"/>
                <a:gd name="T69" fmla="*/ 19 h 167"/>
                <a:gd name="T70" fmla="*/ 123 w 176"/>
                <a:gd name="T71" fmla="*/ 17 h 167"/>
                <a:gd name="T72" fmla="*/ 142 w 176"/>
                <a:gd name="T73" fmla="*/ 14 h 167"/>
                <a:gd name="T74" fmla="*/ 140 w 176"/>
                <a:gd name="T75" fmla="*/ 23 h 167"/>
                <a:gd name="T76" fmla="*/ 145 w 176"/>
                <a:gd name="T77" fmla="*/ 24 h 167"/>
                <a:gd name="T78" fmla="*/ 155 w 176"/>
                <a:gd name="T79" fmla="*/ 29 h 167"/>
                <a:gd name="T80" fmla="*/ 159 w 176"/>
                <a:gd name="T81" fmla="*/ 40 h 167"/>
                <a:gd name="T82" fmla="*/ 162 w 176"/>
                <a:gd name="T83" fmla="*/ 41 h 167"/>
                <a:gd name="T84" fmla="*/ 169 w 176"/>
                <a:gd name="T85" fmla="*/ 41 h 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6"/>
                <a:gd name="T130" fmla="*/ 0 h 167"/>
                <a:gd name="T131" fmla="*/ 176 w 176"/>
                <a:gd name="T132" fmla="*/ 167 h 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6" h="167">
                  <a:moveTo>
                    <a:pt x="176" y="41"/>
                  </a:moveTo>
                  <a:lnTo>
                    <a:pt x="171" y="51"/>
                  </a:lnTo>
                  <a:lnTo>
                    <a:pt x="165" y="57"/>
                  </a:lnTo>
                  <a:lnTo>
                    <a:pt x="162" y="62"/>
                  </a:lnTo>
                  <a:lnTo>
                    <a:pt x="164" y="67"/>
                  </a:lnTo>
                  <a:lnTo>
                    <a:pt x="169" y="68"/>
                  </a:lnTo>
                  <a:lnTo>
                    <a:pt x="164" y="72"/>
                  </a:lnTo>
                  <a:lnTo>
                    <a:pt x="157" y="75"/>
                  </a:lnTo>
                  <a:lnTo>
                    <a:pt x="155" y="75"/>
                  </a:lnTo>
                  <a:lnTo>
                    <a:pt x="154" y="82"/>
                  </a:lnTo>
                  <a:lnTo>
                    <a:pt x="155" y="89"/>
                  </a:lnTo>
                  <a:lnTo>
                    <a:pt x="155" y="92"/>
                  </a:lnTo>
                  <a:lnTo>
                    <a:pt x="159" y="96"/>
                  </a:lnTo>
                  <a:lnTo>
                    <a:pt x="162" y="103"/>
                  </a:lnTo>
                  <a:lnTo>
                    <a:pt x="148" y="114"/>
                  </a:lnTo>
                  <a:lnTo>
                    <a:pt x="135" y="123"/>
                  </a:lnTo>
                  <a:lnTo>
                    <a:pt x="121" y="120"/>
                  </a:lnTo>
                  <a:lnTo>
                    <a:pt x="108" y="116"/>
                  </a:lnTo>
                  <a:lnTo>
                    <a:pt x="114" y="131"/>
                  </a:lnTo>
                  <a:lnTo>
                    <a:pt x="121" y="143"/>
                  </a:lnTo>
                  <a:lnTo>
                    <a:pt x="109" y="159"/>
                  </a:lnTo>
                  <a:lnTo>
                    <a:pt x="87" y="164"/>
                  </a:lnTo>
                  <a:lnTo>
                    <a:pt x="82" y="166"/>
                  </a:lnTo>
                  <a:lnTo>
                    <a:pt x="77" y="167"/>
                  </a:lnTo>
                  <a:lnTo>
                    <a:pt x="74" y="164"/>
                  </a:lnTo>
                  <a:lnTo>
                    <a:pt x="72" y="143"/>
                  </a:lnTo>
                  <a:lnTo>
                    <a:pt x="67" y="137"/>
                  </a:lnTo>
                  <a:lnTo>
                    <a:pt x="70" y="130"/>
                  </a:lnTo>
                  <a:lnTo>
                    <a:pt x="74" y="123"/>
                  </a:lnTo>
                  <a:lnTo>
                    <a:pt x="70" y="120"/>
                  </a:lnTo>
                  <a:lnTo>
                    <a:pt x="67" y="116"/>
                  </a:lnTo>
                  <a:lnTo>
                    <a:pt x="67" y="109"/>
                  </a:lnTo>
                  <a:lnTo>
                    <a:pt x="68" y="97"/>
                  </a:lnTo>
                  <a:lnTo>
                    <a:pt x="74" y="82"/>
                  </a:lnTo>
                  <a:lnTo>
                    <a:pt x="63" y="84"/>
                  </a:lnTo>
                  <a:lnTo>
                    <a:pt x="53" y="89"/>
                  </a:lnTo>
                  <a:lnTo>
                    <a:pt x="43" y="84"/>
                  </a:lnTo>
                  <a:lnTo>
                    <a:pt x="39" y="75"/>
                  </a:lnTo>
                  <a:lnTo>
                    <a:pt x="19" y="72"/>
                  </a:lnTo>
                  <a:lnTo>
                    <a:pt x="5" y="62"/>
                  </a:lnTo>
                  <a:lnTo>
                    <a:pt x="7" y="58"/>
                  </a:lnTo>
                  <a:lnTo>
                    <a:pt x="12" y="55"/>
                  </a:lnTo>
                  <a:lnTo>
                    <a:pt x="9" y="50"/>
                  </a:lnTo>
                  <a:lnTo>
                    <a:pt x="5" y="46"/>
                  </a:lnTo>
                  <a:lnTo>
                    <a:pt x="5" y="41"/>
                  </a:lnTo>
                  <a:lnTo>
                    <a:pt x="0" y="29"/>
                  </a:lnTo>
                  <a:lnTo>
                    <a:pt x="9" y="12"/>
                  </a:lnTo>
                  <a:lnTo>
                    <a:pt x="19" y="0"/>
                  </a:lnTo>
                  <a:lnTo>
                    <a:pt x="21" y="5"/>
                  </a:lnTo>
                  <a:lnTo>
                    <a:pt x="26" y="7"/>
                  </a:lnTo>
                  <a:lnTo>
                    <a:pt x="22" y="14"/>
                  </a:lnTo>
                  <a:lnTo>
                    <a:pt x="19" y="19"/>
                  </a:lnTo>
                  <a:lnTo>
                    <a:pt x="19" y="28"/>
                  </a:lnTo>
                  <a:lnTo>
                    <a:pt x="19" y="31"/>
                  </a:lnTo>
                  <a:lnTo>
                    <a:pt x="21" y="34"/>
                  </a:lnTo>
                  <a:lnTo>
                    <a:pt x="26" y="34"/>
                  </a:lnTo>
                  <a:lnTo>
                    <a:pt x="29" y="33"/>
                  </a:lnTo>
                  <a:lnTo>
                    <a:pt x="33" y="28"/>
                  </a:lnTo>
                  <a:lnTo>
                    <a:pt x="29" y="24"/>
                  </a:lnTo>
                  <a:lnTo>
                    <a:pt x="26" y="21"/>
                  </a:lnTo>
                  <a:lnTo>
                    <a:pt x="26" y="14"/>
                  </a:lnTo>
                  <a:lnTo>
                    <a:pt x="29" y="7"/>
                  </a:lnTo>
                  <a:lnTo>
                    <a:pt x="38" y="2"/>
                  </a:lnTo>
                  <a:lnTo>
                    <a:pt x="46" y="0"/>
                  </a:lnTo>
                  <a:lnTo>
                    <a:pt x="51" y="2"/>
                  </a:lnTo>
                  <a:lnTo>
                    <a:pt x="60" y="0"/>
                  </a:lnTo>
                  <a:lnTo>
                    <a:pt x="70" y="11"/>
                  </a:lnTo>
                  <a:lnTo>
                    <a:pt x="87" y="14"/>
                  </a:lnTo>
                  <a:lnTo>
                    <a:pt x="94" y="16"/>
                  </a:lnTo>
                  <a:lnTo>
                    <a:pt x="99" y="19"/>
                  </a:lnTo>
                  <a:lnTo>
                    <a:pt x="108" y="21"/>
                  </a:lnTo>
                  <a:lnTo>
                    <a:pt x="123" y="17"/>
                  </a:lnTo>
                  <a:lnTo>
                    <a:pt x="140" y="12"/>
                  </a:lnTo>
                  <a:lnTo>
                    <a:pt x="142" y="14"/>
                  </a:lnTo>
                  <a:lnTo>
                    <a:pt x="138" y="17"/>
                  </a:lnTo>
                  <a:lnTo>
                    <a:pt x="140" y="23"/>
                  </a:lnTo>
                  <a:lnTo>
                    <a:pt x="142" y="28"/>
                  </a:lnTo>
                  <a:lnTo>
                    <a:pt x="145" y="24"/>
                  </a:lnTo>
                  <a:lnTo>
                    <a:pt x="148" y="28"/>
                  </a:lnTo>
                  <a:lnTo>
                    <a:pt x="155" y="29"/>
                  </a:lnTo>
                  <a:lnTo>
                    <a:pt x="162" y="34"/>
                  </a:lnTo>
                  <a:lnTo>
                    <a:pt x="159" y="40"/>
                  </a:lnTo>
                  <a:lnTo>
                    <a:pt x="155" y="41"/>
                  </a:lnTo>
                  <a:lnTo>
                    <a:pt x="162" y="41"/>
                  </a:lnTo>
                  <a:lnTo>
                    <a:pt x="165" y="41"/>
                  </a:lnTo>
                  <a:lnTo>
                    <a:pt x="169" y="41"/>
                  </a:lnTo>
                  <a:lnTo>
                    <a:pt x="176" y="4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19" name="Freeform 567"/>
            <p:cNvSpPr>
              <a:spLocks/>
            </p:cNvSpPr>
            <p:nvPr/>
          </p:nvSpPr>
          <p:spPr bwMode="auto">
            <a:xfrm>
              <a:off x="1893" y="1852"/>
              <a:ext cx="524" cy="580"/>
            </a:xfrm>
            <a:custGeom>
              <a:avLst/>
              <a:gdLst>
                <a:gd name="T0" fmla="*/ 259 w 524"/>
                <a:gd name="T1" fmla="*/ 42 h 580"/>
                <a:gd name="T2" fmla="*/ 238 w 524"/>
                <a:gd name="T3" fmla="*/ 46 h 580"/>
                <a:gd name="T4" fmla="*/ 213 w 524"/>
                <a:gd name="T5" fmla="*/ 51 h 580"/>
                <a:gd name="T6" fmla="*/ 184 w 524"/>
                <a:gd name="T7" fmla="*/ 36 h 580"/>
                <a:gd name="T8" fmla="*/ 186 w 524"/>
                <a:gd name="T9" fmla="*/ 10 h 580"/>
                <a:gd name="T10" fmla="*/ 180 w 524"/>
                <a:gd name="T11" fmla="*/ 0 h 580"/>
                <a:gd name="T12" fmla="*/ 136 w 524"/>
                <a:gd name="T13" fmla="*/ 19 h 580"/>
                <a:gd name="T14" fmla="*/ 124 w 524"/>
                <a:gd name="T15" fmla="*/ 58 h 580"/>
                <a:gd name="T16" fmla="*/ 89 w 524"/>
                <a:gd name="T17" fmla="*/ 63 h 580"/>
                <a:gd name="T18" fmla="*/ 54 w 524"/>
                <a:gd name="T19" fmla="*/ 56 h 580"/>
                <a:gd name="T20" fmla="*/ 61 w 524"/>
                <a:gd name="T21" fmla="*/ 70 h 580"/>
                <a:gd name="T22" fmla="*/ 58 w 524"/>
                <a:gd name="T23" fmla="*/ 88 h 580"/>
                <a:gd name="T24" fmla="*/ 41 w 524"/>
                <a:gd name="T25" fmla="*/ 146 h 580"/>
                <a:gd name="T26" fmla="*/ 9 w 524"/>
                <a:gd name="T27" fmla="*/ 182 h 580"/>
                <a:gd name="T28" fmla="*/ 14 w 524"/>
                <a:gd name="T29" fmla="*/ 219 h 580"/>
                <a:gd name="T30" fmla="*/ 39 w 524"/>
                <a:gd name="T31" fmla="*/ 230 h 580"/>
                <a:gd name="T32" fmla="*/ 49 w 524"/>
                <a:gd name="T33" fmla="*/ 242 h 580"/>
                <a:gd name="T34" fmla="*/ 77 w 524"/>
                <a:gd name="T35" fmla="*/ 247 h 580"/>
                <a:gd name="T36" fmla="*/ 116 w 524"/>
                <a:gd name="T37" fmla="*/ 253 h 580"/>
                <a:gd name="T38" fmla="*/ 148 w 524"/>
                <a:gd name="T39" fmla="*/ 270 h 580"/>
                <a:gd name="T40" fmla="*/ 172 w 524"/>
                <a:gd name="T41" fmla="*/ 282 h 580"/>
                <a:gd name="T42" fmla="*/ 187 w 524"/>
                <a:gd name="T43" fmla="*/ 303 h 580"/>
                <a:gd name="T44" fmla="*/ 203 w 524"/>
                <a:gd name="T45" fmla="*/ 325 h 580"/>
                <a:gd name="T46" fmla="*/ 223 w 524"/>
                <a:gd name="T47" fmla="*/ 366 h 580"/>
                <a:gd name="T48" fmla="*/ 259 w 524"/>
                <a:gd name="T49" fmla="*/ 425 h 580"/>
                <a:gd name="T50" fmla="*/ 276 w 524"/>
                <a:gd name="T51" fmla="*/ 441 h 580"/>
                <a:gd name="T52" fmla="*/ 279 w 524"/>
                <a:gd name="T53" fmla="*/ 471 h 580"/>
                <a:gd name="T54" fmla="*/ 289 w 524"/>
                <a:gd name="T55" fmla="*/ 475 h 580"/>
                <a:gd name="T56" fmla="*/ 272 w 524"/>
                <a:gd name="T57" fmla="*/ 499 h 580"/>
                <a:gd name="T58" fmla="*/ 298 w 524"/>
                <a:gd name="T59" fmla="*/ 563 h 580"/>
                <a:gd name="T60" fmla="*/ 339 w 524"/>
                <a:gd name="T61" fmla="*/ 545 h 580"/>
                <a:gd name="T62" fmla="*/ 361 w 524"/>
                <a:gd name="T63" fmla="*/ 505 h 580"/>
                <a:gd name="T64" fmla="*/ 361 w 524"/>
                <a:gd name="T65" fmla="*/ 488 h 580"/>
                <a:gd name="T66" fmla="*/ 409 w 524"/>
                <a:gd name="T67" fmla="*/ 430 h 580"/>
                <a:gd name="T68" fmla="*/ 463 w 524"/>
                <a:gd name="T69" fmla="*/ 369 h 580"/>
                <a:gd name="T70" fmla="*/ 470 w 524"/>
                <a:gd name="T71" fmla="*/ 342 h 580"/>
                <a:gd name="T72" fmla="*/ 477 w 524"/>
                <a:gd name="T73" fmla="*/ 287 h 580"/>
                <a:gd name="T74" fmla="*/ 483 w 524"/>
                <a:gd name="T75" fmla="*/ 267 h 580"/>
                <a:gd name="T76" fmla="*/ 506 w 524"/>
                <a:gd name="T77" fmla="*/ 233 h 580"/>
                <a:gd name="T78" fmla="*/ 511 w 524"/>
                <a:gd name="T79" fmla="*/ 151 h 580"/>
                <a:gd name="T80" fmla="*/ 443 w 524"/>
                <a:gd name="T81" fmla="*/ 117 h 580"/>
                <a:gd name="T82" fmla="*/ 409 w 524"/>
                <a:gd name="T83" fmla="*/ 110 h 580"/>
                <a:gd name="T84" fmla="*/ 354 w 524"/>
                <a:gd name="T85" fmla="*/ 83 h 580"/>
                <a:gd name="T86" fmla="*/ 327 w 524"/>
                <a:gd name="T87" fmla="*/ 110 h 580"/>
                <a:gd name="T88" fmla="*/ 293 w 524"/>
                <a:gd name="T89" fmla="*/ 97 h 580"/>
                <a:gd name="T90" fmla="*/ 300 w 524"/>
                <a:gd name="T91" fmla="*/ 83 h 580"/>
                <a:gd name="T92" fmla="*/ 320 w 524"/>
                <a:gd name="T93" fmla="*/ 58 h 580"/>
                <a:gd name="T94" fmla="*/ 306 w 524"/>
                <a:gd name="T95" fmla="*/ 36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4"/>
                <a:gd name="T145" fmla="*/ 0 h 580"/>
                <a:gd name="T146" fmla="*/ 524 w 524"/>
                <a:gd name="T147" fmla="*/ 580 h 5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4" h="580">
                  <a:moveTo>
                    <a:pt x="300" y="8"/>
                  </a:moveTo>
                  <a:lnTo>
                    <a:pt x="289" y="30"/>
                  </a:lnTo>
                  <a:lnTo>
                    <a:pt x="266" y="42"/>
                  </a:lnTo>
                  <a:lnTo>
                    <a:pt x="259" y="42"/>
                  </a:lnTo>
                  <a:lnTo>
                    <a:pt x="252" y="36"/>
                  </a:lnTo>
                  <a:lnTo>
                    <a:pt x="247" y="39"/>
                  </a:lnTo>
                  <a:lnTo>
                    <a:pt x="238" y="42"/>
                  </a:lnTo>
                  <a:lnTo>
                    <a:pt x="238" y="46"/>
                  </a:lnTo>
                  <a:lnTo>
                    <a:pt x="238" y="49"/>
                  </a:lnTo>
                  <a:lnTo>
                    <a:pt x="232" y="47"/>
                  </a:lnTo>
                  <a:lnTo>
                    <a:pt x="225" y="42"/>
                  </a:lnTo>
                  <a:lnTo>
                    <a:pt x="213" y="51"/>
                  </a:lnTo>
                  <a:lnTo>
                    <a:pt x="197" y="56"/>
                  </a:lnTo>
                  <a:lnTo>
                    <a:pt x="192" y="54"/>
                  </a:lnTo>
                  <a:lnTo>
                    <a:pt x="187" y="46"/>
                  </a:lnTo>
                  <a:lnTo>
                    <a:pt x="184" y="36"/>
                  </a:lnTo>
                  <a:lnTo>
                    <a:pt x="189" y="27"/>
                  </a:lnTo>
                  <a:lnTo>
                    <a:pt x="191" y="22"/>
                  </a:lnTo>
                  <a:lnTo>
                    <a:pt x="189" y="15"/>
                  </a:lnTo>
                  <a:lnTo>
                    <a:pt x="186" y="10"/>
                  </a:lnTo>
                  <a:lnTo>
                    <a:pt x="184" y="8"/>
                  </a:lnTo>
                  <a:lnTo>
                    <a:pt x="184" y="3"/>
                  </a:lnTo>
                  <a:lnTo>
                    <a:pt x="184" y="2"/>
                  </a:lnTo>
                  <a:lnTo>
                    <a:pt x="180" y="0"/>
                  </a:lnTo>
                  <a:lnTo>
                    <a:pt x="177" y="2"/>
                  </a:lnTo>
                  <a:lnTo>
                    <a:pt x="163" y="13"/>
                  </a:lnTo>
                  <a:lnTo>
                    <a:pt x="150" y="22"/>
                  </a:lnTo>
                  <a:lnTo>
                    <a:pt x="136" y="19"/>
                  </a:lnTo>
                  <a:lnTo>
                    <a:pt x="123" y="15"/>
                  </a:lnTo>
                  <a:lnTo>
                    <a:pt x="129" y="30"/>
                  </a:lnTo>
                  <a:lnTo>
                    <a:pt x="136" y="42"/>
                  </a:lnTo>
                  <a:lnTo>
                    <a:pt x="124" y="58"/>
                  </a:lnTo>
                  <a:lnTo>
                    <a:pt x="102" y="63"/>
                  </a:lnTo>
                  <a:lnTo>
                    <a:pt x="97" y="65"/>
                  </a:lnTo>
                  <a:lnTo>
                    <a:pt x="92" y="66"/>
                  </a:lnTo>
                  <a:lnTo>
                    <a:pt x="89" y="63"/>
                  </a:lnTo>
                  <a:lnTo>
                    <a:pt x="90" y="51"/>
                  </a:lnTo>
                  <a:lnTo>
                    <a:pt x="89" y="42"/>
                  </a:lnTo>
                  <a:lnTo>
                    <a:pt x="68" y="51"/>
                  </a:lnTo>
                  <a:lnTo>
                    <a:pt x="54" y="56"/>
                  </a:lnTo>
                  <a:lnTo>
                    <a:pt x="56" y="58"/>
                  </a:lnTo>
                  <a:lnTo>
                    <a:pt x="58" y="59"/>
                  </a:lnTo>
                  <a:lnTo>
                    <a:pt x="61" y="63"/>
                  </a:lnTo>
                  <a:lnTo>
                    <a:pt x="61" y="70"/>
                  </a:lnTo>
                  <a:lnTo>
                    <a:pt x="53" y="70"/>
                  </a:lnTo>
                  <a:lnTo>
                    <a:pt x="48" y="76"/>
                  </a:lnTo>
                  <a:lnTo>
                    <a:pt x="51" y="83"/>
                  </a:lnTo>
                  <a:lnTo>
                    <a:pt x="58" y="88"/>
                  </a:lnTo>
                  <a:lnTo>
                    <a:pt x="61" y="97"/>
                  </a:lnTo>
                  <a:lnTo>
                    <a:pt x="58" y="116"/>
                  </a:lnTo>
                  <a:lnTo>
                    <a:pt x="54" y="138"/>
                  </a:lnTo>
                  <a:lnTo>
                    <a:pt x="41" y="146"/>
                  </a:lnTo>
                  <a:lnTo>
                    <a:pt x="20" y="151"/>
                  </a:lnTo>
                  <a:lnTo>
                    <a:pt x="15" y="162"/>
                  </a:lnTo>
                  <a:lnTo>
                    <a:pt x="14" y="179"/>
                  </a:lnTo>
                  <a:lnTo>
                    <a:pt x="9" y="182"/>
                  </a:lnTo>
                  <a:lnTo>
                    <a:pt x="3" y="185"/>
                  </a:lnTo>
                  <a:lnTo>
                    <a:pt x="0" y="192"/>
                  </a:lnTo>
                  <a:lnTo>
                    <a:pt x="9" y="206"/>
                  </a:lnTo>
                  <a:lnTo>
                    <a:pt x="14" y="219"/>
                  </a:lnTo>
                  <a:lnTo>
                    <a:pt x="22" y="223"/>
                  </a:lnTo>
                  <a:lnTo>
                    <a:pt x="29" y="228"/>
                  </a:lnTo>
                  <a:lnTo>
                    <a:pt x="34" y="233"/>
                  </a:lnTo>
                  <a:lnTo>
                    <a:pt x="39" y="230"/>
                  </a:lnTo>
                  <a:lnTo>
                    <a:pt x="41" y="226"/>
                  </a:lnTo>
                  <a:lnTo>
                    <a:pt x="48" y="226"/>
                  </a:lnTo>
                  <a:lnTo>
                    <a:pt x="49" y="233"/>
                  </a:lnTo>
                  <a:lnTo>
                    <a:pt x="49" y="242"/>
                  </a:lnTo>
                  <a:lnTo>
                    <a:pt x="54" y="247"/>
                  </a:lnTo>
                  <a:lnTo>
                    <a:pt x="54" y="245"/>
                  </a:lnTo>
                  <a:lnTo>
                    <a:pt x="54" y="247"/>
                  </a:lnTo>
                  <a:lnTo>
                    <a:pt x="77" y="247"/>
                  </a:lnTo>
                  <a:lnTo>
                    <a:pt x="94" y="235"/>
                  </a:lnTo>
                  <a:lnTo>
                    <a:pt x="109" y="226"/>
                  </a:lnTo>
                  <a:lnTo>
                    <a:pt x="117" y="235"/>
                  </a:lnTo>
                  <a:lnTo>
                    <a:pt x="116" y="253"/>
                  </a:lnTo>
                  <a:lnTo>
                    <a:pt x="126" y="264"/>
                  </a:lnTo>
                  <a:lnTo>
                    <a:pt x="143" y="274"/>
                  </a:lnTo>
                  <a:lnTo>
                    <a:pt x="143" y="267"/>
                  </a:lnTo>
                  <a:lnTo>
                    <a:pt x="148" y="270"/>
                  </a:lnTo>
                  <a:lnTo>
                    <a:pt x="152" y="274"/>
                  </a:lnTo>
                  <a:lnTo>
                    <a:pt x="157" y="274"/>
                  </a:lnTo>
                  <a:lnTo>
                    <a:pt x="162" y="282"/>
                  </a:lnTo>
                  <a:lnTo>
                    <a:pt x="172" y="282"/>
                  </a:lnTo>
                  <a:lnTo>
                    <a:pt x="184" y="287"/>
                  </a:lnTo>
                  <a:lnTo>
                    <a:pt x="186" y="293"/>
                  </a:lnTo>
                  <a:lnTo>
                    <a:pt x="184" y="301"/>
                  </a:lnTo>
                  <a:lnTo>
                    <a:pt x="187" y="303"/>
                  </a:lnTo>
                  <a:lnTo>
                    <a:pt x="191" y="308"/>
                  </a:lnTo>
                  <a:lnTo>
                    <a:pt x="191" y="318"/>
                  </a:lnTo>
                  <a:lnTo>
                    <a:pt x="196" y="322"/>
                  </a:lnTo>
                  <a:lnTo>
                    <a:pt x="203" y="325"/>
                  </a:lnTo>
                  <a:lnTo>
                    <a:pt x="211" y="328"/>
                  </a:lnTo>
                  <a:lnTo>
                    <a:pt x="218" y="340"/>
                  </a:lnTo>
                  <a:lnTo>
                    <a:pt x="225" y="356"/>
                  </a:lnTo>
                  <a:lnTo>
                    <a:pt x="223" y="366"/>
                  </a:lnTo>
                  <a:lnTo>
                    <a:pt x="218" y="376"/>
                  </a:lnTo>
                  <a:lnTo>
                    <a:pt x="225" y="398"/>
                  </a:lnTo>
                  <a:lnTo>
                    <a:pt x="238" y="417"/>
                  </a:lnTo>
                  <a:lnTo>
                    <a:pt x="259" y="425"/>
                  </a:lnTo>
                  <a:lnTo>
                    <a:pt x="266" y="444"/>
                  </a:lnTo>
                  <a:lnTo>
                    <a:pt x="269" y="441"/>
                  </a:lnTo>
                  <a:lnTo>
                    <a:pt x="272" y="437"/>
                  </a:lnTo>
                  <a:lnTo>
                    <a:pt x="276" y="441"/>
                  </a:lnTo>
                  <a:lnTo>
                    <a:pt x="277" y="444"/>
                  </a:lnTo>
                  <a:lnTo>
                    <a:pt x="279" y="444"/>
                  </a:lnTo>
                  <a:lnTo>
                    <a:pt x="277" y="458"/>
                  </a:lnTo>
                  <a:lnTo>
                    <a:pt x="279" y="471"/>
                  </a:lnTo>
                  <a:lnTo>
                    <a:pt x="279" y="468"/>
                  </a:lnTo>
                  <a:lnTo>
                    <a:pt x="279" y="465"/>
                  </a:lnTo>
                  <a:lnTo>
                    <a:pt x="286" y="465"/>
                  </a:lnTo>
                  <a:lnTo>
                    <a:pt x="289" y="475"/>
                  </a:lnTo>
                  <a:lnTo>
                    <a:pt x="293" y="485"/>
                  </a:lnTo>
                  <a:lnTo>
                    <a:pt x="288" y="492"/>
                  </a:lnTo>
                  <a:lnTo>
                    <a:pt x="281" y="495"/>
                  </a:lnTo>
                  <a:lnTo>
                    <a:pt x="272" y="499"/>
                  </a:lnTo>
                  <a:lnTo>
                    <a:pt x="259" y="516"/>
                  </a:lnTo>
                  <a:lnTo>
                    <a:pt x="252" y="539"/>
                  </a:lnTo>
                  <a:lnTo>
                    <a:pt x="274" y="545"/>
                  </a:lnTo>
                  <a:lnTo>
                    <a:pt x="298" y="563"/>
                  </a:lnTo>
                  <a:lnTo>
                    <a:pt x="320" y="580"/>
                  </a:lnTo>
                  <a:lnTo>
                    <a:pt x="320" y="568"/>
                  </a:lnTo>
                  <a:lnTo>
                    <a:pt x="320" y="560"/>
                  </a:lnTo>
                  <a:lnTo>
                    <a:pt x="339" y="545"/>
                  </a:lnTo>
                  <a:lnTo>
                    <a:pt x="347" y="519"/>
                  </a:lnTo>
                  <a:lnTo>
                    <a:pt x="354" y="514"/>
                  </a:lnTo>
                  <a:lnTo>
                    <a:pt x="361" y="512"/>
                  </a:lnTo>
                  <a:lnTo>
                    <a:pt x="361" y="505"/>
                  </a:lnTo>
                  <a:lnTo>
                    <a:pt x="361" y="499"/>
                  </a:lnTo>
                  <a:lnTo>
                    <a:pt x="361" y="492"/>
                  </a:lnTo>
                  <a:lnTo>
                    <a:pt x="361" y="488"/>
                  </a:lnTo>
                  <a:lnTo>
                    <a:pt x="361" y="485"/>
                  </a:lnTo>
                  <a:lnTo>
                    <a:pt x="361" y="465"/>
                  </a:lnTo>
                  <a:lnTo>
                    <a:pt x="380" y="442"/>
                  </a:lnTo>
                  <a:lnTo>
                    <a:pt x="409" y="430"/>
                  </a:lnTo>
                  <a:lnTo>
                    <a:pt x="426" y="427"/>
                  </a:lnTo>
                  <a:lnTo>
                    <a:pt x="443" y="424"/>
                  </a:lnTo>
                  <a:lnTo>
                    <a:pt x="454" y="396"/>
                  </a:lnTo>
                  <a:lnTo>
                    <a:pt x="463" y="369"/>
                  </a:lnTo>
                  <a:lnTo>
                    <a:pt x="468" y="356"/>
                  </a:lnTo>
                  <a:lnTo>
                    <a:pt x="477" y="342"/>
                  </a:lnTo>
                  <a:lnTo>
                    <a:pt x="472" y="342"/>
                  </a:lnTo>
                  <a:lnTo>
                    <a:pt x="470" y="342"/>
                  </a:lnTo>
                  <a:lnTo>
                    <a:pt x="473" y="327"/>
                  </a:lnTo>
                  <a:lnTo>
                    <a:pt x="477" y="315"/>
                  </a:lnTo>
                  <a:lnTo>
                    <a:pt x="475" y="303"/>
                  </a:lnTo>
                  <a:lnTo>
                    <a:pt x="477" y="287"/>
                  </a:lnTo>
                  <a:lnTo>
                    <a:pt x="472" y="282"/>
                  </a:lnTo>
                  <a:lnTo>
                    <a:pt x="470" y="274"/>
                  </a:lnTo>
                  <a:lnTo>
                    <a:pt x="477" y="270"/>
                  </a:lnTo>
                  <a:lnTo>
                    <a:pt x="483" y="267"/>
                  </a:lnTo>
                  <a:lnTo>
                    <a:pt x="487" y="265"/>
                  </a:lnTo>
                  <a:lnTo>
                    <a:pt x="489" y="259"/>
                  </a:lnTo>
                  <a:lnTo>
                    <a:pt x="490" y="253"/>
                  </a:lnTo>
                  <a:lnTo>
                    <a:pt x="506" y="233"/>
                  </a:lnTo>
                  <a:lnTo>
                    <a:pt x="519" y="213"/>
                  </a:lnTo>
                  <a:lnTo>
                    <a:pt x="524" y="185"/>
                  </a:lnTo>
                  <a:lnTo>
                    <a:pt x="523" y="162"/>
                  </a:lnTo>
                  <a:lnTo>
                    <a:pt x="511" y="151"/>
                  </a:lnTo>
                  <a:lnTo>
                    <a:pt x="490" y="145"/>
                  </a:lnTo>
                  <a:lnTo>
                    <a:pt x="475" y="129"/>
                  </a:lnTo>
                  <a:lnTo>
                    <a:pt x="456" y="117"/>
                  </a:lnTo>
                  <a:lnTo>
                    <a:pt x="443" y="117"/>
                  </a:lnTo>
                  <a:lnTo>
                    <a:pt x="429" y="117"/>
                  </a:lnTo>
                  <a:lnTo>
                    <a:pt x="422" y="114"/>
                  </a:lnTo>
                  <a:lnTo>
                    <a:pt x="417" y="110"/>
                  </a:lnTo>
                  <a:lnTo>
                    <a:pt x="409" y="110"/>
                  </a:lnTo>
                  <a:lnTo>
                    <a:pt x="402" y="112"/>
                  </a:lnTo>
                  <a:lnTo>
                    <a:pt x="395" y="117"/>
                  </a:lnTo>
                  <a:lnTo>
                    <a:pt x="380" y="93"/>
                  </a:lnTo>
                  <a:lnTo>
                    <a:pt x="354" y="83"/>
                  </a:lnTo>
                  <a:lnTo>
                    <a:pt x="351" y="83"/>
                  </a:lnTo>
                  <a:lnTo>
                    <a:pt x="347" y="83"/>
                  </a:lnTo>
                  <a:lnTo>
                    <a:pt x="339" y="99"/>
                  </a:lnTo>
                  <a:lnTo>
                    <a:pt x="327" y="110"/>
                  </a:lnTo>
                  <a:lnTo>
                    <a:pt x="329" y="107"/>
                  </a:lnTo>
                  <a:lnTo>
                    <a:pt x="327" y="104"/>
                  </a:lnTo>
                  <a:lnTo>
                    <a:pt x="310" y="100"/>
                  </a:lnTo>
                  <a:lnTo>
                    <a:pt x="293" y="97"/>
                  </a:lnTo>
                  <a:lnTo>
                    <a:pt x="298" y="95"/>
                  </a:lnTo>
                  <a:lnTo>
                    <a:pt x="306" y="90"/>
                  </a:lnTo>
                  <a:lnTo>
                    <a:pt x="306" y="83"/>
                  </a:lnTo>
                  <a:lnTo>
                    <a:pt x="300" y="83"/>
                  </a:lnTo>
                  <a:lnTo>
                    <a:pt x="300" y="76"/>
                  </a:lnTo>
                  <a:lnTo>
                    <a:pt x="308" y="70"/>
                  </a:lnTo>
                  <a:lnTo>
                    <a:pt x="320" y="63"/>
                  </a:lnTo>
                  <a:lnTo>
                    <a:pt x="320" y="58"/>
                  </a:lnTo>
                  <a:lnTo>
                    <a:pt x="320" y="49"/>
                  </a:lnTo>
                  <a:lnTo>
                    <a:pt x="317" y="46"/>
                  </a:lnTo>
                  <a:lnTo>
                    <a:pt x="310" y="42"/>
                  </a:lnTo>
                  <a:lnTo>
                    <a:pt x="306" y="36"/>
                  </a:lnTo>
                  <a:lnTo>
                    <a:pt x="308" y="22"/>
                  </a:lnTo>
                  <a:lnTo>
                    <a:pt x="306" y="8"/>
                  </a:lnTo>
                  <a:lnTo>
                    <a:pt x="300" y="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0" name="Freeform 568"/>
            <p:cNvSpPr>
              <a:spLocks/>
            </p:cNvSpPr>
            <p:nvPr/>
          </p:nvSpPr>
          <p:spPr bwMode="auto">
            <a:xfrm>
              <a:off x="1825" y="1738"/>
              <a:ext cx="157" cy="252"/>
            </a:xfrm>
            <a:custGeom>
              <a:avLst/>
              <a:gdLst>
                <a:gd name="T0" fmla="*/ 7 w 157"/>
                <a:gd name="T1" fmla="*/ 158 h 252"/>
                <a:gd name="T2" fmla="*/ 20 w 157"/>
                <a:gd name="T3" fmla="*/ 150 h 252"/>
                <a:gd name="T4" fmla="*/ 24 w 157"/>
                <a:gd name="T5" fmla="*/ 136 h 252"/>
                <a:gd name="T6" fmla="*/ 24 w 157"/>
                <a:gd name="T7" fmla="*/ 117 h 252"/>
                <a:gd name="T8" fmla="*/ 24 w 157"/>
                <a:gd name="T9" fmla="*/ 98 h 252"/>
                <a:gd name="T10" fmla="*/ 24 w 157"/>
                <a:gd name="T11" fmla="*/ 87 h 252"/>
                <a:gd name="T12" fmla="*/ 20 w 157"/>
                <a:gd name="T13" fmla="*/ 75 h 252"/>
                <a:gd name="T14" fmla="*/ 24 w 157"/>
                <a:gd name="T15" fmla="*/ 70 h 252"/>
                <a:gd name="T16" fmla="*/ 24 w 157"/>
                <a:gd name="T17" fmla="*/ 64 h 252"/>
                <a:gd name="T18" fmla="*/ 25 w 157"/>
                <a:gd name="T19" fmla="*/ 59 h 252"/>
                <a:gd name="T20" fmla="*/ 34 w 157"/>
                <a:gd name="T21" fmla="*/ 61 h 252"/>
                <a:gd name="T22" fmla="*/ 44 w 157"/>
                <a:gd name="T23" fmla="*/ 49 h 252"/>
                <a:gd name="T24" fmla="*/ 54 w 157"/>
                <a:gd name="T25" fmla="*/ 27 h 252"/>
                <a:gd name="T26" fmla="*/ 71 w 157"/>
                <a:gd name="T27" fmla="*/ 17 h 252"/>
                <a:gd name="T28" fmla="*/ 94 w 157"/>
                <a:gd name="T29" fmla="*/ 7 h 252"/>
                <a:gd name="T30" fmla="*/ 109 w 157"/>
                <a:gd name="T31" fmla="*/ 7 h 252"/>
                <a:gd name="T32" fmla="*/ 102 w 157"/>
                <a:gd name="T33" fmla="*/ 13 h 252"/>
                <a:gd name="T34" fmla="*/ 83 w 157"/>
                <a:gd name="T35" fmla="*/ 42 h 252"/>
                <a:gd name="T36" fmla="*/ 88 w 157"/>
                <a:gd name="T37" fmla="*/ 59 h 252"/>
                <a:gd name="T38" fmla="*/ 95 w 157"/>
                <a:gd name="T39" fmla="*/ 68 h 252"/>
                <a:gd name="T40" fmla="*/ 88 w 157"/>
                <a:gd name="T41" fmla="*/ 75 h 252"/>
                <a:gd name="T42" fmla="*/ 122 w 157"/>
                <a:gd name="T43" fmla="*/ 88 h 252"/>
                <a:gd name="T44" fmla="*/ 136 w 157"/>
                <a:gd name="T45" fmla="*/ 102 h 252"/>
                <a:gd name="T46" fmla="*/ 157 w 157"/>
                <a:gd name="T47" fmla="*/ 95 h 252"/>
                <a:gd name="T48" fmla="*/ 150 w 157"/>
                <a:gd name="T49" fmla="*/ 122 h 252"/>
                <a:gd name="T50" fmla="*/ 153 w 157"/>
                <a:gd name="T51" fmla="*/ 133 h 252"/>
                <a:gd name="T52" fmla="*/ 153 w 157"/>
                <a:gd name="T53" fmla="*/ 143 h 252"/>
                <a:gd name="T54" fmla="*/ 153 w 157"/>
                <a:gd name="T55" fmla="*/ 151 h 252"/>
                <a:gd name="T56" fmla="*/ 136 w 157"/>
                <a:gd name="T57" fmla="*/ 165 h 252"/>
                <a:gd name="T58" fmla="*/ 124 w 157"/>
                <a:gd name="T59" fmla="*/ 172 h 252"/>
                <a:gd name="T60" fmla="*/ 129 w 157"/>
                <a:gd name="T61" fmla="*/ 177 h 252"/>
                <a:gd name="T62" fmla="*/ 121 w 157"/>
                <a:gd name="T63" fmla="*/ 184 h 252"/>
                <a:gd name="T64" fmla="*/ 119 w 157"/>
                <a:gd name="T65" fmla="*/ 197 h 252"/>
                <a:gd name="T66" fmla="*/ 129 w 157"/>
                <a:gd name="T67" fmla="*/ 211 h 252"/>
                <a:gd name="T68" fmla="*/ 122 w 157"/>
                <a:gd name="T69" fmla="*/ 252 h 252"/>
                <a:gd name="T70" fmla="*/ 109 w 157"/>
                <a:gd name="T71" fmla="*/ 245 h 252"/>
                <a:gd name="T72" fmla="*/ 122 w 157"/>
                <a:gd name="T73" fmla="*/ 231 h 252"/>
                <a:gd name="T74" fmla="*/ 109 w 157"/>
                <a:gd name="T75" fmla="*/ 224 h 252"/>
                <a:gd name="T76" fmla="*/ 102 w 157"/>
                <a:gd name="T77" fmla="*/ 231 h 252"/>
                <a:gd name="T78" fmla="*/ 95 w 157"/>
                <a:gd name="T79" fmla="*/ 224 h 252"/>
                <a:gd name="T80" fmla="*/ 88 w 157"/>
                <a:gd name="T81" fmla="*/ 231 h 252"/>
                <a:gd name="T82" fmla="*/ 82 w 157"/>
                <a:gd name="T83" fmla="*/ 231 h 252"/>
                <a:gd name="T84" fmla="*/ 48 w 157"/>
                <a:gd name="T85" fmla="*/ 197 h 252"/>
                <a:gd name="T86" fmla="*/ 46 w 157"/>
                <a:gd name="T87" fmla="*/ 192 h 252"/>
                <a:gd name="T88" fmla="*/ 20 w 157"/>
                <a:gd name="T89" fmla="*/ 184 h 252"/>
                <a:gd name="T90" fmla="*/ 7 w 157"/>
                <a:gd name="T91" fmla="*/ 170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52"/>
                <a:gd name="T140" fmla="*/ 157 w 15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52">
                  <a:moveTo>
                    <a:pt x="7" y="170"/>
                  </a:moveTo>
                  <a:lnTo>
                    <a:pt x="7" y="158"/>
                  </a:lnTo>
                  <a:lnTo>
                    <a:pt x="10" y="151"/>
                  </a:lnTo>
                  <a:lnTo>
                    <a:pt x="20" y="150"/>
                  </a:lnTo>
                  <a:lnTo>
                    <a:pt x="20" y="141"/>
                  </a:lnTo>
                  <a:lnTo>
                    <a:pt x="24" y="136"/>
                  </a:lnTo>
                  <a:lnTo>
                    <a:pt x="27" y="129"/>
                  </a:lnTo>
                  <a:lnTo>
                    <a:pt x="24" y="117"/>
                  </a:lnTo>
                  <a:lnTo>
                    <a:pt x="20" y="102"/>
                  </a:lnTo>
                  <a:lnTo>
                    <a:pt x="24" y="98"/>
                  </a:lnTo>
                  <a:lnTo>
                    <a:pt x="27" y="95"/>
                  </a:lnTo>
                  <a:lnTo>
                    <a:pt x="24" y="87"/>
                  </a:lnTo>
                  <a:lnTo>
                    <a:pt x="20" y="80"/>
                  </a:lnTo>
                  <a:lnTo>
                    <a:pt x="20" y="75"/>
                  </a:lnTo>
                  <a:lnTo>
                    <a:pt x="20" y="71"/>
                  </a:lnTo>
                  <a:lnTo>
                    <a:pt x="24" y="70"/>
                  </a:lnTo>
                  <a:lnTo>
                    <a:pt x="27" y="68"/>
                  </a:lnTo>
                  <a:lnTo>
                    <a:pt x="24" y="64"/>
                  </a:lnTo>
                  <a:lnTo>
                    <a:pt x="20" y="61"/>
                  </a:lnTo>
                  <a:lnTo>
                    <a:pt x="25" y="59"/>
                  </a:lnTo>
                  <a:lnTo>
                    <a:pt x="32" y="61"/>
                  </a:lnTo>
                  <a:lnTo>
                    <a:pt x="34" y="61"/>
                  </a:lnTo>
                  <a:lnTo>
                    <a:pt x="41" y="54"/>
                  </a:lnTo>
                  <a:lnTo>
                    <a:pt x="44" y="49"/>
                  </a:lnTo>
                  <a:lnTo>
                    <a:pt x="48" y="47"/>
                  </a:lnTo>
                  <a:lnTo>
                    <a:pt x="54" y="27"/>
                  </a:lnTo>
                  <a:lnTo>
                    <a:pt x="68" y="20"/>
                  </a:lnTo>
                  <a:lnTo>
                    <a:pt x="71" y="17"/>
                  </a:lnTo>
                  <a:lnTo>
                    <a:pt x="75" y="13"/>
                  </a:lnTo>
                  <a:lnTo>
                    <a:pt x="94" y="7"/>
                  </a:lnTo>
                  <a:lnTo>
                    <a:pt x="109" y="0"/>
                  </a:lnTo>
                  <a:lnTo>
                    <a:pt x="109" y="7"/>
                  </a:lnTo>
                  <a:lnTo>
                    <a:pt x="104" y="10"/>
                  </a:lnTo>
                  <a:lnTo>
                    <a:pt x="102" y="13"/>
                  </a:lnTo>
                  <a:lnTo>
                    <a:pt x="92" y="25"/>
                  </a:lnTo>
                  <a:lnTo>
                    <a:pt x="83" y="42"/>
                  </a:lnTo>
                  <a:lnTo>
                    <a:pt x="88" y="54"/>
                  </a:lnTo>
                  <a:lnTo>
                    <a:pt x="88" y="59"/>
                  </a:lnTo>
                  <a:lnTo>
                    <a:pt x="92" y="63"/>
                  </a:lnTo>
                  <a:lnTo>
                    <a:pt x="95" y="68"/>
                  </a:lnTo>
                  <a:lnTo>
                    <a:pt x="90" y="71"/>
                  </a:lnTo>
                  <a:lnTo>
                    <a:pt x="88" y="75"/>
                  </a:lnTo>
                  <a:lnTo>
                    <a:pt x="102" y="85"/>
                  </a:lnTo>
                  <a:lnTo>
                    <a:pt x="122" y="88"/>
                  </a:lnTo>
                  <a:lnTo>
                    <a:pt x="126" y="97"/>
                  </a:lnTo>
                  <a:lnTo>
                    <a:pt x="136" y="102"/>
                  </a:lnTo>
                  <a:lnTo>
                    <a:pt x="146" y="97"/>
                  </a:lnTo>
                  <a:lnTo>
                    <a:pt x="157" y="95"/>
                  </a:lnTo>
                  <a:lnTo>
                    <a:pt x="151" y="110"/>
                  </a:lnTo>
                  <a:lnTo>
                    <a:pt x="150" y="122"/>
                  </a:lnTo>
                  <a:lnTo>
                    <a:pt x="150" y="129"/>
                  </a:lnTo>
                  <a:lnTo>
                    <a:pt x="153" y="133"/>
                  </a:lnTo>
                  <a:lnTo>
                    <a:pt x="157" y="136"/>
                  </a:lnTo>
                  <a:lnTo>
                    <a:pt x="153" y="143"/>
                  </a:lnTo>
                  <a:lnTo>
                    <a:pt x="150" y="150"/>
                  </a:lnTo>
                  <a:lnTo>
                    <a:pt x="153" y="151"/>
                  </a:lnTo>
                  <a:lnTo>
                    <a:pt x="157" y="156"/>
                  </a:lnTo>
                  <a:lnTo>
                    <a:pt x="136" y="165"/>
                  </a:lnTo>
                  <a:lnTo>
                    <a:pt x="122" y="170"/>
                  </a:lnTo>
                  <a:lnTo>
                    <a:pt x="124" y="172"/>
                  </a:lnTo>
                  <a:lnTo>
                    <a:pt x="126" y="173"/>
                  </a:lnTo>
                  <a:lnTo>
                    <a:pt x="129" y="177"/>
                  </a:lnTo>
                  <a:lnTo>
                    <a:pt x="129" y="184"/>
                  </a:lnTo>
                  <a:lnTo>
                    <a:pt x="121" y="184"/>
                  </a:lnTo>
                  <a:lnTo>
                    <a:pt x="116" y="190"/>
                  </a:lnTo>
                  <a:lnTo>
                    <a:pt x="119" y="197"/>
                  </a:lnTo>
                  <a:lnTo>
                    <a:pt x="126" y="202"/>
                  </a:lnTo>
                  <a:lnTo>
                    <a:pt x="129" y="211"/>
                  </a:lnTo>
                  <a:lnTo>
                    <a:pt x="126" y="230"/>
                  </a:lnTo>
                  <a:lnTo>
                    <a:pt x="122" y="252"/>
                  </a:lnTo>
                  <a:lnTo>
                    <a:pt x="116" y="250"/>
                  </a:lnTo>
                  <a:lnTo>
                    <a:pt x="109" y="245"/>
                  </a:lnTo>
                  <a:lnTo>
                    <a:pt x="116" y="238"/>
                  </a:lnTo>
                  <a:lnTo>
                    <a:pt x="122" y="231"/>
                  </a:lnTo>
                  <a:lnTo>
                    <a:pt x="114" y="228"/>
                  </a:lnTo>
                  <a:lnTo>
                    <a:pt x="109" y="224"/>
                  </a:lnTo>
                  <a:lnTo>
                    <a:pt x="105" y="228"/>
                  </a:lnTo>
                  <a:lnTo>
                    <a:pt x="102" y="231"/>
                  </a:lnTo>
                  <a:lnTo>
                    <a:pt x="100" y="228"/>
                  </a:lnTo>
                  <a:lnTo>
                    <a:pt x="95" y="224"/>
                  </a:lnTo>
                  <a:lnTo>
                    <a:pt x="94" y="228"/>
                  </a:lnTo>
                  <a:lnTo>
                    <a:pt x="88" y="231"/>
                  </a:lnTo>
                  <a:lnTo>
                    <a:pt x="83" y="230"/>
                  </a:lnTo>
                  <a:lnTo>
                    <a:pt x="82" y="231"/>
                  </a:lnTo>
                  <a:lnTo>
                    <a:pt x="66" y="206"/>
                  </a:lnTo>
                  <a:lnTo>
                    <a:pt x="48" y="197"/>
                  </a:lnTo>
                  <a:lnTo>
                    <a:pt x="46" y="192"/>
                  </a:lnTo>
                  <a:lnTo>
                    <a:pt x="48" y="190"/>
                  </a:lnTo>
                  <a:lnTo>
                    <a:pt x="20" y="184"/>
                  </a:lnTo>
                  <a:lnTo>
                    <a:pt x="0" y="170"/>
                  </a:lnTo>
                  <a:lnTo>
                    <a:pt x="7" y="17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1" name="Freeform 569"/>
            <p:cNvSpPr>
              <a:spLocks/>
            </p:cNvSpPr>
            <p:nvPr/>
          </p:nvSpPr>
          <p:spPr bwMode="auto">
            <a:xfrm>
              <a:off x="1798" y="1908"/>
              <a:ext cx="76" cy="95"/>
            </a:xfrm>
            <a:custGeom>
              <a:avLst/>
              <a:gdLst>
                <a:gd name="T0" fmla="*/ 13 w 75"/>
                <a:gd name="T1" fmla="*/ 68 h 95"/>
                <a:gd name="T2" fmla="*/ 10 w 75"/>
                <a:gd name="T3" fmla="*/ 71 h 95"/>
                <a:gd name="T4" fmla="*/ 12 w 75"/>
                <a:gd name="T5" fmla="*/ 75 h 95"/>
                <a:gd name="T6" fmla="*/ 13 w 75"/>
                <a:gd name="T7" fmla="*/ 82 h 95"/>
                <a:gd name="T8" fmla="*/ 12 w 75"/>
                <a:gd name="T9" fmla="*/ 83 h 95"/>
                <a:gd name="T10" fmla="*/ 7 w 75"/>
                <a:gd name="T11" fmla="*/ 89 h 95"/>
                <a:gd name="T12" fmla="*/ 13 w 75"/>
                <a:gd name="T13" fmla="*/ 90 h 95"/>
                <a:gd name="T14" fmla="*/ 22 w 75"/>
                <a:gd name="T15" fmla="*/ 94 h 95"/>
                <a:gd name="T16" fmla="*/ 27 w 75"/>
                <a:gd name="T17" fmla="*/ 95 h 95"/>
                <a:gd name="T18" fmla="*/ 37 w 75"/>
                <a:gd name="T19" fmla="*/ 82 h 95"/>
                <a:gd name="T20" fmla="*/ 47 w 75"/>
                <a:gd name="T21" fmla="*/ 68 h 95"/>
                <a:gd name="T22" fmla="*/ 66 w 75"/>
                <a:gd name="T23" fmla="*/ 53 h 95"/>
                <a:gd name="T24" fmla="*/ 75 w 75"/>
                <a:gd name="T25" fmla="*/ 34 h 95"/>
                <a:gd name="T26" fmla="*/ 75 w 75"/>
                <a:gd name="T27" fmla="*/ 31 h 95"/>
                <a:gd name="T28" fmla="*/ 75 w 75"/>
                <a:gd name="T29" fmla="*/ 27 h 95"/>
                <a:gd name="T30" fmla="*/ 73 w 75"/>
                <a:gd name="T31" fmla="*/ 22 h 95"/>
                <a:gd name="T32" fmla="*/ 73 w 75"/>
                <a:gd name="T33" fmla="*/ 22 h 95"/>
                <a:gd name="T34" fmla="*/ 75 w 75"/>
                <a:gd name="T35" fmla="*/ 20 h 95"/>
                <a:gd name="T36" fmla="*/ 47 w 75"/>
                <a:gd name="T37" fmla="*/ 14 h 95"/>
                <a:gd name="T38" fmla="*/ 27 w 75"/>
                <a:gd name="T39" fmla="*/ 0 h 95"/>
                <a:gd name="T40" fmla="*/ 22 w 75"/>
                <a:gd name="T41" fmla="*/ 0 h 95"/>
                <a:gd name="T42" fmla="*/ 17 w 75"/>
                <a:gd name="T43" fmla="*/ 2 h 95"/>
                <a:gd name="T44" fmla="*/ 13 w 75"/>
                <a:gd name="T45" fmla="*/ 7 h 95"/>
                <a:gd name="T46" fmla="*/ 7 w 75"/>
                <a:gd name="T47" fmla="*/ 31 h 95"/>
                <a:gd name="T48" fmla="*/ 0 w 75"/>
                <a:gd name="T49" fmla="*/ 48 h 95"/>
                <a:gd name="T50" fmla="*/ 5 w 75"/>
                <a:gd name="T51" fmla="*/ 54 h 95"/>
                <a:gd name="T52" fmla="*/ 13 w 75"/>
                <a:gd name="T53" fmla="*/ 61 h 95"/>
                <a:gd name="T54" fmla="*/ 15 w 75"/>
                <a:gd name="T55" fmla="*/ 56 h 95"/>
                <a:gd name="T56" fmla="*/ 20 w 75"/>
                <a:gd name="T57" fmla="*/ 54 h 95"/>
                <a:gd name="T58" fmla="*/ 18 w 75"/>
                <a:gd name="T59" fmla="*/ 61 h 95"/>
                <a:gd name="T60" fmla="*/ 15 w 75"/>
                <a:gd name="T61" fmla="*/ 66 h 95"/>
                <a:gd name="T62" fmla="*/ 7 w 75"/>
                <a:gd name="T63" fmla="*/ 68 h 95"/>
                <a:gd name="T64" fmla="*/ 13 w 75"/>
                <a:gd name="T65" fmla="*/ 68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95"/>
                <a:gd name="T101" fmla="*/ 75 w 7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95">
                  <a:moveTo>
                    <a:pt x="13" y="68"/>
                  </a:moveTo>
                  <a:lnTo>
                    <a:pt x="10" y="71"/>
                  </a:lnTo>
                  <a:lnTo>
                    <a:pt x="12" y="75"/>
                  </a:lnTo>
                  <a:lnTo>
                    <a:pt x="13" y="82"/>
                  </a:lnTo>
                  <a:lnTo>
                    <a:pt x="12" y="83"/>
                  </a:lnTo>
                  <a:lnTo>
                    <a:pt x="7" y="89"/>
                  </a:lnTo>
                  <a:lnTo>
                    <a:pt x="13" y="90"/>
                  </a:lnTo>
                  <a:lnTo>
                    <a:pt x="22" y="94"/>
                  </a:lnTo>
                  <a:lnTo>
                    <a:pt x="27" y="95"/>
                  </a:lnTo>
                  <a:lnTo>
                    <a:pt x="37" y="82"/>
                  </a:lnTo>
                  <a:lnTo>
                    <a:pt x="47" y="68"/>
                  </a:lnTo>
                  <a:lnTo>
                    <a:pt x="66" y="53"/>
                  </a:lnTo>
                  <a:lnTo>
                    <a:pt x="75" y="34"/>
                  </a:lnTo>
                  <a:lnTo>
                    <a:pt x="75" y="31"/>
                  </a:lnTo>
                  <a:lnTo>
                    <a:pt x="75" y="27"/>
                  </a:lnTo>
                  <a:lnTo>
                    <a:pt x="73" y="22"/>
                  </a:lnTo>
                  <a:lnTo>
                    <a:pt x="75" y="20"/>
                  </a:lnTo>
                  <a:lnTo>
                    <a:pt x="47" y="14"/>
                  </a:lnTo>
                  <a:lnTo>
                    <a:pt x="27" y="0"/>
                  </a:lnTo>
                  <a:lnTo>
                    <a:pt x="22" y="0"/>
                  </a:lnTo>
                  <a:lnTo>
                    <a:pt x="17" y="2"/>
                  </a:lnTo>
                  <a:lnTo>
                    <a:pt x="13" y="7"/>
                  </a:lnTo>
                  <a:lnTo>
                    <a:pt x="7" y="31"/>
                  </a:lnTo>
                  <a:lnTo>
                    <a:pt x="0" y="48"/>
                  </a:lnTo>
                  <a:lnTo>
                    <a:pt x="5" y="54"/>
                  </a:lnTo>
                  <a:lnTo>
                    <a:pt x="13" y="61"/>
                  </a:lnTo>
                  <a:lnTo>
                    <a:pt x="15" y="56"/>
                  </a:lnTo>
                  <a:lnTo>
                    <a:pt x="20" y="54"/>
                  </a:lnTo>
                  <a:lnTo>
                    <a:pt x="18" y="61"/>
                  </a:lnTo>
                  <a:lnTo>
                    <a:pt x="15" y="66"/>
                  </a:lnTo>
                  <a:lnTo>
                    <a:pt x="7" y="68"/>
                  </a:lnTo>
                  <a:lnTo>
                    <a:pt x="13" y="6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2" name="Freeform 570"/>
            <p:cNvSpPr>
              <a:spLocks/>
            </p:cNvSpPr>
            <p:nvPr/>
          </p:nvSpPr>
          <p:spPr bwMode="auto">
            <a:xfrm>
              <a:off x="1798" y="1935"/>
              <a:ext cx="171" cy="273"/>
            </a:xfrm>
            <a:custGeom>
              <a:avLst/>
              <a:gdLst>
                <a:gd name="T0" fmla="*/ 143 w 170"/>
                <a:gd name="T1" fmla="*/ 261 h 273"/>
                <a:gd name="T2" fmla="*/ 109 w 170"/>
                <a:gd name="T3" fmla="*/ 235 h 273"/>
                <a:gd name="T4" fmla="*/ 75 w 170"/>
                <a:gd name="T5" fmla="*/ 204 h 273"/>
                <a:gd name="T6" fmla="*/ 41 w 170"/>
                <a:gd name="T7" fmla="*/ 143 h 273"/>
                <a:gd name="T8" fmla="*/ 20 w 170"/>
                <a:gd name="T9" fmla="*/ 96 h 273"/>
                <a:gd name="T10" fmla="*/ 8 w 170"/>
                <a:gd name="T11" fmla="*/ 89 h 273"/>
                <a:gd name="T12" fmla="*/ 0 w 170"/>
                <a:gd name="T13" fmla="*/ 82 h 273"/>
                <a:gd name="T14" fmla="*/ 0 w 170"/>
                <a:gd name="T15" fmla="*/ 55 h 273"/>
                <a:gd name="T16" fmla="*/ 7 w 170"/>
                <a:gd name="T17" fmla="*/ 41 h 273"/>
                <a:gd name="T18" fmla="*/ 10 w 170"/>
                <a:gd name="T19" fmla="*/ 44 h 273"/>
                <a:gd name="T20" fmla="*/ 13 w 170"/>
                <a:gd name="T21" fmla="*/ 55 h 273"/>
                <a:gd name="T22" fmla="*/ 7 w 170"/>
                <a:gd name="T23" fmla="*/ 62 h 273"/>
                <a:gd name="T24" fmla="*/ 22 w 170"/>
                <a:gd name="T25" fmla="*/ 67 h 273"/>
                <a:gd name="T26" fmla="*/ 37 w 170"/>
                <a:gd name="T27" fmla="*/ 55 h 273"/>
                <a:gd name="T28" fmla="*/ 66 w 170"/>
                <a:gd name="T29" fmla="*/ 26 h 273"/>
                <a:gd name="T30" fmla="*/ 75 w 170"/>
                <a:gd name="T31" fmla="*/ 4 h 273"/>
                <a:gd name="T32" fmla="*/ 93 w 170"/>
                <a:gd name="T33" fmla="*/ 9 h 273"/>
                <a:gd name="T34" fmla="*/ 110 w 170"/>
                <a:gd name="T35" fmla="*/ 33 h 273"/>
                <a:gd name="T36" fmla="*/ 121 w 170"/>
                <a:gd name="T37" fmla="*/ 31 h 273"/>
                <a:gd name="T38" fmla="*/ 127 w 170"/>
                <a:gd name="T39" fmla="*/ 31 h 273"/>
                <a:gd name="T40" fmla="*/ 132 w 170"/>
                <a:gd name="T41" fmla="*/ 31 h 273"/>
                <a:gd name="T42" fmla="*/ 141 w 170"/>
                <a:gd name="T43" fmla="*/ 31 h 273"/>
                <a:gd name="T44" fmla="*/ 143 w 170"/>
                <a:gd name="T45" fmla="*/ 41 h 273"/>
                <a:gd name="T46" fmla="*/ 143 w 170"/>
                <a:gd name="T47" fmla="*/ 53 h 273"/>
                <a:gd name="T48" fmla="*/ 136 w 170"/>
                <a:gd name="T49" fmla="*/ 63 h 273"/>
                <a:gd name="T50" fmla="*/ 110 w 170"/>
                <a:gd name="T51" fmla="*/ 79 h 273"/>
                <a:gd name="T52" fmla="*/ 104 w 170"/>
                <a:gd name="T53" fmla="*/ 99 h 273"/>
                <a:gd name="T54" fmla="*/ 95 w 170"/>
                <a:gd name="T55" fmla="*/ 109 h 273"/>
                <a:gd name="T56" fmla="*/ 109 w 170"/>
                <a:gd name="T57" fmla="*/ 136 h 273"/>
                <a:gd name="T58" fmla="*/ 124 w 170"/>
                <a:gd name="T59" fmla="*/ 145 h 273"/>
                <a:gd name="T60" fmla="*/ 134 w 170"/>
                <a:gd name="T61" fmla="*/ 147 h 273"/>
                <a:gd name="T62" fmla="*/ 143 w 170"/>
                <a:gd name="T63" fmla="*/ 143 h 273"/>
                <a:gd name="T64" fmla="*/ 144 w 170"/>
                <a:gd name="T65" fmla="*/ 159 h 273"/>
                <a:gd name="T66" fmla="*/ 149 w 170"/>
                <a:gd name="T67" fmla="*/ 162 h 273"/>
                <a:gd name="T68" fmla="*/ 155 w 170"/>
                <a:gd name="T69" fmla="*/ 164 h 273"/>
                <a:gd name="T70" fmla="*/ 167 w 170"/>
                <a:gd name="T71" fmla="*/ 174 h 273"/>
                <a:gd name="T72" fmla="*/ 170 w 170"/>
                <a:gd name="T73" fmla="*/ 198 h 273"/>
                <a:gd name="T74" fmla="*/ 168 w 170"/>
                <a:gd name="T75" fmla="*/ 218 h 273"/>
                <a:gd name="T76" fmla="*/ 163 w 170"/>
                <a:gd name="T77" fmla="*/ 225 h 273"/>
                <a:gd name="T78" fmla="*/ 170 w 170"/>
                <a:gd name="T79" fmla="*/ 245 h 273"/>
                <a:gd name="T80" fmla="*/ 163 w 170"/>
                <a:gd name="T81" fmla="*/ 259 h 273"/>
                <a:gd name="T82" fmla="*/ 158 w 170"/>
                <a:gd name="T83" fmla="*/ 271 h 273"/>
                <a:gd name="T84" fmla="*/ 156 w 170"/>
                <a:gd name="T85" fmla="*/ 273 h 2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0"/>
                <a:gd name="T130" fmla="*/ 0 h 273"/>
                <a:gd name="T131" fmla="*/ 170 w 170"/>
                <a:gd name="T132" fmla="*/ 273 h 2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0" h="273">
                  <a:moveTo>
                    <a:pt x="156" y="273"/>
                  </a:moveTo>
                  <a:lnTo>
                    <a:pt x="143" y="261"/>
                  </a:lnTo>
                  <a:lnTo>
                    <a:pt x="129" y="245"/>
                  </a:lnTo>
                  <a:lnTo>
                    <a:pt x="109" y="235"/>
                  </a:lnTo>
                  <a:lnTo>
                    <a:pt x="87" y="223"/>
                  </a:lnTo>
                  <a:lnTo>
                    <a:pt x="75" y="204"/>
                  </a:lnTo>
                  <a:lnTo>
                    <a:pt x="58" y="174"/>
                  </a:lnTo>
                  <a:lnTo>
                    <a:pt x="41" y="143"/>
                  </a:lnTo>
                  <a:lnTo>
                    <a:pt x="30" y="118"/>
                  </a:lnTo>
                  <a:lnTo>
                    <a:pt x="20" y="96"/>
                  </a:lnTo>
                  <a:lnTo>
                    <a:pt x="15" y="90"/>
                  </a:lnTo>
                  <a:lnTo>
                    <a:pt x="8" y="89"/>
                  </a:lnTo>
                  <a:lnTo>
                    <a:pt x="3" y="85"/>
                  </a:lnTo>
                  <a:lnTo>
                    <a:pt x="0" y="82"/>
                  </a:lnTo>
                  <a:lnTo>
                    <a:pt x="0" y="67"/>
                  </a:lnTo>
                  <a:lnTo>
                    <a:pt x="0" y="55"/>
                  </a:lnTo>
                  <a:lnTo>
                    <a:pt x="3" y="48"/>
                  </a:lnTo>
                  <a:lnTo>
                    <a:pt x="7" y="41"/>
                  </a:lnTo>
                  <a:lnTo>
                    <a:pt x="13" y="41"/>
                  </a:lnTo>
                  <a:lnTo>
                    <a:pt x="10" y="44"/>
                  </a:lnTo>
                  <a:lnTo>
                    <a:pt x="12" y="48"/>
                  </a:lnTo>
                  <a:lnTo>
                    <a:pt x="13" y="55"/>
                  </a:lnTo>
                  <a:lnTo>
                    <a:pt x="12" y="56"/>
                  </a:lnTo>
                  <a:lnTo>
                    <a:pt x="7" y="62"/>
                  </a:lnTo>
                  <a:lnTo>
                    <a:pt x="13" y="63"/>
                  </a:lnTo>
                  <a:lnTo>
                    <a:pt x="22" y="67"/>
                  </a:lnTo>
                  <a:lnTo>
                    <a:pt x="27" y="68"/>
                  </a:lnTo>
                  <a:lnTo>
                    <a:pt x="37" y="55"/>
                  </a:lnTo>
                  <a:lnTo>
                    <a:pt x="47" y="41"/>
                  </a:lnTo>
                  <a:lnTo>
                    <a:pt x="66" y="26"/>
                  </a:lnTo>
                  <a:lnTo>
                    <a:pt x="75" y="7"/>
                  </a:lnTo>
                  <a:lnTo>
                    <a:pt x="75" y="4"/>
                  </a:lnTo>
                  <a:lnTo>
                    <a:pt x="75" y="0"/>
                  </a:lnTo>
                  <a:lnTo>
                    <a:pt x="93" y="9"/>
                  </a:lnTo>
                  <a:lnTo>
                    <a:pt x="109" y="34"/>
                  </a:lnTo>
                  <a:lnTo>
                    <a:pt x="110" y="33"/>
                  </a:lnTo>
                  <a:lnTo>
                    <a:pt x="115" y="34"/>
                  </a:lnTo>
                  <a:lnTo>
                    <a:pt x="121" y="31"/>
                  </a:lnTo>
                  <a:lnTo>
                    <a:pt x="122" y="27"/>
                  </a:lnTo>
                  <a:lnTo>
                    <a:pt x="127" y="31"/>
                  </a:lnTo>
                  <a:lnTo>
                    <a:pt x="129" y="34"/>
                  </a:lnTo>
                  <a:lnTo>
                    <a:pt x="132" y="31"/>
                  </a:lnTo>
                  <a:lnTo>
                    <a:pt x="136" y="27"/>
                  </a:lnTo>
                  <a:lnTo>
                    <a:pt x="141" y="31"/>
                  </a:lnTo>
                  <a:lnTo>
                    <a:pt x="149" y="34"/>
                  </a:lnTo>
                  <a:lnTo>
                    <a:pt x="143" y="41"/>
                  </a:lnTo>
                  <a:lnTo>
                    <a:pt x="136" y="48"/>
                  </a:lnTo>
                  <a:lnTo>
                    <a:pt x="143" y="53"/>
                  </a:lnTo>
                  <a:lnTo>
                    <a:pt x="149" y="55"/>
                  </a:lnTo>
                  <a:lnTo>
                    <a:pt x="136" y="63"/>
                  </a:lnTo>
                  <a:lnTo>
                    <a:pt x="115" y="68"/>
                  </a:lnTo>
                  <a:lnTo>
                    <a:pt x="110" y="79"/>
                  </a:lnTo>
                  <a:lnTo>
                    <a:pt x="109" y="96"/>
                  </a:lnTo>
                  <a:lnTo>
                    <a:pt x="104" y="99"/>
                  </a:lnTo>
                  <a:lnTo>
                    <a:pt x="98" y="102"/>
                  </a:lnTo>
                  <a:lnTo>
                    <a:pt x="95" y="109"/>
                  </a:lnTo>
                  <a:lnTo>
                    <a:pt x="104" y="123"/>
                  </a:lnTo>
                  <a:lnTo>
                    <a:pt x="109" y="136"/>
                  </a:lnTo>
                  <a:lnTo>
                    <a:pt x="117" y="140"/>
                  </a:lnTo>
                  <a:lnTo>
                    <a:pt x="124" y="145"/>
                  </a:lnTo>
                  <a:lnTo>
                    <a:pt x="129" y="150"/>
                  </a:lnTo>
                  <a:lnTo>
                    <a:pt x="134" y="147"/>
                  </a:lnTo>
                  <a:lnTo>
                    <a:pt x="136" y="143"/>
                  </a:lnTo>
                  <a:lnTo>
                    <a:pt x="143" y="143"/>
                  </a:lnTo>
                  <a:lnTo>
                    <a:pt x="144" y="150"/>
                  </a:lnTo>
                  <a:lnTo>
                    <a:pt x="144" y="159"/>
                  </a:lnTo>
                  <a:lnTo>
                    <a:pt x="149" y="164"/>
                  </a:lnTo>
                  <a:lnTo>
                    <a:pt x="149" y="162"/>
                  </a:lnTo>
                  <a:lnTo>
                    <a:pt x="149" y="164"/>
                  </a:lnTo>
                  <a:lnTo>
                    <a:pt x="155" y="164"/>
                  </a:lnTo>
                  <a:lnTo>
                    <a:pt x="156" y="164"/>
                  </a:lnTo>
                  <a:lnTo>
                    <a:pt x="167" y="174"/>
                  </a:lnTo>
                  <a:lnTo>
                    <a:pt x="170" y="184"/>
                  </a:lnTo>
                  <a:lnTo>
                    <a:pt x="170" y="198"/>
                  </a:lnTo>
                  <a:lnTo>
                    <a:pt x="170" y="211"/>
                  </a:lnTo>
                  <a:lnTo>
                    <a:pt x="168" y="218"/>
                  </a:lnTo>
                  <a:lnTo>
                    <a:pt x="167" y="220"/>
                  </a:lnTo>
                  <a:lnTo>
                    <a:pt x="163" y="225"/>
                  </a:lnTo>
                  <a:lnTo>
                    <a:pt x="165" y="239"/>
                  </a:lnTo>
                  <a:lnTo>
                    <a:pt x="170" y="245"/>
                  </a:lnTo>
                  <a:lnTo>
                    <a:pt x="167" y="252"/>
                  </a:lnTo>
                  <a:lnTo>
                    <a:pt x="163" y="259"/>
                  </a:lnTo>
                  <a:lnTo>
                    <a:pt x="163" y="266"/>
                  </a:lnTo>
                  <a:lnTo>
                    <a:pt x="158" y="271"/>
                  </a:lnTo>
                  <a:lnTo>
                    <a:pt x="149" y="273"/>
                  </a:lnTo>
                  <a:lnTo>
                    <a:pt x="156" y="27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3" name="Freeform 571"/>
            <p:cNvSpPr>
              <a:spLocks/>
            </p:cNvSpPr>
            <p:nvPr/>
          </p:nvSpPr>
          <p:spPr bwMode="auto">
            <a:xfrm>
              <a:off x="1954" y="2078"/>
              <a:ext cx="164" cy="198"/>
            </a:xfrm>
            <a:custGeom>
              <a:avLst/>
              <a:gdLst>
                <a:gd name="T0" fmla="*/ 0 w 164"/>
                <a:gd name="T1" fmla="*/ 21 h 198"/>
                <a:gd name="T2" fmla="*/ 5 w 164"/>
                <a:gd name="T3" fmla="*/ 26 h 198"/>
                <a:gd name="T4" fmla="*/ 12 w 164"/>
                <a:gd name="T5" fmla="*/ 33 h 198"/>
                <a:gd name="T6" fmla="*/ 14 w 164"/>
                <a:gd name="T7" fmla="*/ 41 h 198"/>
                <a:gd name="T8" fmla="*/ 14 w 164"/>
                <a:gd name="T9" fmla="*/ 55 h 198"/>
                <a:gd name="T10" fmla="*/ 14 w 164"/>
                <a:gd name="T11" fmla="*/ 68 h 198"/>
                <a:gd name="T12" fmla="*/ 12 w 164"/>
                <a:gd name="T13" fmla="*/ 75 h 198"/>
                <a:gd name="T14" fmla="*/ 11 w 164"/>
                <a:gd name="T15" fmla="*/ 77 h 198"/>
                <a:gd name="T16" fmla="*/ 7 w 164"/>
                <a:gd name="T17" fmla="*/ 82 h 198"/>
                <a:gd name="T18" fmla="*/ 9 w 164"/>
                <a:gd name="T19" fmla="*/ 96 h 198"/>
                <a:gd name="T20" fmla="*/ 14 w 164"/>
                <a:gd name="T21" fmla="*/ 102 h 198"/>
                <a:gd name="T22" fmla="*/ 11 w 164"/>
                <a:gd name="T23" fmla="*/ 111 h 198"/>
                <a:gd name="T24" fmla="*/ 7 w 164"/>
                <a:gd name="T25" fmla="*/ 123 h 198"/>
                <a:gd name="T26" fmla="*/ 21 w 164"/>
                <a:gd name="T27" fmla="*/ 140 h 198"/>
                <a:gd name="T28" fmla="*/ 28 w 164"/>
                <a:gd name="T29" fmla="*/ 164 h 198"/>
                <a:gd name="T30" fmla="*/ 28 w 164"/>
                <a:gd name="T31" fmla="*/ 167 h 198"/>
                <a:gd name="T32" fmla="*/ 31 w 164"/>
                <a:gd name="T33" fmla="*/ 169 h 198"/>
                <a:gd name="T34" fmla="*/ 34 w 164"/>
                <a:gd name="T35" fmla="*/ 170 h 198"/>
                <a:gd name="T36" fmla="*/ 36 w 164"/>
                <a:gd name="T37" fmla="*/ 187 h 198"/>
                <a:gd name="T38" fmla="*/ 41 w 164"/>
                <a:gd name="T39" fmla="*/ 198 h 198"/>
                <a:gd name="T40" fmla="*/ 50 w 164"/>
                <a:gd name="T41" fmla="*/ 196 h 198"/>
                <a:gd name="T42" fmla="*/ 55 w 164"/>
                <a:gd name="T43" fmla="*/ 191 h 198"/>
                <a:gd name="T44" fmla="*/ 62 w 164"/>
                <a:gd name="T45" fmla="*/ 184 h 198"/>
                <a:gd name="T46" fmla="*/ 68 w 164"/>
                <a:gd name="T47" fmla="*/ 189 h 198"/>
                <a:gd name="T48" fmla="*/ 75 w 164"/>
                <a:gd name="T49" fmla="*/ 191 h 198"/>
                <a:gd name="T50" fmla="*/ 82 w 164"/>
                <a:gd name="T51" fmla="*/ 198 h 198"/>
                <a:gd name="T52" fmla="*/ 89 w 164"/>
                <a:gd name="T53" fmla="*/ 191 h 198"/>
                <a:gd name="T54" fmla="*/ 96 w 164"/>
                <a:gd name="T55" fmla="*/ 191 h 198"/>
                <a:gd name="T56" fmla="*/ 101 w 164"/>
                <a:gd name="T57" fmla="*/ 189 h 198"/>
                <a:gd name="T58" fmla="*/ 109 w 164"/>
                <a:gd name="T59" fmla="*/ 191 h 198"/>
                <a:gd name="T60" fmla="*/ 113 w 164"/>
                <a:gd name="T61" fmla="*/ 157 h 198"/>
                <a:gd name="T62" fmla="*/ 136 w 164"/>
                <a:gd name="T63" fmla="*/ 143 h 198"/>
                <a:gd name="T64" fmla="*/ 150 w 164"/>
                <a:gd name="T65" fmla="*/ 145 h 198"/>
                <a:gd name="T66" fmla="*/ 164 w 164"/>
                <a:gd name="T67" fmla="*/ 150 h 198"/>
                <a:gd name="T68" fmla="*/ 164 w 164"/>
                <a:gd name="T69" fmla="*/ 140 h 198"/>
                <a:gd name="T70" fmla="*/ 164 w 164"/>
                <a:gd name="T71" fmla="*/ 130 h 198"/>
                <a:gd name="T72" fmla="*/ 157 w 164"/>
                <a:gd name="T73" fmla="*/ 114 h 198"/>
                <a:gd name="T74" fmla="*/ 150 w 164"/>
                <a:gd name="T75" fmla="*/ 102 h 198"/>
                <a:gd name="T76" fmla="*/ 142 w 164"/>
                <a:gd name="T77" fmla="*/ 99 h 198"/>
                <a:gd name="T78" fmla="*/ 135 w 164"/>
                <a:gd name="T79" fmla="*/ 96 h 198"/>
                <a:gd name="T80" fmla="*/ 130 w 164"/>
                <a:gd name="T81" fmla="*/ 92 h 198"/>
                <a:gd name="T82" fmla="*/ 130 w 164"/>
                <a:gd name="T83" fmla="*/ 82 h 198"/>
                <a:gd name="T84" fmla="*/ 126 w 164"/>
                <a:gd name="T85" fmla="*/ 77 h 198"/>
                <a:gd name="T86" fmla="*/ 123 w 164"/>
                <a:gd name="T87" fmla="*/ 75 h 198"/>
                <a:gd name="T88" fmla="*/ 125 w 164"/>
                <a:gd name="T89" fmla="*/ 67 h 198"/>
                <a:gd name="T90" fmla="*/ 123 w 164"/>
                <a:gd name="T91" fmla="*/ 61 h 198"/>
                <a:gd name="T92" fmla="*/ 111 w 164"/>
                <a:gd name="T93" fmla="*/ 56 h 198"/>
                <a:gd name="T94" fmla="*/ 101 w 164"/>
                <a:gd name="T95" fmla="*/ 56 h 198"/>
                <a:gd name="T96" fmla="*/ 96 w 164"/>
                <a:gd name="T97" fmla="*/ 48 h 198"/>
                <a:gd name="T98" fmla="*/ 91 w 164"/>
                <a:gd name="T99" fmla="*/ 48 h 198"/>
                <a:gd name="T100" fmla="*/ 87 w 164"/>
                <a:gd name="T101" fmla="*/ 44 h 198"/>
                <a:gd name="T102" fmla="*/ 82 w 164"/>
                <a:gd name="T103" fmla="*/ 41 h 198"/>
                <a:gd name="T104" fmla="*/ 82 w 164"/>
                <a:gd name="T105" fmla="*/ 48 h 198"/>
                <a:gd name="T106" fmla="*/ 65 w 164"/>
                <a:gd name="T107" fmla="*/ 38 h 198"/>
                <a:gd name="T108" fmla="*/ 55 w 164"/>
                <a:gd name="T109" fmla="*/ 27 h 198"/>
                <a:gd name="T110" fmla="*/ 56 w 164"/>
                <a:gd name="T111" fmla="*/ 9 h 198"/>
                <a:gd name="T112" fmla="*/ 48 w 164"/>
                <a:gd name="T113" fmla="*/ 0 h 198"/>
                <a:gd name="T114" fmla="*/ 34 w 164"/>
                <a:gd name="T115" fmla="*/ 7 h 198"/>
                <a:gd name="T116" fmla="*/ 19 w 164"/>
                <a:gd name="T117" fmla="*/ 19 h 198"/>
                <a:gd name="T118" fmla="*/ 0 w 164"/>
                <a:gd name="T119" fmla="*/ 21 h 198"/>
                <a:gd name="T120" fmla="*/ 7 w 164"/>
                <a:gd name="T121" fmla="*/ 21 h 198"/>
                <a:gd name="T122" fmla="*/ 0 w 164"/>
                <a:gd name="T123" fmla="*/ 21 h 1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198"/>
                <a:gd name="T188" fmla="*/ 164 w 164"/>
                <a:gd name="T189" fmla="*/ 198 h 1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198">
                  <a:moveTo>
                    <a:pt x="0" y="21"/>
                  </a:moveTo>
                  <a:lnTo>
                    <a:pt x="5" y="26"/>
                  </a:lnTo>
                  <a:lnTo>
                    <a:pt x="12" y="33"/>
                  </a:lnTo>
                  <a:lnTo>
                    <a:pt x="14" y="41"/>
                  </a:lnTo>
                  <a:lnTo>
                    <a:pt x="14" y="55"/>
                  </a:lnTo>
                  <a:lnTo>
                    <a:pt x="14" y="68"/>
                  </a:lnTo>
                  <a:lnTo>
                    <a:pt x="12" y="75"/>
                  </a:lnTo>
                  <a:lnTo>
                    <a:pt x="11" y="77"/>
                  </a:lnTo>
                  <a:lnTo>
                    <a:pt x="7" y="82"/>
                  </a:lnTo>
                  <a:lnTo>
                    <a:pt x="9" y="96"/>
                  </a:lnTo>
                  <a:lnTo>
                    <a:pt x="14" y="102"/>
                  </a:lnTo>
                  <a:lnTo>
                    <a:pt x="11" y="111"/>
                  </a:lnTo>
                  <a:lnTo>
                    <a:pt x="7" y="123"/>
                  </a:lnTo>
                  <a:lnTo>
                    <a:pt x="21" y="140"/>
                  </a:lnTo>
                  <a:lnTo>
                    <a:pt x="28" y="164"/>
                  </a:lnTo>
                  <a:lnTo>
                    <a:pt x="28" y="167"/>
                  </a:lnTo>
                  <a:lnTo>
                    <a:pt x="31" y="169"/>
                  </a:lnTo>
                  <a:lnTo>
                    <a:pt x="34" y="170"/>
                  </a:lnTo>
                  <a:lnTo>
                    <a:pt x="36" y="187"/>
                  </a:lnTo>
                  <a:lnTo>
                    <a:pt x="41" y="198"/>
                  </a:lnTo>
                  <a:lnTo>
                    <a:pt x="50" y="196"/>
                  </a:lnTo>
                  <a:lnTo>
                    <a:pt x="55" y="191"/>
                  </a:lnTo>
                  <a:lnTo>
                    <a:pt x="62" y="184"/>
                  </a:lnTo>
                  <a:lnTo>
                    <a:pt x="68" y="189"/>
                  </a:lnTo>
                  <a:lnTo>
                    <a:pt x="75" y="191"/>
                  </a:lnTo>
                  <a:lnTo>
                    <a:pt x="82" y="198"/>
                  </a:lnTo>
                  <a:lnTo>
                    <a:pt x="89" y="191"/>
                  </a:lnTo>
                  <a:lnTo>
                    <a:pt x="96" y="191"/>
                  </a:lnTo>
                  <a:lnTo>
                    <a:pt x="101" y="189"/>
                  </a:lnTo>
                  <a:lnTo>
                    <a:pt x="109" y="191"/>
                  </a:lnTo>
                  <a:lnTo>
                    <a:pt x="113" y="157"/>
                  </a:lnTo>
                  <a:lnTo>
                    <a:pt x="136" y="143"/>
                  </a:lnTo>
                  <a:lnTo>
                    <a:pt x="150" y="145"/>
                  </a:lnTo>
                  <a:lnTo>
                    <a:pt x="164" y="150"/>
                  </a:lnTo>
                  <a:lnTo>
                    <a:pt x="164" y="140"/>
                  </a:lnTo>
                  <a:lnTo>
                    <a:pt x="164" y="130"/>
                  </a:lnTo>
                  <a:lnTo>
                    <a:pt x="157" y="114"/>
                  </a:lnTo>
                  <a:lnTo>
                    <a:pt x="150" y="102"/>
                  </a:lnTo>
                  <a:lnTo>
                    <a:pt x="142" y="99"/>
                  </a:lnTo>
                  <a:lnTo>
                    <a:pt x="135" y="96"/>
                  </a:lnTo>
                  <a:lnTo>
                    <a:pt x="130" y="92"/>
                  </a:lnTo>
                  <a:lnTo>
                    <a:pt x="130" y="82"/>
                  </a:lnTo>
                  <a:lnTo>
                    <a:pt x="126" y="77"/>
                  </a:lnTo>
                  <a:lnTo>
                    <a:pt x="123" y="75"/>
                  </a:lnTo>
                  <a:lnTo>
                    <a:pt x="125" y="67"/>
                  </a:lnTo>
                  <a:lnTo>
                    <a:pt x="123" y="61"/>
                  </a:lnTo>
                  <a:lnTo>
                    <a:pt x="111" y="56"/>
                  </a:lnTo>
                  <a:lnTo>
                    <a:pt x="101" y="56"/>
                  </a:lnTo>
                  <a:lnTo>
                    <a:pt x="96" y="48"/>
                  </a:lnTo>
                  <a:lnTo>
                    <a:pt x="91" y="48"/>
                  </a:lnTo>
                  <a:lnTo>
                    <a:pt x="87" y="44"/>
                  </a:lnTo>
                  <a:lnTo>
                    <a:pt x="82" y="41"/>
                  </a:lnTo>
                  <a:lnTo>
                    <a:pt x="82" y="48"/>
                  </a:lnTo>
                  <a:lnTo>
                    <a:pt x="65" y="38"/>
                  </a:lnTo>
                  <a:lnTo>
                    <a:pt x="55" y="27"/>
                  </a:lnTo>
                  <a:lnTo>
                    <a:pt x="56" y="9"/>
                  </a:lnTo>
                  <a:lnTo>
                    <a:pt x="48" y="0"/>
                  </a:lnTo>
                  <a:lnTo>
                    <a:pt x="34" y="7"/>
                  </a:lnTo>
                  <a:lnTo>
                    <a:pt x="19" y="19"/>
                  </a:lnTo>
                  <a:lnTo>
                    <a:pt x="0" y="21"/>
                  </a:lnTo>
                  <a:lnTo>
                    <a:pt x="7" y="21"/>
                  </a:lnTo>
                  <a:lnTo>
                    <a:pt x="0"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4" name="Freeform 572"/>
            <p:cNvSpPr>
              <a:spLocks/>
            </p:cNvSpPr>
            <p:nvPr/>
          </p:nvSpPr>
          <p:spPr bwMode="auto">
            <a:xfrm>
              <a:off x="2062" y="2221"/>
              <a:ext cx="110" cy="130"/>
            </a:xfrm>
            <a:custGeom>
              <a:avLst/>
              <a:gdLst>
                <a:gd name="T0" fmla="*/ 110 w 110"/>
                <a:gd name="T1" fmla="*/ 96 h 130"/>
                <a:gd name="T2" fmla="*/ 110 w 110"/>
                <a:gd name="T3" fmla="*/ 102 h 130"/>
                <a:gd name="T4" fmla="*/ 110 w 110"/>
                <a:gd name="T5" fmla="*/ 109 h 130"/>
                <a:gd name="T6" fmla="*/ 102 w 110"/>
                <a:gd name="T7" fmla="*/ 123 h 130"/>
                <a:gd name="T8" fmla="*/ 83 w 110"/>
                <a:gd name="T9" fmla="*/ 130 h 130"/>
                <a:gd name="T10" fmla="*/ 73 w 110"/>
                <a:gd name="T11" fmla="*/ 126 h 130"/>
                <a:gd name="T12" fmla="*/ 63 w 110"/>
                <a:gd name="T13" fmla="*/ 123 h 130"/>
                <a:gd name="T14" fmla="*/ 64 w 110"/>
                <a:gd name="T15" fmla="*/ 109 h 130"/>
                <a:gd name="T16" fmla="*/ 69 w 110"/>
                <a:gd name="T17" fmla="*/ 96 h 130"/>
                <a:gd name="T18" fmla="*/ 66 w 110"/>
                <a:gd name="T19" fmla="*/ 90 h 130"/>
                <a:gd name="T20" fmla="*/ 59 w 110"/>
                <a:gd name="T21" fmla="*/ 87 h 130"/>
                <a:gd name="T22" fmla="*/ 52 w 110"/>
                <a:gd name="T23" fmla="*/ 85 h 130"/>
                <a:gd name="T24" fmla="*/ 49 w 110"/>
                <a:gd name="T25" fmla="*/ 82 h 130"/>
                <a:gd name="T26" fmla="*/ 45 w 110"/>
                <a:gd name="T27" fmla="*/ 78 h 130"/>
                <a:gd name="T28" fmla="*/ 40 w 110"/>
                <a:gd name="T29" fmla="*/ 75 h 130"/>
                <a:gd name="T30" fmla="*/ 35 w 110"/>
                <a:gd name="T31" fmla="*/ 75 h 130"/>
                <a:gd name="T32" fmla="*/ 18 w 110"/>
                <a:gd name="T33" fmla="*/ 67 h 130"/>
                <a:gd name="T34" fmla="*/ 8 w 110"/>
                <a:gd name="T35" fmla="*/ 55 h 130"/>
                <a:gd name="T36" fmla="*/ 3 w 110"/>
                <a:gd name="T37" fmla="*/ 51 h 130"/>
                <a:gd name="T38" fmla="*/ 1 w 110"/>
                <a:gd name="T39" fmla="*/ 48 h 130"/>
                <a:gd name="T40" fmla="*/ 0 w 110"/>
                <a:gd name="T41" fmla="*/ 48 h 130"/>
                <a:gd name="T42" fmla="*/ 1 w 110"/>
                <a:gd name="T43" fmla="*/ 48 h 130"/>
                <a:gd name="T44" fmla="*/ 5 w 110"/>
                <a:gd name="T45" fmla="*/ 14 h 130"/>
                <a:gd name="T46" fmla="*/ 28 w 110"/>
                <a:gd name="T47" fmla="*/ 0 h 130"/>
                <a:gd name="T48" fmla="*/ 42 w 110"/>
                <a:gd name="T49" fmla="*/ 4 h 130"/>
                <a:gd name="T50" fmla="*/ 49 w 110"/>
                <a:gd name="T51" fmla="*/ 7 h 130"/>
                <a:gd name="T52" fmla="*/ 56 w 110"/>
                <a:gd name="T53" fmla="*/ 29 h 130"/>
                <a:gd name="T54" fmla="*/ 69 w 110"/>
                <a:gd name="T55" fmla="*/ 48 h 130"/>
                <a:gd name="T56" fmla="*/ 90 w 110"/>
                <a:gd name="T57" fmla="*/ 56 h 130"/>
                <a:gd name="T58" fmla="*/ 97 w 110"/>
                <a:gd name="T59" fmla="*/ 75 h 130"/>
                <a:gd name="T60" fmla="*/ 100 w 110"/>
                <a:gd name="T61" fmla="*/ 72 h 130"/>
                <a:gd name="T62" fmla="*/ 103 w 110"/>
                <a:gd name="T63" fmla="*/ 68 h 130"/>
                <a:gd name="T64" fmla="*/ 107 w 110"/>
                <a:gd name="T65" fmla="*/ 72 h 130"/>
                <a:gd name="T66" fmla="*/ 108 w 110"/>
                <a:gd name="T67" fmla="*/ 75 h 130"/>
                <a:gd name="T68" fmla="*/ 110 w 110"/>
                <a:gd name="T69" fmla="*/ 75 h 130"/>
                <a:gd name="T70" fmla="*/ 108 w 110"/>
                <a:gd name="T71" fmla="*/ 85 h 130"/>
                <a:gd name="T72" fmla="*/ 110 w 110"/>
                <a:gd name="T73" fmla="*/ 96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
                <a:gd name="T112" fmla="*/ 0 h 130"/>
                <a:gd name="T113" fmla="*/ 110 w 110"/>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 h="130">
                  <a:moveTo>
                    <a:pt x="110" y="96"/>
                  </a:moveTo>
                  <a:lnTo>
                    <a:pt x="110" y="102"/>
                  </a:lnTo>
                  <a:lnTo>
                    <a:pt x="110" y="109"/>
                  </a:lnTo>
                  <a:lnTo>
                    <a:pt x="102" y="123"/>
                  </a:lnTo>
                  <a:lnTo>
                    <a:pt x="83" y="130"/>
                  </a:lnTo>
                  <a:lnTo>
                    <a:pt x="73" y="126"/>
                  </a:lnTo>
                  <a:lnTo>
                    <a:pt x="63" y="123"/>
                  </a:lnTo>
                  <a:lnTo>
                    <a:pt x="64" y="109"/>
                  </a:lnTo>
                  <a:lnTo>
                    <a:pt x="69" y="96"/>
                  </a:lnTo>
                  <a:lnTo>
                    <a:pt x="66" y="90"/>
                  </a:lnTo>
                  <a:lnTo>
                    <a:pt x="59" y="87"/>
                  </a:lnTo>
                  <a:lnTo>
                    <a:pt x="52" y="85"/>
                  </a:lnTo>
                  <a:lnTo>
                    <a:pt x="49" y="82"/>
                  </a:lnTo>
                  <a:lnTo>
                    <a:pt x="45" y="78"/>
                  </a:lnTo>
                  <a:lnTo>
                    <a:pt x="40" y="75"/>
                  </a:lnTo>
                  <a:lnTo>
                    <a:pt x="35" y="75"/>
                  </a:lnTo>
                  <a:lnTo>
                    <a:pt x="18" y="67"/>
                  </a:lnTo>
                  <a:lnTo>
                    <a:pt x="8" y="55"/>
                  </a:lnTo>
                  <a:lnTo>
                    <a:pt x="3" y="51"/>
                  </a:lnTo>
                  <a:lnTo>
                    <a:pt x="1" y="48"/>
                  </a:lnTo>
                  <a:lnTo>
                    <a:pt x="0" y="48"/>
                  </a:lnTo>
                  <a:lnTo>
                    <a:pt x="1" y="48"/>
                  </a:lnTo>
                  <a:lnTo>
                    <a:pt x="5" y="14"/>
                  </a:lnTo>
                  <a:lnTo>
                    <a:pt x="28" y="0"/>
                  </a:lnTo>
                  <a:lnTo>
                    <a:pt x="42" y="4"/>
                  </a:lnTo>
                  <a:lnTo>
                    <a:pt x="49" y="7"/>
                  </a:lnTo>
                  <a:lnTo>
                    <a:pt x="56" y="29"/>
                  </a:lnTo>
                  <a:lnTo>
                    <a:pt x="69" y="48"/>
                  </a:lnTo>
                  <a:lnTo>
                    <a:pt x="90" y="56"/>
                  </a:lnTo>
                  <a:lnTo>
                    <a:pt x="97" y="75"/>
                  </a:lnTo>
                  <a:lnTo>
                    <a:pt x="100" y="72"/>
                  </a:lnTo>
                  <a:lnTo>
                    <a:pt x="103" y="68"/>
                  </a:lnTo>
                  <a:lnTo>
                    <a:pt x="107" y="72"/>
                  </a:lnTo>
                  <a:lnTo>
                    <a:pt x="108" y="75"/>
                  </a:lnTo>
                  <a:lnTo>
                    <a:pt x="110" y="75"/>
                  </a:lnTo>
                  <a:lnTo>
                    <a:pt x="108" y="85"/>
                  </a:lnTo>
                  <a:lnTo>
                    <a:pt x="110" y="9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5" name="Freeform 573"/>
            <p:cNvSpPr>
              <a:spLocks/>
            </p:cNvSpPr>
            <p:nvPr/>
          </p:nvSpPr>
          <p:spPr bwMode="auto">
            <a:xfrm>
              <a:off x="2138" y="2391"/>
              <a:ext cx="75" cy="68"/>
            </a:xfrm>
            <a:custGeom>
              <a:avLst/>
              <a:gdLst>
                <a:gd name="T0" fmla="*/ 7 w 75"/>
                <a:gd name="T1" fmla="*/ 0 h 68"/>
                <a:gd name="T2" fmla="*/ 29 w 75"/>
                <a:gd name="T3" fmla="*/ 6 h 68"/>
                <a:gd name="T4" fmla="*/ 53 w 75"/>
                <a:gd name="T5" fmla="*/ 24 h 68"/>
                <a:gd name="T6" fmla="*/ 75 w 75"/>
                <a:gd name="T7" fmla="*/ 41 h 68"/>
                <a:gd name="T8" fmla="*/ 63 w 75"/>
                <a:gd name="T9" fmla="*/ 58 h 68"/>
                <a:gd name="T10" fmla="*/ 48 w 75"/>
                <a:gd name="T11" fmla="*/ 68 h 68"/>
                <a:gd name="T12" fmla="*/ 22 w 75"/>
                <a:gd name="T13" fmla="*/ 62 h 68"/>
                <a:gd name="T14" fmla="*/ 0 w 75"/>
                <a:gd name="T15" fmla="*/ 55 h 68"/>
                <a:gd name="T16" fmla="*/ 7 w 75"/>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8"/>
                <a:gd name="T29" fmla="*/ 75 w 75"/>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8">
                  <a:moveTo>
                    <a:pt x="7" y="0"/>
                  </a:moveTo>
                  <a:lnTo>
                    <a:pt x="29" y="6"/>
                  </a:lnTo>
                  <a:lnTo>
                    <a:pt x="53" y="24"/>
                  </a:lnTo>
                  <a:lnTo>
                    <a:pt x="75" y="41"/>
                  </a:lnTo>
                  <a:lnTo>
                    <a:pt x="63" y="58"/>
                  </a:lnTo>
                  <a:lnTo>
                    <a:pt x="48" y="68"/>
                  </a:lnTo>
                  <a:lnTo>
                    <a:pt x="22" y="62"/>
                  </a:lnTo>
                  <a:lnTo>
                    <a:pt x="0" y="55"/>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6" name="Freeform 574"/>
            <p:cNvSpPr>
              <a:spLocks/>
            </p:cNvSpPr>
            <p:nvPr/>
          </p:nvSpPr>
          <p:spPr bwMode="auto">
            <a:xfrm>
              <a:off x="1982" y="2262"/>
              <a:ext cx="205" cy="456"/>
            </a:xfrm>
            <a:custGeom>
              <a:avLst/>
              <a:gdLst>
                <a:gd name="T0" fmla="*/ 183 w 204"/>
                <a:gd name="T1" fmla="*/ 89 h 456"/>
                <a:gd name="T2" fmla="*/ 204 w 204"/>
                <a:gd name="T3" fmla="*/ 75 h 456"/>
                <a:gd name="T4" fmla="*/ 190 w 204"/>
                <a:gd name="T5" fmla="*/ 55 h 456"/>
                <a:gd name="T6" fmla="*/ 190 w 204"/>
                <a:gd name="T7" fmla="*/ 65 h 456"/>
                <a:gd name="T8" fmla="*/ 163 w 204"/>
                <a:gd name="T9" fmla="*/ 89 h 456"/>
                <a:gd name="T10" fmla="*/ 144 w 204"/>
                <a:gd name="T11" fmla="*/ 68 h 456"/>
                <a:gd name="T12" fmla="*/ 139 w 204"/>
                <a:gd name="T13" fmla="*/ 46 h 456"/>
                <a:gd name="T14" fmla="*/ 125 w 204"/>
                <a:gd name="T15" fmla="*/ 37 h 456"/>
                <a:gd name="T16" fmla="*/ 98 w 204"/>
                <a:gd name="T17" fmla="*/ 26 h 456"/>
                <a:gd name="T18" fmla="*/ 81 w 204"/>
                <a:gd name="T19" fmla="*/ 7 h 456"/>
                <a:gd name="T20" fmla="*/ 61 w 204"/>
                <a:gd name="T21" fmla="*/ 7 h 456"/>
                <a:gd name="T22" fmla="*/ 40 w 204"/>
                <a:gd name="T23" fmla="*/ 5 h 456"/>
                <a:gd name="T24" fmla="*/ 20 w 204"/>
                <a:gd name="T25" fmla="*/ 14 h 456"/>
                <a:gd name="T26" fmla="*/ 15 w 204"/>
                <a:gd name="T27" fmla="*/ 39 h 456"/>
                <a:gd name="T28" fmla="*/ 8 w 204"/>
                <a:gd name="T29" fmla="*/ 65 h 456"/>
                <a:gd name="T30" fmla="*/ 0 w 204"/>
                <a:gd name="T31" fmla="*/ 109 h 456"/>
                <a:gd name="T32" fmla="*/ 6 w 204"/>
                <a:gd name="T33" fmla="*/ 123 h 456"/>
                <a:gd name="T34" fmla="*/ 1 w 204"/>
                <a:gd name="T35" fmla="*/ 150 h 456"/>
                <a:gd name="T36" fmla="*/ 10 w 204"/>
                <a:gd name="T37" fmla="*/ 174 h 456"/>
                <a:gd name="T38" fmla="*/ 13 w 204"/>
                <a:gd name="T39" fmla="*/ 211 h 456"/>
                <a:gd name="T40" fmla="*/ 6 w 204"/>
                <a:gd name="T41" fmla="*/ 225 h 456"/>
                <a:gd name="T42" fmla="*/ 17 w 204"/>
                <a:gd name="T43" fmla="*/ 259 h 456"/>
                <a:gd name="T44" fmla="*/ 27 w 204"/>
                <a:gd name="T45" fmla="*/ 306 h 456"/>
                <a:gd name="T46" fmla="*/ 25 w 204"/>
                <a:gd name="T47" fmla="*/ 320 h 456"/>
                <a:gd name="T48" fmla="*/ 40 w 204"/>
                <a:gd name="T49" fmla="*/ 346 h 456"/>
                <a:gd name="T50" fmla="*/ 47 w 204"/>
                <a:gd name="T51" fmla="*/ 381 h 456"/>
                <a:gd name="T52" fmla="*/ 44 w 204"/>
                <a:gd name="T53" fmla="*/ 395 h 456"/>
                <a:gd name="T54" fmla="*/ 40 w 204"/>
                <a:gd name="T55" fmla="*/ 415 h 456"/>
                <a:gd name="T56" fmla="*/ 56 w 204"/>
                <a:gd name="T57" fmla="*/ 432 h 456"/>
                <a:gd name="T58" fmla="*/ 71 w 204"/>
                <a:gd name="T59" fmla="*/ 451 h 456"/>
                <a:gd name="T60" fmla="*/ 110 w 204"/>
                <a:gd name="T61" fmla="*/ 449 h 456"/>
                <a:gd name="T62" fmla="*/ 102 w 204"/>
                <a:gd name="T63" fmla="*/ 429 h 456"/>
                <a:gd name="T64" fmla="*/ 115 w 204"/>
                <a:gd name="T65" fmla="*/ 415 h 456"/>
                <a:gd name="T66" fmla="*/ 115 w 204"/>
                <a:gd name="T67" fmla="*/ 402 h 456"/>
                <a:gd name="T68" fmla="*/ 122 w 204"/>
                <a:gd name="T69" fmla="*/ 381 h 456"/>
                <a:gd name="T70" fmla="*/ 98 w 204"/>
                <a:gd name="T71" fmla="*/ 354 h 456"/>
                <a:gd name="T72" fmla="*/ 112 w 204"/>
                <a:gd name="T73" fmla="*/ 335 h 456"/>
                <a:gd name="T74" fmla="*/ 115 w 204"/>
                <a:gd name="T75" fmla="*/ 320 h 456"/>
                <a:gd name="T76" fmla="*/ 115 w 204"/>
                <a:gd name="T77" fmla="*/ 313 h 456"/>
                <a:gd name="T78" fmla="*/ 122 w 204"/>
                <a:gd name="T79" fmla="*/ 313 h 456"/>
                <a:gd name="T80" fmla="*/ 122 w 204"/>
                <a:gd name="T81" fmla="*/ 306 h 456"/>
                <a:gd name="T82" fmla="*/ 103 w 204"/>
                <a:gd name="T83" fmla="*/ 296 h 456"/>
                <a:gd name="T84" fmla="*/ 122 w 204"/>
                <a:gd name="T85" fmla="*/ 293 h 456"/>
                <a:gd name="T86" fmla="*/ 131 w 204"/>
                <a:gd name="T87" fmla="*/ 283 h 456"/>
                <a:gd name="T88" fmla="*/ 153 w 204"/>
                <a:gd name="T89" fmla="*/ 257 h 456"/>
                <a:gd name="T90" fmla="*/ 190 w 204"/>
                <a:gd name="T91" fmla="*/ 225 h 456"/>
                <a:gd name="T92" fmla="*/ 183 w 204"/>
                <a:gd name="T93" fmla="*/ 204 h 456"/>
                <a:gd name="T94" fmla="*/ 183 w 204"/>
                <a:gd name="T95" fmla="*/ 197 h 456"/>
                <a:gd name="T96" fmla="*/ 163 w 204"/>
                <a:gd name="T97" fmla="*/ 129 h 456"/>
                <a:gd name="T98" fmla="*/ 192 w 204"/>
                <a:gd name="T99" fmla="*/ 85 h 456"/>
                <a:gd name="T100" fmla="*/ 200 w 204"/>
                <a:gd name="T101" fmla="*/ 65 h 456"/>
                <a:gd name="T102" fmla="*/ 190 w 204"/>
                <a:gd name="T103" fmla="*/ 58 h 456"/>
                <a:gd name="T104" fmla="*/ 190 w 204"/>
                <a:gd name="T105" fmla="*/ 61 h 456"/>
                <a:gd name="T106" fmla="*/ 197 w 204"/>
                <a:gd name="T107" fmla="*/ 55 h 456"/>
                <a:gd name="T108" fmla="*/ 199 w 204"/>
                <a:gd name="T109" fmla="*/ 82 h 456"/>
                <a:gd name="T110" fmla="*/ 170 w 204"/>
                <a:gd name="T111" fmla="*/ 106 h 456"/>
                <a:gd name="T112" fmla="*/ 163 w 204"/>
                <a:gd name="T113" fmla="*/ 129 h 4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
                <a:gd name="T172" fmla="*/ 0 h 456"/>
                <a:gd name="T173" fmla="*/ 204 w 204"/>
                <a:gd name="T174" fmla="*/ 456 h 4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 h="456">
                  <a:moveTo>
                    <a:pt x="163" y="129"/>
                  </a:moveTo>
                  <a:lnTo>
                    <a:pt x="170" y="106"/>
                  </a:lnTo>
                  <a:lnTo>
                    <a:pt x="183" y="89"/>
                  </a:lnTo>
                  <a:lnTo>
                    <a:pt x="192" y="85"/>
                  </a:lnTo>
                  <a:lnTo>
                    <a:pt x="199" y="82"/>
                  </a:lnTo>
                  <a:lnTo>
                    <a:pt x="204" y="75"/>
                  </a:lnTo>
                  <a:lnTo>
                    <a:pt x="200" y="65"/>
                  </a:lnTo>
                  <a:lnTo>
                    <a:pt x="197" y="55"/>
                  </a:lnTo>
                  <a:lnTo>
                    <a:pt x="190" y="55"/>
                  </a:lnTo>
                  <a:lnTo>
                    <a:pt x="190" y="58"/>
                  </a:lnTo>
                  <a:lnTo>
                    <a:pt x="190" y="61"/>
                  </a:lnTo>
                  <a:lnTo>
                    <a:pt x="190" y="65"/>
                  </a:lnTo>
                  <a:lnTo>
                    <a:pt x="190" y="68"/>
                  </a:lnTo>
                  <a:lnTo>
                    <a:pt x="182" y="82"/>
                  </a:lnTo>
                  <a:lnTo>
                    <a:pt x="163" y="89"/>
                  </a:lnTo>
                  <a:lnTo>
                    <a:pt x="153" y="85"/>
                  </a:lnTo>
                  <a:lnTo>
                    <a:pt x="143" y="82"/>
                  </a:lnTo>
                  <a:lnTo>
                    <a:pt x="144" y="68"/>
                  </a:lnTo>
                  <a:lnTo>
                    <a:pt x="149" y="55"/>
                  </a:lnTo>
                  <a:lnTo>
                    <a:pt x="146" y="49"/>
                  </a:lnTo>
                  <a:lnTo>
                    <a:pt x="139" y="46"/>
                  </a:lnTo>
                  <a:lnTo>
                    <a:pt x="132" y="44"/>
                  </a:lnTo>
                  <a:lnTo>
                    <a:pt x="129" y="41"/>
                  </a:lnTo>
                  <a:lnTo>
                    <a:pt x="125" y="37"/>
                  </a:lnTo>
                  <a:lnTo>
                    <a:pt x="120" y="34"/>
                  </a:lnTo>
                  <a:lnTo>
                    <a:pt x="115" y="34"/>
                  </a:lnTo>
                  <a:lnTo>
                    <a:pt x="98" y="26"/>
                  </a:lnTo>
                  <a:lnTo>
                    <a:pt x="88" y="14"/>
                  </a:lnTo>
                  <a:lnTo>
                    <a:pt x="83" y="10"/>
                  </a:lnTo>
                  <a:lnTo>
                    <a:pt x="81" y="7"/>
                  </a:lnTo>
                  <a:lnTo>
                    <a:pt x="73" y="5"/>
                  </a:lnTo>
                  <a:lnTo>
                    <a:pt x="68" y="7"/>
                  </a:lnTo>
                  <a:lnTo>
                    <a:pt x="61" y="7"/>
                  </a:lnTo>
                  <a:lnTo>
                    <a:pt x="54" y="14"/>
                  </a:lnTo>
                  <a:lnTo>
                    <a:pt x="47" y="7"/>
                  </a:lnTo>
                  <a:lnTo>
                    <a:pt x="40" y="5"/>
                  </a:lnTo>
                  <a:lnTo>
                    <a:pt x="34" y="0"/>
                  </a:lnTo>
                  <a:lnTo>
                    <a:pt x="27" y="7"/>
                  </a:lnTo>
                  <a:lnTo>
                    <a:pt x="20" y="14"/>
                  </a:lnTo>
                  <a:lnTo>
                    <a:pt x="22" y="24"/>
                  </a:lnTo>
                  <a:lnTo>
                    <a:pt x="20" y="34"/>
                  </a:lnTo>
                  <a:lnTo>
                    <a:pt x="15" y="39"/>
                  </a:lnTo>
                  <a:lnTo>
                    <a:pt x="10" y="44"/>
                  </a:lnTo>
                  <a:lnTo>
                    <a:pt x="6" y="55"/>
                  </a:lnTo>
                  <a:lnTo>
                    <a:pt x="8" y="65"/>
                  </a:lnTo>
                  <a:lnTo>
                    <a:pt x="13" y="75"/>
                  </a:lnTo>
                  <a:lnTo>
                    <a:pt x="5" y="92"/>
                  </a:lnTo>
                  <a:lnTo>
                    <a:pt x="0" y="109"/>
                  </a:lnTo>
                  <a:lnTo>
                    <a:pt x="0" y="116"/>
                  </a:lnTo>
                  <a:lnTo>
                    <a:pt x="3" y="119"/>
                  </a:lnTo>
                  <a:lnTo>
                    <a:pt x="6" y="123"/>
                  </a:lnTo>
                  <a:lnTo>
                    <a:pt x="1" y="133"/>
                  </a:lnTo>
                  <a:lnTo>
                    <a:pt x="0" y="143"/>
                  </a:lnTo>
                  <a:lnTo>
                    <a:pt x="1" y="150"/>
                  </a:lnTo>
                  <a:lnTo>
                    <a:pt x="3" y="157"/>
                  </a:lnTo>
                  <a:lnTo>
                    <a:pt x="6" y="163"/>
                  </a:lnTo>
                  <a:lnTo>
                    <a:pt x="10" y="174"/>
                  </a:lnTo>
                  <a:lnTo>
                    <a:pt x="13" y="184"/>
                  </a:lnTo>
                  <a:lnTo>
                    <a:pt x="15" y="197"/>
                  </a:lnTo>
                  <a:lnTo>
                    <a:pt x="13" y="211"/>
                  </a:lnTo>
                  <a:lnTo>
                    <a:pt x="13" y="218"/>
                  </a:lnTo>
                  <a:lnTo>
                    <a:pt x="10" y="221"/>
                  </a:lnTo>
                  <a:lnTo>
                    <a:pt x="6" y="225"/>
                  </a:lnTo>
                  <a:lnTo>
                    <a:pt x="13" y="240"/>
                  </a:lnTo>
                  <a:lnTo>
                    <a:pt x="20" y="252"/>
                  </a:lnTo>
                  <a:lnTo>
                    <a:pt x="17" y="259"/>
                  </a:lnTo>
                  <a:lnTo>
                    <a:pt x="13" y="266"/>
                  </a:lnTo>
                  <a:lnTo>
                    <a:pt x="20" y="288"/>
                  </a:lnTo>
                  <a:lnTo>
                    <a:pt x="27" y="306"/>
                  </a:lnTo>
                  <a:lnTo>
                    <a:pt x="23" y="310"/>
                  </a:lnTo>
                  <a:lnTo>
                    <a:pt x="20" y="313"/>
                  </a:lnTo>
                  <a:lnTo>
                    <a:pt x="25" y="320"/>
                  </a:lnTo>
                  <a:lnTo>
                    <a:pt x="34" y="334"/>
                  </a:lnTo>
                  <a:lnTo>
                    <a:pt x="40" y="340"/>
                  </a:lnTo>
                  <a:lnTo>
                    <a:pt x="40" y="346"/>
                  </a:lnTo>
                  <a:lnTo>
                    <a:pt x="40" y="347"/>
                  </a:lnTo>
                  <a:lnTo>
                    <a:pt x="44" y="363"/>
                  </a:lnTo>
                  <a:lnTo>
                    <a:pt x="47" y="381"/>
                  </a:lnTo>
                  <a:lnTo>
                    <a:pt x="44" y="385"/>
                  </a:lnTo>
                  <a:lnTo>
                    <a:pt x="40" y="388"/>
                  </a:lnTo>
                  <a:lnTo>
                    <a:pt x="44" y="395"/>
                  </a:lnTo>
                  <a:lnTo>
                    <a:pt x="47" y="402"/>
                  </a:lnTo>
                  <a:lnTo>
                    <a:pt x="44" y="410"/>
                  </a:lnTo>
                  <a:lnTo>
                    <a:pt x="40" y="415"/>
                  </a:lnTo>
                  <a:lnTo>
                    <a:pt x="44" y="424"/>
                  </a:lnTo>
                  <a:lnTo>
                    <a:pt x="49" y="431"/>
                  </a:lnTo>
                  <a:lnTo>
                    <a:pt x="56" y="432"/>
                  </a:lnTo>
                  <a:lnTo>
                    <a:pt x="61" y="436"/>
                  </a:lnTo>
                  <a:lnTo>
                    <a:pt x="68" y="444"/>
                  </a:lnTo>
                  <a:lnTo>
                    <a:pt x="71" y="451"/>
                  </a:lnTo>
                  <a:lnTo>
                    <a:pt x="74" y="456"/>
                  </a:lnTo>
                  <a:lnTo>
                    <a:pt x="115" y="456"/>
                  </a:lnTo>
                  <a:lnTo>
                    <a:pt x="110" y="449"/>
                  </a:lnTo>
                  <a:lnTo>
                    <a:pt x="108" y="443"/>
                  </a:lnTo>
                  <a:lnTo>
                    <a:pt x="103" y="436"/>
                  </a:lnTo>
                  <a:lnTo>
                    <a:pt x="102" y="429"/>
                  </a:lnTo>
                  <a:lnTo>
                    <a:pt x="103" y="426"/>
                  </a:lnTo>
                  <a:lnTo>
                    <a:pt x="108" y="422"/>
                  </a:lnTo>
                  <a:lnTo>
                    <a:pt x="115" y="415"/>
                  </a:lnTo>
                  <a:lnTo>
                    <a:pt x="110" y="417"/>
                  </a:lnTo>
                  <a:lnTo>
                    <a:pt x="108" y="415"/>
                  </a:lnTo>
                  <a:lnTo>
                    <a:pt x="115" y="402"/>
                  </a:lnTo>
                  <a:lnTo>
                    <a:pt x="122" y="388"/>
                  </a:lnTo>
                  <a:lnTo>
                    <a:pt x="122" y="385"/>
                  </a:lnTo>
                  <a:lnTo>
                    <a:pt x="122" y="381"/>
                  </a:lnTo>
                  <a:lnTo>
                    <a:pt x="105" y="375"/>
                  </a:lnTo>
                  <a:lnTo>
                    <a:pt x="95" y="361"/>
                  </a:lnTo>
                  <a:lnTo>
                    <a:pt x="98" y="354"/>
                  </a:lnTo>
                  <a:lnTo>
                    <a:pt x="107" y="347"/>
                  </a:lnTo>
                  <a:lnTo>
                    <a:pt x="115" y="340"/>
                  </a:lnTo>
                  <a:lnTo>
                    <a:pt x="112" y="335"/>
                  </a:lnTo>
                  <a:lnTo>
                    <a:pt x="108" y="327"/>
                  </a:lnTo>
                  <a:lnTo>
                    <a:pt x="112" y="323"/>
                  </a:lnTo>
                  <a:lnTo>
                    <a:pt x="115" y="320"/>
                  </a:lnTo>
                  <a:lnTo>
                    <a:pt x="114" y="315"/>
                  </a:lnTo>
                  <a:lnTo>
                    <a:pt x="108" y="313"/>
                  </a:lnTo>
                  <a:lnTo>
                    <a:pt x="115" y="313"/>
                  </a:lnTo>
                  <a:lnTo>
                    <a:pt x="122" y="313"/>
                  </a:lnTo>
                  <a:lnTo>
                    <a:pt x="124" y="315"/>
                  </a:lnTo>
                  <a:lnTo>
                    <a:pt x="122" y="313"/>
                  </a:lnTo>
                  <a:lnTo>
                    <a:pt x="124" y="308"/>
                  </a:lnTo>
                  <a:lnTo>
                    <a:pt x="122" y="306"/>
                  </a:lnTo>
                  <a:lnTo>
                    <a:pt x="114" y="305"/>
                  </a:lnTo>
                  <a:lnTo>
                    <a:pt x="108" y="306"/>
                  </a:lnTo>
                  <a:lnTo>
                    <a:pt x="103" y="296"/>
                  </a:lnTo>
                  <a:lnTo>
                    <a:pt x="95" y="286"/>
                  </a:lnTo>
                  <a:lnTo>
                    <a:pt x="110" y="288"/>
                  </a:lnTo>
                  <a:lnTo>
                    <a:pt x="122" y="293"/>
                  </a:lnTo>
                  <a:lnTo>
                    <a:pt x="129" y="289"/>
                  </a:lnTo>
                  <a:lnTo>
                    <a:pt x="136" y="286"/>
                  </a:lnTo>
                  <a:lnTo>
                    <a:pt x="131" y="283"/>
                  </a:lnTo>
                  <a:lnTo>
                    <a:pt x="129" y="279"/>
                  </a:lnTo>
                  <a:lnTo>
                    <a:pt x="136" y="262"/>
                  </a:lnTo>
                  <a:lnTo>
                    <a:pt x="153" y="257"/>
                  </a:lnTo>
                  <a:lnTo>
                    <a:pt x="170" y="252"/>
                  </a:lnTo>
                  <a:lnTo>
                    <a:pt x="183" y="240"/>
                  </a:lnTo>
                  <a:lnTo>
                    <a:pt x="190" y="225"/>
                  </a:lnTo>
                  <a:lnTo>
                    <a:pt x="187" y="216"/>
                  </a:lnTo>
                  <a:lnTo>
                    <a:pt x="183" y="211"/>
                  </a:lnTo>
                  <a:lnTo>
                    <a:pt x="183" y="204"/>
                  </a:lnTo>
                  <a:lnTo>
                    <a:pt x="182" y="204"/>
                  </a:lnTo>
                  <a:lnTo>
                    <a:pt x="182" y="203"/>
                  </a:lnTo>
                  <a:lnTo>
                    <a:pt x="183" y="197"/>
                  </a:lnTo>
                  <a:lnTo>
                    <a:pt x="170" y="191"/>
                  </a:lnTo>
                  <a:lnTo>
                    <a:pt x="156" y="184"/>
                  </a:lnTo>
                  <a:lnTo>
                    <a:pt x="163" y="129"/>
                  </a:lnTo>
                  <a:lnTo>
                    <a:pt x="170" y="106"/>
                  </a:lnTo>
                  <a:lnTo>
                    <a:pt x="183" y="89"/>
                  </a:lnTo>
                  <a:lnTo>
                    <a:pt x="192" y="85"/>
                  </a:lnTo>
                  <a:lnTo>
                    <a:pt x="199" y="82"/>
                  </a:lnTo>
                  <a:lnTo>
                    <a:pt x="204" y="75"/>
                  </a:lnTo>
                  <a:lnTo>
                    <a:pt x="200" y="65"/>
                  </a:lnTo>
                  <a:lnTo>
                    <a:pt x="197" y="55"/>
                  </a:lnTo>
                  <a:lnTo>
                    <a:pt x="190" y="55"/>
                  </a:lnTo>
                  <a:lnTo>
                    <a:pt x="190" y="58"/>
                  </a:lnTo>
                  <a:lnTo>
                    <a:pt x="190" y="61"/>
                  </a:lnTo>
                  <a:lnTo>
                    <a:pt x="188" y="60"/>
                  </a:lnTo>
                  <a:lnTo>
                    <a:pt x="190" y="61"/>
                  </a:lnTo>
                  <a:lnTo>
                    <a:pt x="190" y="58"/>
                  </a:lnTo>
                  <a:lnTo>
                    <a:pt x="190" y="55"/>
                  </a:lnTo>
                  <a:lnTo>
                    <a:pt x="197" y="55"/>
                  </a:lnTo>
                  <a:lnTo>
                    <a:pt x="200" y="65"/>
                  </a:lnTo>
                  <a:lnTo>
                    <a:pt x="204" y="75"/>
                  </a:lnTo>
                  <a:lnTo>
                    <a:pt x="199" y="82"/>
                  </a:lnTo>
                  <a:lnTo>
                    <a:pt x="192" y="85"/>
                  </a:lnTo>
                  <a:lnTo>
                    <a:pt x="183" y="89"/>
                  </a:lnTo>
                  <a:lnTo>
                    <a:pt x="170" y="106"/>
                  </a:lnTo>
                  <a:lnTo>
                    <a:pt x="163" y="129"/>
                  </a:lnTo>
                  <a:lnTo>
                    <a:pt x="156" y="184"/>
                  </a:lnTo>
                  <a:lnTo>
                    <a:pt x="163" y="129"/>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7" name="Freeform 575"/>
            <p:cNvSpPr>
              <a:spLocks/>
            </p:cNvSpPr>
            <p:nvPr/>
          </p:nvSpPr>
          <p:spPr bwMode="auto">
            <a:xfrm>
              <a:off x="1947" y="2201"/>
              <a:ext cx="164" cy="565"/>
            </a:xfrm>
            <a:custGeom>
              <a:avLst/>
              <a:gdLst>
                <a:gd name="T0" fmla="*/ 106 w 164"/>
                <a:gd name="T1" fmla="*/ 512 h 565"/>
                <a:gd name="T2" fmla="*/ 91 w 164"/>
                <a:gd name="T3" fmla="*/ 493 h 565"/>
                <a:gd name="T4" fmla="*/ 75 w 164"/>
                <a:gd name="T5" fmla="*/ 476 h 565"/>
                <a:gd name="T6" fmla="*/ 79 w 164"/>
                <a:gd name="T7" fmla="*/ 456 h 565"/>
                <a:gd name="T8" fmla="*/ 82 w 164"/>
                <a:gd name="T9" fmla="*/ 442 h 565"/>
                <a:gd name="T10" fmla="*/ 75 w 164"/>
                <a:gd name="T11" fmla="*/ 407 h 565"/>
                <a:gd name="T12" fmla="*/ 60 w 164"/>
                <a:gd name="T13" fmla="*/ 381 h 565"/>
                <a:gd name="T14" fmla="*/ 62 w 164"/>
                <a:gd name="T15" fmla="*/ 367 h 565"/>
                <a:gd name="T16" fmla="*/ 52 w 164"/>
                <a:gd name="T17" fmla="*/ 320 h 565"/>
                <a:gd name="T18" fmla="*/ 41 w 164"/>
                <a:gd name="T19" fmla="*/ 286 h 565"/>
                <a:gd name="T20" fmla="*/ 48 w 164"/>
                <a:gd name="T21" fmla="*/ 272 h 565"/>
                <a:gd name="T22" fmla="*/ 45 w 164"/>
                <a:gd name="T23" fmla="*/ 235 h 565"/>
                <a:gd name="T24" fmla="*/ 36 w 164"/>
                <a:gd name="T25" fmla="*/ 211 h 565"/>
                <a:gd name="T26" fmla="*/ 41 w 164"/>
                <a:gd name="T27" fmla="*/ 184 h 565"/>
                <a:gd name="T28" fmla="*/ 35 w 164"/>
                <a:gd name="T29" fmla="*/ 170 h 565"/>
                <a:gd name="T30" fmla="*/ 43 w 164"/>
                <a:gd name="T31" fmla="*/ 126 h 565"/>
                <a:gd name="T32" fmla="*/ 50 w 164"/>
                <a:gd name="T33" fmla="*/ 100 h 565"/>
                <a:gd name="T34" fmla="*/ 55 w 164"/>
                <a:gd name="T35" fmla="*/ 75 h 565"/>
                <a:gd name="T36" fmla="*/ 43 w 164"/>
                <a:gd name="T37" fmla="*/ 64 h 565"/>
                <a:gd name="T38" fmla="*/ 35 w 164"/>
                <a:gd name="T39" fmla="*/ 44 h 565"/>
                <a:gd name="T40" fmla="*/ 14 w 164"/>
                <a:gd name="T41" fmla="*/ 0 h 565"/>
                <a:gd name="T42" fmla="*/ 11 w 164"/>
                <a:gd name="T43" fmla="*/ 27 h 565"/>
                <a:gd name="T44" fmla="*/ 14 w 164"/>
                <a:gd name="T45" fmla="*/ 81 h 565"/>
                <a:gd name="T46" fmla="*/ 18 w 164"/>
                <a:gd name="T47" fmla="*/ 112 h 565"/>
                <a:gd name="T48" fmla="*/ 14 w 164"/>
                <a:gd name="T49" fmla="*/ 163 h 565"/>
                <a:gd name="T50" fmla="*/ 19 w 164"/>
                <a:gd name="T51" fmla="*/ 178 h 565"/>
                <a:gd name="T52" fmla="*/ 19 w 164"/>
                <a:gd name="T53" fmla="*/ 209 h 565"/>
                <a:gd name="T54" fmla="*/ 21 w 164"/>
                <a:gd name="T55" fmla="*/ 265 h 565"/>
                <a:gd name="T56" fmla="*/ 18 w 164"/>
                <a:gd name="T57" fmla="*/ 287 h 565"/>
                <a:gd name="T58" fmla="*/ 28 w 164"/>
                <a:gd name="T59" fmla="*/ 320 h 565"/>
                <a:gd name="T60" fmla="*/ 29 w 164"/>
                <a:gd name="T61" fmla="*/ 364 h 565"/>
                <a:gd name="T62" fmla="*/ 41 w 164"/>
                <a:gd name="T63" fmla="*/ 381 h 565"/>
                <a:gd name="T64" fmla="*/ 41 w 164"/>
                <a:gd name="T65" fmla="*/ 361 h 565"/>
                <a:gd name="T66" fmla="*/ 48 w 164"/>
                <a:gd name="T67" fmla="*/ 379 h 565"/>
                <a:gd name="T68" fmla="*/ 45 w 164"/>
                <a:gd name="T69" fmla="*/ 400 h 565"/>
                <a:gd name="T70" fmla="*/ 48 w 164"/>
                <a:gd name="T71" fmla="*/ 415 h 565"/>
                <a:gd name="T72" fmla="*/ 35 w 164"/>
                <a:gd name="T73" fmla="*/ 429 h 565"/>
                <a:gd name="T74" fmla="*/ 55 w 164"/>
                <a:gd name="T75" fmla="*/ 436 h 565"/>
                <a:gd name="T76" fmla="*/ 55 w 164"/>
                <a:gd name="T77" fmla="*/ 456 h 565"/>
                <a:gd name="T78" fmla="*/ 52 w 164"/>
                <a:gd name="T79" fmla="*/ 466 h 565"/>
                <a:gd name="T80" fmla="*/ 55 w 164"/>
                <a:gd name="T81" fmla="*/ 476 h 565"/>
                <a:gd name="T82" fmla="*/ 79 w 164"/>
                <a:gd name="T83" fmla="*/ 504 h 565"/>
                <a:gd name="T84" fmla="*/ 84 w 164"/>
                <a:gd name="T85" fmla="*/ 516 h 565"/>
                <a:gd name="T86" fmla="*/ 106 w 164"/>
                <a:gd name="T87" fmla="*/ 538 h 565"/>
                <a:gd name="T88" fmla="*/ 138 w 164"/>
                <a:gd name="T89" fmla="*/ 556 h 565"/>
                <a:gd name="T90" fmla="*/ 164 w 164"/>
                <a:gd name="T91" fmla="*/ 565 h 5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4"/>
                <a:gd name="T139" fmla="*/ 0 h 565"/>
                <a:gd name="T140" fmla="*/ 164 w 164"/>
                <a:gd name="T141" fmla="*/ 565 h 5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4" h="565">
                  <a:moveTo>
                    <a:pt x="150" y="517"/>
                  </a:moveTo>
                  <a:lnTo>
                    <a:pt x="109" y="517"/>
                  </a:lnTo>
                  <a:lnTo>
                    <a:pt x="106" y="512"/>
                  </a:lnTo>
                  <a:lnTo>
                    <a:pt x="103" y="505"/>
                  </a:lnTo>
                  <a:lnTo>
                    <a:pt x="96" y="497"/>
                  </a:lnTo>
                  <a:lnTo>
                    <a:pt x="91" y="493"/>
                  </a:lnTo>
                  <a:lnTo>
                    <a:pt x="84" y="492"/>
                  </a:lnTo>
                  <a:lnTo>
                    <a:pt x="79" y="485"/>
                  </a:lnTo>
                  <a:lnTo>
                    <a:pt x="75" y="476"/>
                  </a:lnTo>
                  <a:lnTo>
                    <a:pt x="79" y="471"/>
                  </a:lnTo>
                  <a:lnTo>
                    <a:pt x="82" y="463"/>
                  </a:lnTo>
                  <a:lnTo>
                    <a:pt x="79" y="456"/>
                  </a:lnTo>
                  <a:lnTo>
                    <a:pt x="75" y="449"/>
                  </a:lnTo>
                  <a:lnTo>
                    <a:pt x="79" y="446"/>
                  </a:lnTo>
                  <a:lnTo>
                    <a:pt x="82" y="442"/>
                  </a:lnTo>
                  <a:lnTo>
                    <a:pt x="79" y="424"/>
                  </a:lnTo>
                  <a:lnTo>
                    <a:pt x="75" y="408"/>
                  </a:lnTo>
                  <a:lnTo>
                    <a:pt x="75" y="407"/>
                  </a:lnTo>
                  <a:lnTo>
                    <a:pt x="75" y="401"/>
                  </a:lnTo>
                  <a:lnTo>
                    <a:pt x="69" y="395"/>
                  </a:lnTo>
                  <a:lnTo>
                    <a:pt x="60" y="381"/>
                  </a:lnTo>
                  <a:lnTo>
                    <a:pt x="55" y="374"/>
                  </a:lnTo>
                  <a:lnTo>
                    <a:pt x="58" y="371"/>
                  </a:lnTo>
                  <a:lnTo>
                    <a:pt x="62" y="367"/>
                  </a:lnTo>
                  <a:lnTo>
                    <a:pt x="55" y="349"/>
                  </a:lnTo>
                  <a:lnTo>
                    <a:pt x="48" y="327"/>
                  </a:lnTo>
                  <a:lnTo>
                    <a:pt x="52" y="320"/>
                  </a:lnTo>
                  <a:lnTo>
                    <a:pt x="55" y="313"/>
                  </a:lnTo>
                  <a:lnTo>
                    <a:pt x="48" y="301"/>
                  </a:lnTo>
                  <a:lnTo>
                    <a:pt x="41" y="286"/>
                  </a:lnTo>
                  <a:lnTo>
                    <a:pt x="45" y="282"/>
                  </a:lnTo>
                  <a:lnTo>
                    <a:pt x="48" y="279"/>
                  </a:lnTo>
                  <a:lnTo>
                    <a:pt x="48" y="272"/>
                  </a:lnTo>
                  <a:lnTo>
                    <a:pt x="50" y="258"/>
                  </a:lnTo>
                  <a:lnTo>
                    <a:pt x="48" y="245"/>
                  </a:lnTo>
                  <a:lnTo>
                    <a:pt x="45" y="235"/>
                  </a:lnTo>
                  <a:lnTo>
                    <a:pt x="41" y="224"/>
                  </a:lnTo>
                  <a:lnTo>
                    <a:pt x="38" y="218"/>
                  </a:lnTo>
                  <a:lnTo>
                    <a:pt x="36" y="211"/>
                  </a:lnTo>
                  <a:lnTo>
                    <a:pt x="35" y="204"/>
                  </a:lnTo>
                  <a:lnTo>
                    <a:pt x="36" y="194"/>
                  </a:lnTo>
                  <a:lnTo>
                    <a:pt x="41" y="184"/>
                  </a:lnTo>
                  <a:lnTo>
                    <a:pt x="38" y="180"/>
                  </a:lnTo>
                  <a:lnTo>
                    <a:pt x="35" y="177"/>
                  </a:lnTo>
                  <a:lnTo>
                    <a:pt x="35" y="170"/>
                  </a:lnTo>
                  <a:lnTo>
                    <a:pt x="40" y="153"/>
                  </a:lnTo>
                  <a:lnTo>
                    <a:pt x="48" y="136"/>
                  </a:lnTo>
                  <a:lnTo>
                    <a:pt x="43" y="126"/>
                  </a:lnTo>
                  <a:lnTo>
                    <a:pt x="41" y="116"/>
                  </a:lnTo>
                  <a:lnTo>
                    <a:pt x="45" y="105"/>
                  </a:lnTo>
                  <a:lnTo>
                    <a:pt x="50" y="100"/>
                  </a:lnTo>
                  <a:lnTo>
                    <a:pt x="55" y="95"/>
                  </a:lnTo>
                  <a:lnTo>
                    <a:pt x="57" y="85"/>
                  </a:lnTo>
                  <a:lnTo>
                    <a:pt x="55" y="75"/>
                  </a:lnTo>
                  <a:lnTo>
                    <a:pt x="53" y="75"/>
                  </a:lnTo>
                  <a:lnTo>
                    <a:pt x="48" y="75"/>
                  </a:lnTo>
                  <a:lnTo>
                    <a:pt x="43" y="64"/>
                  </a:lnTo>
                  <a:lnTo>
                    <a:pt x="41" y="47"/>
                  </a:lnTo>
                  <a:lnTo>
                    <a:pt x="38" y="46"/>
                  </a:lnTo>
                  <a:lnTo>
                    <a:pt x="35" y="44"/>
                  </a:lnTo>
                  <a:lnTo>
                    <a:pt x="35" y="41"/>
                  </a:lnTo>
                  <a:lnTo>
                    <a:pt x="28" y="17"/>
                  </a:lnTo>
                  <a:lnTo>
                    <a:pt x="14" y="0"/>
                  </a:lnTo>
                  <a:lnTo>
                    <a:pt x="11" y="5"/>
                  </a:lnTo>
                  <a:lnTo>
                    <a:pt x="0" y="7"/>
                  </a:lnTo>
                  <a:lnTo>
                    <a:pt x="11" y="27"/>
                  </a:lnTo>
                  <a:lnTo>
                    <a:pt x="14" y="54"/>
                  </a:lnTo>
                  <a:lnTo>
                    <a:pt x="14" y="68"/>
                  </a:lnTo>
                  <a:lnTo>
                    <a:pt x="14" y="81"/>
                  </a:lnTo>
                  <a:lnTo>
                    <a:pt x="14" y="85"/>
                  </a:lnTo>
                  <a:lnTo>
                    <a:pt x="14" y="88"/>
                  </a:lnTo>
                  <a:lnTo>
                    <a:pt x="18" y="112"/>
                  </a:lnTo>
                  <a:lnTo>
                    <a:pt x="14" y="136"/>
                  </a:lnTo>
                  <a:lnTo>
                    <a:pt x="14" y="148"/>
                  </a:lnTo>
                  <a:lnTo>
                    <a:pt x="14" y="163"/>
                  </a:lnTo>
                  <a:lnTo>
                    <a:pt x="16" y="168"/>
                  </a:lnTo>
                  <a:lnTo>
                    <a:pt x="21" y="177"/>
                  </a:lnTo>
                  <a:lnTo>
                    <a:pt x="19" y="178"/>
                  </a:lnTo>
                  <a:lnTo>
                    <a:pt x="16" y="178"/>
                  </a:lnTo>
                  <a:lnTo>
                    <a:pt x="14" y="184"/>
                  </a:lnTo>
                  <a:lnTo>
                    <a:pt x="19" y="209"/>
                  </a:lnTo>
                  <a:lnTo>
                    <a:pt x="28" y="238"/>
                  </a:lnTo>
                  <a:lnTo>
                    <a:pt x="23" y="252"/>
                  </a:lnTo>
                  <a:lnTo>
                    <a:pt x="21" y="265"/>
                  </a:lnTo>
                  <a:lnTo>
                    <a:pt x="21" y="272"/>
                  </a:lnTo>
                  <a:lnTo>
                    <a:pt x="21" y="279"/>
                  </a:lnTo>
                  <a:lnTo>
                    <a:pt x="18" y="287"/>
                  </a:lnTo>
                  <a:lnTo>
                    <a:pt x="14" y="293"/>
                  </a:lnTo>
                  <a:lnTo>
                    <a:pt x="19" y="310"/>
                  </a:lnTo>
                  <a:lnTo>
                    <a:pt x="28" y="320"/>
                  </a:lnTo>
                  <a:lnTo>
                    <a:pt x="26" y="327"/>
                  </a:lnTo>
                  <a:lnTo>
                    <a:pt x="28" y="333"/>
                  </a:lnTo>
                  <a:lnTo>
                    <a:pt x="29" y="364"/>
                  </a:lnTo>
                  <a:lnTo>
                    <a:pt x="35" y="388"/>
                  </a:lnTo>
                  <a:lnTo>
                    <a:pt x="40" y="384"/>
                  </a:lnTo>
                  <a:lnTo>
                    <a:pt x="41" y="381"/>
                  </a:lnTo>
                  <a:lnTo>
                    <a:pt x="41" y="371"/>
                  </a:lnTo>
                  <a:lnTo>
                    <a:pt x="41" y="361"/>
                  </a:lnTo>
                  <a:lnTo>
                    <a:pt x="48" y="361"/>
                  </a:lnTo>
                  <a:lnTo>
                    <a:pt x="48" y="367"/>
                  </a:lnTo>
                  <a:lnTo>
                    <a:pt x="48" y="379"/>
                  </a:lnTo>
                  <a:lnTo>
                    <a:pt x="48" y="388"/>
                  </a:lnTo>
                  <a:lnTo>
                    <a:pt x="48" y="401"/>
                  </a:lnTo>
                  <a:lnTo>
                    <a:pt x="45" y="400"/>
                  </a:lnTo>
                  <a:lnTo>
                    <a:pt x="41" y="401"/>
                  </a:lnTo>
                  <a:lnTo>
                    <a:pt x="45" y="407"/>
                  </a:lnTo>
                  <a:lnTo>
                    <a:pt x="48" y="415"/>
                  </a:lnTo>
                  <a:lnTo>
                    <a:pt x="45" y="418"/>
                  </a:lnTo>
                  <a:lnTo>
                    <a:pt x="40" y="422"/>
                  </a:lnTo>
                  <a:lnTo>
                    <a:pt x="35" y="429"/>
                  </a:lnTo>
                  <a:lnTo>
                    <a:pt x="40" y="434"/>
                  </a:lnTo>
                  <a:lnTo>
                    <a:pt x="46" y="436"/>
                  </a:lnTo>
                  <a:lnTo>
                    <a:pt x="55" y="436"/>
                  </a:lnTo>
                  <a:lnTo>
                    <a:pt x="52" y="442"/>
                  </a:lnTo>
                  <a:lnTo>
                    <a:pt x="53" y="447"/>
                  </a:lnTo>
                  <a:lnTo>
                    <a:pt x="55" y="456"/>
                  </a:lnTo>
                  <a:lnTo>
                    <a:pt x="48" y="456"/>
                  </a:lnTo>
                  <a:lnTo>
                    <a:pt x="48" y="463"/>
                  </a:lnTo>
                  <a:lnTo>
                    <a:pt x="52" y="466"/>
                  </a:lnTo>
                  <a:lnTo>
                    <a:pt x="55" y="470"/>
                  </a:lnTo>
                  <a:lnTo>
                    <a:pt x="57" y="475"/>
                  </a:lnTo>
                  <a:lnTo>
                    <a:pt x="55" y="476"/>
                  </a:lnTo>
                  <a:lnTo>
                    <a:pt x="65" y="492"/>
                  </a:lnTo>
                  <a:lnTo>
                    <a:pt x="75" y="504"/>
                  </a:lnTo>
                  <a:lnTo>
                    <a:pt x="79" y="504"/>
                  </a:lnTo>
                  <a:lnTo>
                    <a:pt x="82" y="504"/>
                  </a:lnTo>
                  <a:lnTo>
                    <a:pt x="82" y="510"/>
                  </a:lnTo>
                  <a:lnTo>
                    <a:pt x="84" y="516"/>
                  </a:lnTo>
                  <a:lnTo>
                    <a:pt x="89" y="517"/>
                  </a:lnTo>
                  <a:lnTo>
                    <a:pt x="82" y="524"/>
                  </a:lnTo>
                  <a:lnTo>
                    <a:pt x="106" y="538"/>
                  </a:lnTo>
                  <a:lnTo>
                    <a:pt x="130" y="551"/>
                  </a:lnTo>
                  <a:lnTo>
                    <a:pt x="133" y="553"/>
                  </a:lnTo>
                  <a:lnTo>
                    <a:pt x="138" y="556"/>
                  </a:lnTo>
                  <a:lnTo>
                    <a:pt x="143" y="558"/>
                  </a:lnTo>
                  <a:lnTo>
                    <a:pt x="152" y="560"/>
                  </a:lnTo>
                  <a:lnTo>
                    <a:pt x="164" y="565"/>
                  </a:lnTo>
                  <a:lnTo>
                    <a:pt x="150" y="51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8" name="Freeform 576"/>
            <p:cNvSpPr>
              <a:spLocks/>
            </p:cNvSpPr>
            <p:nvPr/>
          </p:nvSpPr>
          <p:spPr bwMode="auto">
            <a:xfrm>
              <a:off x="2097" y="2718"/>
              <a:ext cx="55" cy="48"/>
            </a:xfrm>
            <a:custGeom>
              <a:avLst/>
              <a:gdLst>
                <a:gd name="T0" fmla="*/ 0 w 55"/>
                <a:gd name="T1" fmla="*/ 0 h 48"/>
                <a:gd name="T2" fmla="*/ 9 w 55"/>
                <a:gd name="T3" fmla="*/ 14 h 48"/>
                <a:gd name="T4" fmla="*/ 21 w 55"/>
                <a:gd name="T5" fmla="*/ 21 h 48"/>
                <a:gd name="T6" fmla="*/ 41 w 55"/>
                <a:gd name="T7" fmla="*/ 29 h 48"/>
                <a:gd name="T8" fmla="*/ 55 w 55"/>
                <a:gd name="T9" fmla="*/ 34 h 48"/>
                <a:gd name="T10" fmla="*/ 39 w 55"/>
                <a:gd name="T11" fmla="*/ 43 h 48"/>
                <a:gd name="T12" fmla="*/ 21 w 55"/>
                <a:gd name="T13" fmla="*/ 48 h 48"/>
                <a:gd name="T14" fmla="*/ 17 w 55"/>
                <a:gd name="T15" fmla="*/ 48 h 48"/>
                <a:gd name="T16" fmla="*/ 14 w 55"/>
                <a:gd name="T17" fmla="*/ 48 h 48"/>
                <a:gd name="T18" fmla="*/ 0 w 55"/>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48"/>
                <a:gd name="T32" fmla="*/ 55 w 55"/>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48">
                  <a:moveTo>
                    <a:pt x="0" y="0"/>
                  </a:moveTo>
                  <a:lnTo>
                    <a:pt x="9" y="14"/>
                  </a:lnTo>
                  <a:lnTo>
                    <a:pt x="21" y="21"/>
                  </a:lnTo>
                  <a:lnTo>
                    <a:pt x="41" y="29"/>
                  </a:lnTo>
                  <a:lnTo>
                    <a:pt x="55" y="34"/>
                  </a:lnTo>
                  <a:lnTo>
                    <a:pt x="39" y="43"/>
                  </a:lnTo>
                  <a:lnTo>
                    <a:pt x="21" y="48"/>
                  </a:lnTo>
                  <a:lnTo>
                    <a:pt x="17" y="48"/>
                  </a:lnTo>
                  <a:lnTo>
                    <a:pt x="14" y="48"/>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29" name="Freeform 577"/>
            <p:cNvSpPr>
              <a:spLocks/>
            </p:cNvSpPr>
            <p:nvPr/>
          </p:nvSpPr>
          <p:spPr bwMode="auto">
            <a:xfrm>
              <a:off x="1777" y="1779"/>
              <a:ext cx="75" cy="35"/>
            </a:xfrm>
            <a:custGeom>
              <a:avLst/>
              <a:gdLst>
                <a:gd name="T0" fmla="*/ 0 w 75"/>
                <a:gd name="T1" fmla="*/ 20 h 35"/>
                <a:gd name="T2" fmla="*/ 0 w 75"/>
                <a:gd name="T3" fmla="*/ 13 h 35"/>
                <a:gd name="T4" fmla="*/ 0 w 75"/>
                <a:gd name="T5" fmla="*/ 6 h 35"/>
                <a:gd name="T6" fmla="*/ 4 w 75"/>
                <a:gd name="T7" fmla="*/ 6 h 35"/>
                <a:gd name="T8" fmla="*/ 7 w 75"/>
                <a:gd name="T9" fmla="*/ 6 h 35"/>
                <a:gd name="T10" fmla="*/ 12 w 75"/>
                <a:gd name="T11" fmla="*/ 8 h 35"/>
                <a:gd name="T12" fmla="*/ 14 w 75"/>
                <a:gd name="T13" fmla="*/ 6 h 35"/>
                <a:gd name="T14" fmla="*/ 19 w 75"/>
                <a:gd name="T15" fmla="*/ 12 h 35"/>
                <a:gd name="T16" fmla="*/ 21 w 75"/>
                <a:gd name="T17" fmla="*/ 13 h 35"/>
                <a:gd name="T18" fmla="*/ 34 w 75"/>
                <a:gd name="T19" fmla="*/ 6 h 35"/>
                <a:gd name="T20" fmla="*/ 48 w 75"/>
                <a:gd name="T21" fmla="*/ 0 h 35"/>
                <a:gd name="T22" fmla="*/ 62 w 75"/>
                <a:gd name="T23" fmla="*/ 6 h 35"/>
                <a:gd name="T24" fmla="*/ 75 w 75"/>
                <a:gd name="T25" fmla="*/ 20 h 35"/>
                <a:gd name="T26" fmla="*/ 75 w 75"/>
                <a:gd name="T27" fmla="*/ 13 h 35"/>
                <a:gd name="T28" fmla="*/ 75 w 75"/>
                <a:gd name="T29" fmla="*/ 20 h 35"/>
                <a:gd name="T30" fmla="*/ 73 w 75"/>
                <a:gd name="T31" fmla="*/ 23 h 35"/>
                <a:gd name="T32" fmla="*/ 75 w 75"/>
                <a:gd name="T33" fmla="*/ 27 h 35"/>
                <a:gd name="T34" fmla="*/ 72 w 75"/>
                <a:gd name="T35" fmla="*/ 30 h 35"/>
                <a:gd name="T36" fmla="*/ 65 w 75"/>
                <a:gd name="T37" fmla="*/ 32 h 35"/>
                <a:gd name="T38" fmla="*/ 62 w 75"/>
                <a:gd name="T39" fmla="*/ 34 h 35"/>
                <a:gd name="T40" fmla="*/ 63 w 75"/>
                <a:gd name="T41" fmla="*/ 30 h 35"/>
                <a:gd name="T42" fmla="*/ 62 w 75"/>
                <a:gd name="T43" fmla="*/ 27 h 35"/>
                <a:gd name="T44" fmla="*/ 62 w 75"/>
                <a:gd name="T45" fmla="*/ 20 h 35"/>
                <a:gd name="T46" fmla="*/ 62 w 75"/>
                <a:gd name="T47" fmla="*/ 22 h 35"/>
                <a:gd name="T48" fmla="*/ 62 w 75"/>
                <a:gd name="T49" fmla="*/ 20 h 35"/>
                <a:gd name="T50" fmla="*/ 60 w 75"/>
                <a:gd name="T51" fmla="*/ 17 h 35"/>
                <a:gd name="T52" fmla="*/ 55 w 75"/>
                <a:gd name="T53" fmla="*/ 13 h 35"/>
                <a:gd name="T54" fmla="*/ 48 w 75"/>
                <a:gd name="T55" fmla="*/ 13 h 35"/>
                <a:gd name="T56" fmla="*/ 45 w 75"/>
                <a:gd name="T57" fmla="*/ 15 h 35"/>
                <a:gd name="T58" fmla="*/ 39 w 75"/>
                <a:gd name="T59" fmla="*/ 18 h 35"/>
                <a:gd name="T60" fmla="*/ 36 w 75"/>
                <a:gd name="T61" fmla="*/ 23 h 35"/>
                <a:gd name="T62" fmla="*/ 34 w 75"/>
                <a:gd name="T63" fmla="*/ 27 h 35"/>
                <a:gd name="T64" fmla="*/ 36 w 75"/>
                <a:gd name="T65" fmla="*/ 27 h 35"/>
                <a:gd name="T66" fmla="*/ 41 w 75"/>
                <a:gd name="T67" fmla="*/ 27 h 35"/>
                <a:gd name="T68" fmla="*/ 39 w 75"/>
                <a:gd name="T69" fmla="*/ 32 h 35"/>
                <a:gd name="T70" fmla="*/ 34 w 75"/>
                <a:gd name="T71" fmla="*/ 35 h 35"/>
                <a:gd name="T72" fmla="*/ 28 w 75"/>
                <a:gd name="T73" fmla="*/ 34 h 35"/>
                <a:gd name="T74" fmla="*/ 26 w 75"/>
                <a:gd name="T75" fmla="*/ 34 h 35"/>
                <a:gd name="T76" fmla="*/ 28 w 75"/>
                <a:gd name="T77" fmla="*/ 27 h 35"/>
                <a:gd name="T78" fmla="*/ 21 w 75"/>
                <a:gd name="T79" fmla="*/ 27 h 35"/>
                <a:gd name="T80" fmla="*/ 17 w 75"/>
                <a:gd name="T81" fmla="*/ 25 h 35"/>
                <a:gd name="T82" fmla="*/ 14 w 75"/>
                <a:gd name="T83" fmla="*/ 20 h 35"/>
                <a:gd name="T84" fmla="*/ 7 w 75"/>
                <a:gd name="T85" fmla="*/ 22 h 35"/>
                <a:gd name="T86" fmla="*/ 0 w 75"/>
                <a:gd name="T87" fmla="*/ 20 h 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
                <a:gd name="T133" fmla="*/ 0 h 35"/>
                <a:gd name="T134" fmla="*/ 75 w 75"/>
                <a:gd name="T135" fmla="*/ 35 h 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 h="35">
                  <a:moveTo>
                    <a:pt x="0" y="20"/>
                  </a:moveTo>
                  <a:lnTo>
                    <a:pt x="0" y="13"/>
                  </a:lnTo>
                  <a:lnTo>
                    <a:pt x="0" y="6"/>
                  </a:lnTo>
                  <a:lnTo>
                    <a:pt x="4" y="6"/>
                  </a:lnTo>
                  <a:lnTo>
                    <a:pt x="7" y="6"/>
                  </a:lnTo>
                  <a:lnTo>
                    <a:pt x="12" y="8"/>
                  </a:lnTo>
                  <a:lnTo>
                    <a:pt x="14" y="6"/>
                  </a:lnTo>
                  <a:lnTo>
                    <a:pt x="19" y="12"/>
                  </a:lnTo>
                  <a:lnTo>
                    <a:pt x="21" y="13"/>
                  </a:lnTo>
                  <a:lnTo>
                    <a:pt x="34" y="6"/>
                  </a:lnTo>
                  <a:lnTo>
                    <a:pt x="48" y="0"/>
                  </a:lnTo>
                  <a:lnTo>
                    <a:pt x="62" y="6"/>
                  </a:lnTo>
                  <a:lnTo>
                    <a:pt x="75" y="20"/>
                  </a:lnTo>
                  <a:lnTo>
                    <a:pt x="75" y="13"/>
                  </a:lnTo>
                  <a:lnTo>
                    <a:pt x="75" y="20"/>
                  </a:lnTo>
                  <a:lnTo>
                    <a:pt x="73" y="23"/>
                  </a:lnTo>
                  <a:lnTo>
                    <a:pt x="75" y="27"/>
                  </a:lnTo>
                  <a:lnTo>
                    <a:pt x="72" y="30"/>
                  </a:lnTo>
                  <a:lnTo>
                    <a:pt x="65" y="32"/>
                  </a:lnTo>
                  <a:lnTo>
                    <a:pt x="62" y="34"/>
                  </a:lnTo>
                  <a:lnTo>
                    <a:pt x="63" y="30"/>
                  </a:lnTo>
                  <a:lnTo>
                    <a:pt x="62" y="27"/>
                  </a:lnTo>
                  <a:lnTo>
                    <a:pt x="62" y="20"/>
                  </a:lnTo>
                  <a:lnTo>
                    <a:pt x="62" y="22"/>
                  </a:lnTo>
                  <a:lnTo>
                    <a:pt x="62" y="20"/>
                  </a:lnTo>
                  <a:lnTo>
                    <a:pt x="60" y="17"/>
                  </a:lnTo>
                  <a:lnTo>
                    <a:pt x="55" y="13"/>
                  </a:lnTo>
                  <a:lnTo>
                    <a:pt x="48" y="13"/>
                  </a:lnTo>
                  <a:lnTo>
                    <a:pt x="45" y="15"/>
                  </a:lnTo>
                  <a:lnTo>
                    <a:pt x="39" y="18"/>
                  </a:lnTo>
                  <a:lnTo>
                    <a:pt x="36" y="23"/>
                  </a:lnTo>
                  <a:lnTo>
                    <a:pt x="34" y="27"/>
                  </a:lnTo>
                  <a:lnTo>
                    <a:pt x="36" y="27"/>
                  </a:lnTo>
                  <a:lnTo>
                    <a:pt x="41" y="27"/>
                  </a:lnTo>
                  <a:lnTo>
                    <a:pt x="39" y="32"/>
                  </a:lnTo>
                  <a:lnTo>
                    <a:pt x="34" y="35"/>
                  </a:lnTo>
                  <a:lnTo>
                    <a:pt x="28" y="34"/>
                  </a:lnTo>
                  <a:lnTo>
                    <a:pt x="26" y="34"/>
                  </a:lnTo>
                  <a:lnTo>
                    <a:pt x="28" y="27"/>
                  </a:lnTo>
                  <a:lnTo>
                    <a:pt x="21" y="27"/>
                  </a:lnTo>
                  <a:lnTo>
                    <a:pt x="17" y="25"/>
                  </a:lnTo>
                  <a:lnTo>
                    <a:pt x="14" y="20"/>
                  </a:lnTo>
                  <a:lnTo>
                    <a:pt x="7" y="22"/>
                  </a:lnTo>
                  <a:lnTo>
                    <a:pt x="0" y="2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0" name="Freeform 578"/>
            <p:cNvSpPr>
              <a:spLocks/>
            </p:cNvSpPr>
            <p:nvPr/>
          </p:nvSpPr>
          <p:spPr bwMode="auto">
            <a:xfrm>
              <a:off x="1743" y="1758"/>
              <a:ext cx="41" cy="41"/>
            </a:xfrm>
            <a:custGeom>
              <a:avLst/>
              <a:gdLst>
                <a:gd name="T0" fmla="*/ 27 w 41"/>
                <a:gd name="T1" fmla="*/ 7 h 41"/>
                <a:gd name="T2" fmla="*/ 34 w 41"/>
                <a:gd name="T3" fmla="*/ 19 h 41"/>
                <a:gd name="T4" fmla="*/ 41 w 41"/>
                <a:gd name="T5" fmla="*/ 27 h 41"/>
                <a:gd name="T6" fmla="*/ 38 w 41"/>
                <a:gd name="T7" fmla="*/ 27 h 41"/>
                <a:gd name="T8" fmla="*/ 34 w 41"/>
                <a:gd name="T9" fmla="*/ 27 h 41"/>
                <a:gd name="T10" fmla="*/ 34 w 41"/>
                <a:gd name="T11" fmla="*/ 41 h 41"/>
                <a:gd name="T12" fmla="*/ 29 w 41"/>
                <a:gd name="T13" fmla="*/ 36 h 41"/>
                <a:gd name="T14" fmla="*/ 27 w 41"/>
                <a:gd name="T15" fmla="*/ 34 h 41"/>
                <a:gd name="T16" fmla="*/ 26 w 41"/>
                <a:gd name="T17" fmla="*/ 34 h 41"/>
                <a:gd name="T18" fmla="*/ 27 w 41"/>
                <a:gd name="T19" fmla="*/ 34 h 41"/>
                <a:gd name="T20" fmla="*/ 17 w 41"/>
                <a:gd name="T21" fmla="*/ 22 h 41"/>
                <a:gd name="T22" fmla="*/ 7 w 41"/>
                <a:gd name="T23" fmla="*/ 14 h 41"/>
                <a:gd name="T24" fmla="*/ 9 w 41"/>
                <a:gd name="T25" fmla="*/ 19 h 41"/>
                <a:gd name="T26" fmla="*/ 7 w 41"/>
                <a:gd name="T27" fmla="*/ 21 h 41"/>
                <a:gd name="T28" fmla="*/ 9 w 41"/>
                <a:gd name="T29" fmla="*/ 22 h 41"/>
                <a:gd name="T30" fmla="*/ 7 w 41"/>
                <a:gd name="T31" fmla="*/ 21 h 41"/>
                <a:gd name="T32" fmla="*/ 2 w 41"/>
                <a:gd name="T33" fmla="*/ 19 h 41"/>
                <a:gd name="T34" fmla="*/ 0 w 41"/>
                <a:gd name="T35" fmla="*/ 14 h 41"/>
                <a:gd name="T36" fmla="*/ 0 w 41"/>
                <a:gd name="T37" fmla="*/ 9 h 41"/>
                <a:gd name="T38" fmla="*/ 0 w 41"/>
                <a:gd name="T39" fmla="*/ 0 h 41"/>
                <a:gd name="T40" fmla="*/ 14 w 41"/>
                <a:gd name="T41" fmla="*/ 5 h 41"/>
                <a:gd name="T42" fmla="*/ 27 w 41"/>
                <a:gd name="T43" fmla="*/ 7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41"/>
                <a:gd name="T68" fmla="*/ 41 w 41"/>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41">
                  <a:moveTo>
                    <a:pt x="27" y="7"/>
                  </a:moveTo>
                  <a:lnTo>
                    <a:pt x="34" y="19"/>
                  </a:lnTo>
                  <a:lnTo>
                    <a:pt x="41" y="27"/>
                  </a:lnTo>
                  <a:lnTo>
                    <a:pt x="38" y="27"/>
                  </a:lnTo>
                  <a:lnTo>
                    <a:pt x="34" y="27"/>
                  </a:lnTo>
                  <a:lnTo>
                    <a:pt x="34" y="41"/>
                  </a:lnTo>
                  <a:lnTo>
                    <a:pt x="29" y="36"/>
                  </a:lnTo>
                  <a:lnTo>
                    <a:pt x="27" y="34"/>
                  </a:lnTo>
                  <a:lnTo>
                    <a:pt x="26" y="34"/>
                  </a:lnTo>
                  <a:lnTo>
                    <a:pt x="27" y="34"/>
                  </a:lnTo>
                  <a:lnTo>
                    <a:pt x="17" y="22"/>
                  </a:lnTo>
                  <a:lnTo>
                    <a:pt x="7" y="14"/>
                  </a:lnTo>
                  <a:lnTo>
                    <a:pt x="9" y="19"/>
                  </a:lnTo>
                  <a:lnTo>
                    <a:pt x="7" y="21"/>
                  </a:lnTo>
                  <a:lnTo>
                    <a:pt x="9" y="22"/>
                  </a:lnTo>
                  <a:lnTo>
                    <a:pt x="7" y="21"/>
                  </a:lnTo>
                  <a:lnTo>
                    <a:pt x="2" y="19"/>
                  </a:lnTo>
                  <a:lnTo>
                    <a:pt x="0" y="14"/>
                  </a:lnTo>
                  <a:lnTo>
                    <a:pt x="0" y="9"/>
                  </a:lnTo>
                  <a:lnTo>
                    <a:pt x="0" y="0"/>
                  </a:lnTo>
                  <a:lnTo>
                    <a:pt x="14" y="5"/>
                  </a:lnTo>
                  <a:lnTo>
                    <a:pt x="27"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1" name="Freeform 579"/>
            <p:cNvSpPr>
              <a:spLocks/>
            </p:cNvSpPr>
            <p:nvPr/>
          </p:nvSpPr>
          <p:spPr bwMode="auto">
            <a:xfrm>
              <a:off x="1723" y="1704"/>
              <a:ext cx="61" cy="61"/>
            </a:xfrm>
            <a:custGeom>
              <a:avLst/>
              <a:gdLst>
                <a:gd name="T0" fmla="*/ 61 w 61"/>
                <a:gd name="T1" fmla="*/ 0 h 61"/>
                <a:gd name="T2" fmla="*/ 59 w 61"/>
                <a:gd name="T3" fmla="*/ 0 h 61"/>
                <a:gd name="T4" fmla="*/ 61 w 61"/>
                <a:gd name="T5" fmla="*/ 0 h 61"/>
                <a:gd name="T6" fmla="*/ 56 w 61"/>
                <a:gd name="T7" fmla="*/ 13 h 61"/>
                <a:gd name="T8" fmla="*/ 54 w 61"/>
                <a:gd name="T9" fmla="*/ 27 h 61"/>
                <a:gd name="T10" fmla="*/ 51 w 61"/>
                <a:gd name="T11" fmla="*/ 35 h 61"/>
                <a:gd name="T12" fmla="*/ 47 w 61"/>
                <a:gd name="T13" fmla="*/ 41 h 61"/>
                <a:gd name="T14" fmla="*/ 47 w 61"/>
                <a:gd name="T15" fmla="*/ 47 h 61"/>
                <a:gd name="T16" fmla="*/ 47 w 61"/>
                <a:gd name="T17" fmla="*/ 54 h 61"/>
                <a:gd name="T18" fmla="*/ 47 w 61"/>
                <a:gd name="T19" fmla="*/ 61 h 61"/>
                <a:gd name="T20" fmla="*/ 34 w 61"/>
                <a:gd name="T21" fmla="*/ 59 h 61"/>
                <a:gd name="T22" fmla="*/ 20 w 61"/>
                <a:gd name="T23" fmla="*/ 54 h 61"/>
                <a:gd name="T24" fmla="*/ 19 w 61"/>
                <a:gd name="T25" fmla="*/ 51 h 61"/>
                <a:gd name="T26" fmla="*/ 13 w 61"/>
                <a:gd name="T27" fmla="*/ 47 h 61"/>
                <a:gd name="T28" fmla="*/ 7 w 61"/>
                <a:gd name="T29" fmla="*/ 39 h 61"/>
                <a:gd name="T30" fmla="*/ 0 w 61"/>
                <a:gd name="T31" fmla="*/ 27 h 61"/>
                <a:gd name="T32" fmla="*/ 7 w 61"/>
                <a:gd name="T33" fmla="*/ 27 h 61"/>
                <a:gd name="T34" fmla="*/ 7 w 61"/>
                <a:gd name="T35" fmla="*/ 24 h 61"/>
                <a:gd name="T36" fmla="*/ 7 w 61"/>
                <a:gd name="T37" fmla="*/ 20 h 61"/>
                <a:gd name="T38" fmla="*/ 13 w 61"/>
                <a:gd name="T39" fmla="*/ 15 h 61"/>
                <a:gd name="T40" fmla="*/ 20 w 61"/>
                <a:gd name="T41" fmla="*/ 15 h 61"/>
                <a:gd name="T42" fmla="*/ 27 w 61"/>
                <a:gd name="T43" fmla="*/ 13 h 61"/>
                <a:gd name="T44" fmla="*/ 32 w 61"/>
                <a:gd name="T45" fmla="*/ 5 h 61"/>
                <a:gd name="T46" fmla="*/ 41 w 61"/>
                <a:gd name="T47" fmla="*/ 0 h 61"/>
                <a:gd name="T48" fmla="*/ 41 w 61"/>
                <a:gd name="T49" fmla="*/ 1 h 61"/>
                <a:gd name="T50" fmla="*/ 41 w 61"/>
                <a:gd name="T51" fmla="*/ 0 h 61"/>
                <a:gd name="T52" fmla="*/ 47 w 61"/>
                <a:gd name="T53" fmla="*/ 1 h 61"/>
                <a:gd name="T54" fmla="*/ 54 w 61"/>
                <a:gd name="T55" fmla="*/ 0 h 61"/>
                <a:gd name="T56" fmla="*/ 61 w 61"/>
                <a:gd name="T57" fmla="*/ 0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1"/>
                <a:gd name="T89" fmla="*/ 61 w 61"/>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1">
                  <a:moveTo>
                    <a:pt x="61" y="0"/>
                  </a:moveTo>
                  <a:lnTo>
                    <a:pt x="59" y="0"/>
                  </a:lnTo>
                  <a:lnTo>
                    <a:pt x="61" y="0"/>
                  </a:lnTo>
                  <a:lnTo>
                    <a:pt x="56" y="13"/>
                  </a:lnTo>
                  <a:lnTo>
                    <a:pt x="54" y="27"/>
                  </a:lnTo>
                  <a:lnTo>
                    <a:pt x="51" y="35"/>
                  </a:lnTo>
                  <a:lnTo>
                    <a:pt x="47" y="41"/>
                  </a:lnTo>
                  <a:lnTo>
                    <a:pt x="47" y="47"/>
                  </a:lnTo>
                  <a:lnTo>
                    <a:pt x="47" y="54"/>
                  </a:lnTo>
                  <a:lnTo>
                    <a:pt x="47" y="61"/>
                  </a:lnTo>
                  <a:lnTo>
                    <a:pt x="34" y="59"/>
                  </a:lnTo>
                  <a:lnTo>
                    <a:pt x="20" y="54"/>
                  </a:lnTo>
                  <a:lnTo>
                    <a:pt x="19" y="51"/>
                  </a:lnTo>
                  <a:lnTo>
                    <a:pt x="13" y="47"/>
                  </a:lnTo>
                  <a:lnTo>
                    <a:pt x="7" y="39"/>
                  </a:lnTo>
                  <a:lnTo>
                    <a:pt x="0" y="27"/>
                  </a:lnTo>
                  <a:lnTo>
                    <a:pt x="7" y="27"/>
                  </a:lnTo>
                  <a:lnTo>
                    <a:pt x="7" y="24"/>
                  </a:lnTo>
                  <a:lnTo>
                    <a:pt x="7" y="20"/>
                  </a:lnTo>
                  <a:lnTo>
                    <a:pt x="13" y="15"/>
                  </a:lnTo>
                  <a:lnTo>
                    <a:pt x="20" y="15"/>
                  </a:lnTo>
                  <a:lnTo>
                    <a:pt x="27" y="13"/>
                  </a:lnTo>
                  <a:lnTo>
                    <a:pt x="32" y="5"/>
                  </a:lnTo>
                  <a:lnTo>
                    <a:pt x="41" y="0"/>
                  </a:lnTo>
                  <a:lnTo>
                    <a:pt x="41" y="1"/>
                  </a:lnTo>
                  <a:lnTo>
                    <a:pt x="41" y="0"/>
                  </a:lnTo>
                  <a:lnTo>
                    <a:pt x="47" y="1"/>
                  </a:lnTo>
                  <a:lnTo>
                    <a:pt x="54" y="0"/>
                  </a:lnTo>
                  <a:lnTo>
                    <a:pt x="61"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2" name="Freeform 580"/>
            <p:cNvSpPr>
              <a:spLocks/>
            </p:cNvSpPr>
            <p:nvPr/>
          </p:nvSpPr>
          <p:spPr bwMode="auto">
            <a:xfrm>
              <a:off x="1689" y="1711"/>
              <a:ext cx="34" cy="16"/>
            </a:xfrm>
            <a:custGeom>
              <a:avLst/>
              <a:gdLst>
                <a:gd name="T0" fmla="*/ 34 w 34"/>
                <a:gd name="T1" fmla="*/ 13 h 15"/>
                <a:gd name="T2" fmla="*/ 32 w 34"/>
                <a:gd name="T3" fmla="*/ 15 h 15"/>
                <a:gd name="T4" fmla="*/ 34 w 34"/>
                <a:gd name="T5" fmla="*/ 13 h 15"/>
                <a:gd name="T6" fmla="*/ 27 w 34"/>
                <a:gd name="T7" fmla="*/ 13 h 15"/>
                <a:gd name="T8" fmla="*/ 20 w 34"/>
                <a:gd name="T9" fmla="*/ 13 h 15"/>
                <a:gd name="T10" fmla="*/ 13 w 34"/>
                <a:gd name="T11" fmla="*/ 13 h 15"/>
                <a:gd name="T12" fmla="*/ 5 w 34"/>
                <a:gd name="T13" fmla="*/ 10 h 15"/>
                <a:gd name="T14" fmla="*/ 0 w 34"/>
                <a:gd name="T15" fmla="*/ 6 h 15"/>
                <a:gd name="T16" fmla="*/ 5 w 34"/>
                <a:gd name="T17" fmla="*/ 5 h 15"/>
                <a:gd name="T18" fmla="*/ 7 w 34"/>
                <a:gd name="T19" fmla="*/ 0 h 15"/>
                <a:gd name="T20" fmla="*/ 10 w 34"/>
                <a:gd name="T21" fmla="*/ 0 h 15"/>
                <a:gd name="T22" fmla="*/ 13 w 34"/>
                <a:gd name="T23" fmla="*/ 0 h 15"/>
                <a:gd name="T24" fmla="*/ 17 w 34"/>
                <a:gd name="T25" fmla="*/ 3 h 15"/>
                <a:gd name="T26" fmla="*/ 20 w 34"/>
                <a:gd name="T27" fmla="*/ 6 h 15"/>
                <a:gd name="T28" fmla="*/ 27 w 34"/>
                <a:gd name="T29" fmla="*/ 6 h 15"/>
                <a:gd name="T30" fmla="*/ 30 w 34"/>
                <a:gd name="T31" fmla="*/ 10 h 15"/>
                <a:gd name="T32" fmla="*/ 34 w 34"/>
                <a:gd name="T33" fmla="*/ 1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5"/>
                <a:gd name="T53" fmla="*/ 34 w 3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5">
                  <a:moveTo>
                    <a:pt x="34" y="13"/>
                  </a:moveTo>
                  <a:lnTo>
                    <a:pt x="32" y="15"/>
                  </a:lnTo>
                  <a:lnTo>
                    <a:pt x="34" y="13"/>
                  </a:lnTo>
                  <a:lnTo>
                    <a:pt x="27" y="13"/>
                  </a:lnTo>
                  <a:lnTo>
                    <a:pt x="20" y="13"/>
                  </a:lnTo>
                  <a:lnTo>
                    <a:pt x="13" y="13"/>
                  </a:lnTo>
                  <a:lnTo>
                    <a:pt x="5" y="10"/>
                  </a:lnTo>
                  <a:lnTo>
                    <a:pt x="0" y="6"/>
                  </a:lnTo>
                  <a:lnTo>
                    <a:pt x="5" y="5"/>
                  </a:lnTo>
                  <a:lnTo>
                    <a:pt x="7" y="0"/>
                  </a:lnTo>
                  <a:lnTo>
                    <a:pt x="10" y="0"/>
                  </a:lnTo>
                  <a:lnTo>
                    <a:pt x="13" y="0"/>
                  </a:lnTo>
                  <a:lnTo>
                    <a:pt x="17" y="3"/>
                  </a:lnTo>
                  <a:lnTo>
                    <a:pt x="20" y="6"/>
                  </a:lnTo>
                  <a:lnTo>
                    <a:pt x="27" y="6"/>
                  </a:lnTo>
                  <a:lnTo>
                    <a:pt x="30" y="10"/>
                  </a:lnTo>
                  <a:lnTo>
                    <a:pt x="34" y="13"/>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3" name="Freeform 581"/>
            <p:cNvSpPr>
              <a:spLocks/>
            </p:cNvSpPr>
            <p:nvPr/>
          </p:nvSpPr>
          <p:spPr bwMode="auto">
            <a:xfrm>
              <a:off x="1702" y="1683"/>
              <a:ext cx="82" cy="48"/>
            </a:xfrm>
            <a:custGeom>
              <a:avLst/>
              <a:gdLst>
                <a:gd name="T0" fmla="*/ 82 w 82"/>
                <a:gd name="T1" fmla="*/ 21 h 48"/>
                <a:gd name="T2" fmla="*/ 75 w 82"/>
                <a:gd name="T3" fmla="*/ 21 h 48"/>
                <a:gd name="T4" fmla="*/ 68 w 82"/>
                <a:gd name="T5" fmla="*/ 22 h 48"/>
                <a:gd name="T6" fmla="*/ 62 w 82"/>
                <a:gd name="T7" fmla="*/ 21 h 48"/>
                <a:gd name="T8" fmla="*/ 62 w 82"/>
                <a:gd name="T9" fmla="*/ 22 h 48"/>
                <a:gd name="T10" fmla="*/ 62 w 82"/>
                <a:gd name="T11" fmla="*/ 21 h 48"/>
                <a:gd name="T12" fmla="*/ 53 w 82"/>
                <a:gd name="T13" fmla="*/ 26 h 48"/>
                <a:gd name="T14" fmla="*/ 48 w 82"/>
                <a:gd name="T15" fmla="*/ 34 h 48"/>
                <a:gd name="T16" fmla="*/ 41 w 82"/>
                <a:gd name="T17" fmla="*/ 36 h 48"/>
                <a:gd name="T18" fmla="*/ 34 w 82"/>
                <a:gd name="T19" fmla="*/ 36 h 48"/>
                <a:gd name="T20" fmla="*/ 28 w 82"/>
                <a:gd name="T21" fmla="*/ 41 h 48"/>
                <a:gd name="T22" fmla="*/ 28 w 82"/>
                <a:gd name="T23" fmla="*/ 45 h 48"/>
                <a:gd name="T24" fmla="*/ 28 w 82"/>
                <a:gd name="T25" fmla="*/ 48 h 48"/>
                <a:gd name="T26" fmla="*/ 21 w 82"/>
                <a:gd name="T27" fmla="*/ 48 h 48"/>
                <a:gd name="T28" fmla="*/ 19 w 82"/>
                <a:gd name="T29" fmla="*/ 45 h 48"/>
                <a:gd name="T30" fmla="*/ 21 w 82"/>
                <a:gd name="T31" fmla="*/ 41 h 48"/>
                <a:gd name="T32" fmla="*/ 17 w 82"/>
                <a:gd name="T33" fmla="*/ 38 h 48"/>
                <a:gd name="T34" fmla="*/ 14 w 82"/>
                <a:gd name="T35" fmla="*/ 34 h 48"/>
                <a:gd name="T36" fmla="*/ 7 w 82"/>
                <a:gd name="T37" fmla="*/ 34 h 48"/>
                <a:gd name="T38" fmla="*/ 4 w 82"/>
                <a:gd name="T39" fmla="*/ 31 h 48"/>
                <a:gd name="T40" fmla="*/ 0 w 82"/>
                <a:gd name="T41" fmla="*/ 28 h 48"/>
                <a:gd name="T42" fmla="*/ 2 w 82"/>
                <a:gd name="T43" fmla="*/ 21 h 48"/>
                <a:gd name="T44" fmla="*/ 7 w 82"/>
                <a:gd name="T45" fmla="*/ 17 h 48"/>
                <a:gd name="T46" fmla="*/ 14 w 82"/>
                <a:gd name="T47" fmla="*/ 14 h 48"/>
                <a:gd name="T48" fmla="*/ 16 w 82"/>
                <a:gd name="T49" fmla="*/ 5 h 48"/>
                <a:gd name="T50" fmla="*/ 21 w 82"/>
                <a:gd name="T51" fmla="*/ 0 h 48"/>
                <a:gd name="T52" fmla="*/ 23 w 82"/>
                <a:gd name="T53" fmla="*/ 0 h 48"/>
                <a:gd name="T54" fmla="*/ 28 w 82"/>
                <a:gd name="T55" fmla="*/ 0 h 48"/>
                <a:gd name="T56" fmla="*/ 34 w 82"/>
                <a:gd name="T57" fmla="*/ 0 h 48"/>
                <a:gd name="T58" fmla="*/ 41 w 82"/>
                <a:gd name="T59" fmla="*/ 0 h 48"/>
                <a:gd name="T60" fmla="*/ 62 w 82"/>
                <a:gd name="T61" fmla="*/ 0 h 48"/>
                <a:gd name="T62" fmla="*/ 68 w 82"/>
                <a:gd name="T63" fmla="*/ 7 h 48"/>
                <a:gd name="T64" fmla="*/ 75 w 82"/>
                <a:gd name="T65" fmla="*/ 12 h 48"/>
                <a:gd name="T66" fmla="*/ 82 w 82"/>
                <a:gd name="T67" fmla="*/ 21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48"/>
                <a:gd name="T104" fmla="*/ 82 w 82"/>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48">
                  <a:moveTo>
                    <a:pt x="82" y="21"/>
                  </a:moveTo>
                  <a:lnTo>
                    <a:pt x="75" y="21"/>
                  </a:lnTo>
                  <a:lnTo>
                    <a:pt x="68" y="22"/>
                  </a:lnTo>
                  <a:lnTo>
                    <a:pt x="62" y="21"/>
                  </a:lnTo>
                  <a:lnTo>
                    <a:pt x="62" y="22"/>
                  </a:lnTo>
                  <a:lnTo>
                    <a:pt x="62" y="21"/>
                  </a:lnTo>
                  <a:lnTo>
                    <a:pt x="53" y="26"/>
                  </a:lnTo>
                  <a:lnTo>
                    <a:pt x="48" y="34"/>
                  </a:lnTo>
                  <a:lnTo>
                    <a:pt x="41" y="36"/>
                  </a:lnTo>
                  <a:lnTo>
                    <a:pt x="34" y="36"/>
                  </a:lnTo>
                  <a:lnTo>
                    <a:pt x="28" y="41"/>
                  </a:lnTo>
                  <a:lnTo>
                    <a:pt x="28" y="45"/>
                  </a:lnTo>
                  <a:lnTo>
                    <a:pt x="28" y="48"/>
                  </a:lnTo>
                  <a:lnTo>
                    <a:pt x="21" y="48"/>
                  </a:lnTo>
                  <a:lnTo>
                    <a:pt x="19" y="45"/>
                  </a:lnTo>
                  <a:lnTo>
                    <a:pt x="21" y="41"/>
                  </a:lnTo>
                  <a:lnTo>
                    <a:pt x="17" y="38"/>
                  </a:lnTo>
                  <a:lnTo>
                    <a:pt x="14" y="34"/>
                  </a:lnTo>
                  <a:lnTo>
                    <a:pt x="7" y="34"/>
                  </a:lnTo>
                  <a:lnTo>
                    <a:pt x="4" y="31"/>
                  </a:lnTo>
                  <a:lnTo>
                    <a:pt x="0" y="28"/>
                  </a:lnTo>
                  <a:lnTo>
                    <a:pt x="2" y="21"/>
                  </a:lnTo>
                  <a:lnTo>
                    <a:pt x="7" y="17"/>
                  </a:lnTo>
                  <a:lnTo>
                    <a:pt x="14" y="14"/>
                  </a:lnTo>
                  <a:lnTo>
                    <a:pt x="16" y="5"/>
                  </a:lnTo>
                  <a:lnTo>
                    <a:pt x="21" y="0"/>
                  </a:lnTo>
                  <a:lnTo>
                    <a:pt x="23" y="0"/>
                  </a:lnTo>
                  <a:lnTo>
                    <a:pt x="28" y="0"/>
                  </a:lnTo>
                  <a:lnTo>
                    <a:pt x="34" y="0"/>
                  </a:lnTo>
                  <a:lnTo>
                    <a:pt x="41" y="0"/>
                  </a:lnTo>
                  <a:lnTo>
                    <a:pt x="62" y="0"/>
                  </a:lnTo>
                  <a:lnTo>
                    <a:pt x="68" y="7"/>
                  </a:lnTo>
                  <a:lnTo>
                    <a:pt x="75" y="12"/>
                  </a:lnTo>
                  <a:lnTo>
                    <a:pt x="82"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4" name="Freeform 582"/>
            <p:cNvSpPr>
              <a:spLocks/>
            </p:cNvSpPr>
            <p:nvPr/>
          </p:nvSpPr>
          <p:spPr bwMode="auto">
            <a:xfrm>
              <a:off x="1702" y="1649"/>
              <a:ext cx="21" cy="34"/>
            </a:xfrm>
            <a:custGeom>
              <a:avLst/>
              <a:gdLst>
                <a:gd name="T0" fmla="*/ 21 w 21"/>
                <a:gd name="T1" fmla="*/ 7 h 34"/>
                <a:gd name="T2" fmla="*/ 19 w 21"/>
                <a:gd name="T3" fmla="*/ 7 h 34"/>
                <a:gd name="T4" fmla="*/ 14 w 21"/>
                <a:gd name="T5" fmla="*/ 7 h 34"/>
                <a:gd name="T6" fmla="*/ 16 w 21"/>
                <a:gd name="T7" fmla="*/ 12 h 34"/>
                <a:gd name="T8" fmla="*/ 14 w 21"/>
                <a:gd name="T9" fmla="*/ 14 h 34"/>
                <a:gd name="T10" fmla="*/ 14 w 21"/>
                <a:gd name="T11" fmla="*/ 22 h 34"/>
                <a:gd name="T12" fmla="*/ 11 w 21"/>
                <a:gd name="T13" fmla="*/ 29 h 34"/>
                <a:gd name="T14" fmla="*/ 7 w 21"/>
                <a:gd name="T15" fmla="*/ 34 h 34"/>
                <a:gd name="T16" fmla="*/ 0 w 21"/>
                <a:gd name="T17" fmla="*/ 34 h 34"/>
                <a:gd name="T18" fmla="*/ 7 w 21"/>
                <a:gd name="T19" fmla="*/ 7 h 34"/>
                <a:gd name="T20" fmla="*/ 11 w 21"/>
                <a:gd name="T21" fmla="*/ 7 h 34"/>
                <a:gd name="T22" fmla="*/ 14 w 21"/>
                <a:gd name="T23" fmla="*/ 4 h 34"/>
                <a:gd name="T24" fmla="*/ 21 w 21"/>
                <a:gd name="T25" fmla="*/ 0 h 34"/>
                <a:gd name="T26" fmla="*/ 21 w 21"/>
                <a:gd name="T27" fmla="*/ 2 h 34"/>
                <a:gd name="T28" fmla="*/ 21 w 21"/>
                <a:gd name="T29" fmla="*/ 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4"/>
                <a:gd name="T47" fmla="*/ 21 w 21"/>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4">
                  <a:moveTo>
                    <a:pt x="21" y="7"/>
                  </a:moveTo>
                  <a:lnTo>
                    <a:pt x="19" y="7"/>
                  </a:lnTo>
                  <a:lnTo>
                    <a:pt x="14" y="7"/>
                  </a:lnTo>
                  <a:lnTo>
                    <a:pt x="16" y="12"/>
                  </a:lnTo>
                  <a:lnTo>
                    <a:pt x="14" y="14"/>
                  </a:lnTo>
                  <a:lnTo>
                    <a:pt x="14" y="22"/>
                  </a:lnTo>
                  <a:lnTo>
                    <a:pt x="11" y="29"/>
                  </a:lnTo>
                  <a:lnTo>
                    <a:pt x="7" y="34"/>
                  </a:lnTo>
                  <a:lnTo>
                    <a:pt x="0" y="34"/>
                  </a:lnTo>
                  <a:lnTo>
                    <a:pt x="7" y="7"/>
                  </a:lnTo>
                  <a:lnTo>
                    <a:pt x="11" y="7"/>
                  </a:lnTo>
                  <a:lnTo>
                    <a:pt x="14" y="4"/>
                  </a:lnTo>
                  <a:lnTo>
                    <a:pt x="21" y="0"/>
                  </a:lnTo>
                  <a:lnTo>
                    <a:pt x="21" y="2"/>
                  </a:lnTo>
                  <a:lnTo>
                    <a:pt x="21"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5" name="Freeform 583"/>
            <p:cNvSpPr>
              <a:spLocks/>
            </p:cNvSpPr>
            <p:nvPr/>
          </p:nvSpPr>
          <p:spPr bwMode="auto">
            <a:xfrm>
              <a:off x="1662" y="1656"/>
              <a:ext cx="61" cy="61"/>
            </a:xfrm>
            <a:custGeom>
              <a:avLst/>
              <a:gdLst>
                <a:gd name="T0" fmla="*/ 61 w 61"/>
                <a:gd name="T1" fmla="*/ 27 h 61"/>
                <a:gd name="T2" fmla="*/ 56 w 61"/>
                <a:gd name="T3" fmla="*/ 29 h 61"/>
                <a:gd name="T4" fmla="*/ 47 w 61"/>
                <a:gd name="T5" fmla="*/ 27 h 61"/>
                <a:gd name="T6" fmla="*/ 40 w 61"/>
                <a:gd name="T7" fmla="*/ 27 h 61"/>
                <a:gd name="T8" fmla="*/ 47 w 61"/>
                <a:gd name="T9" fmla="*/ 0 h 61"/>
                <a:gd name="T10" fmla="*/ 27 w 61"/>
                <a:gd name="T11" fmla="*/ 0 h 61"/>
                <a:gd name="T12" fmla="*/ 20 w 61"/>
                <a:gd name="T13" fmla="*/ 7 h 61"/>
                <a:gd name="T14" fmla="*/ 13 w 61"/>
                <a:gd name="T15" fmla="*/ 14 h 61"/>
                <a:gd name="T16" fmla="*/ 20 w 61"/>
                <a:gd name="T17" fmla="*/ 20 h 61"/>
                <a:gd name="T18" fmla="*/ 27 w 61"/>
                <a:gd name="T19" fmla="*/ 27 h 61"/>
                <a:gd name="T20" fmla="*/ 25 w 61"/>
                <a:gd name="T21" fmla="*/ 29 h 61"/>
                <a:gd name="T22" fmla="*/ 27 w 61"/>
                <a:gd name="T23" fmla="*/ 34 h 61"/>
                <a:gd name="T24" fmla="*/ 6 w 61"/>
                <a:gd name="T25" fmla="*/ 34 h 61"/>
                <a:gd name="T26" fmla="*/ 3 w 61"/>
                <a:gd name="T27" fmla="*/ 38 h 61"/>
                <a:gd name="T28" fmla="*/ 1 w 61"/>
                <a:gd name="T29" fmla="*/ 44 h 61"/>
                <a:gd name="T30" fmla="*/ 0 w 61"/>
                <a:gd name="T31" fmla="*/ 55 h 61"/>
                <a:gd name="T32" fmla="*/ 6 w 61"/>
                <a:gd name="T33" fmla="*/ 58 h 61"/>
                <a:gd name="T34" fmla="*/ 13 w 61"/>
                <a:gd name="T35" fmla="*/ 61 h 61"/>
                <a:gd name="T36" fmla="*/ 20 w 61"/>
                <a:gd name="T37" fmla="*/ 60 h 61"/>
                <a:gd name="T38" fmla="*/ 27 w 61"/>
                <a:gd name="T39" fmla="*/ 61 h 61"/>
                <a:gd name="T40" fmla="*/ 32 w 61"/>
                <a:gd name="T41" fmla="*/ 60 h 61"/>
                <a:gd name="T42" fmla="*/ 34 w 61"/>
                <a:gd name="T43" fmla="*/ 55 h 61"/>
                <a:gd name="T44" fmla="*/ 37 w 61"/>
                <a:gd name="T45" fmla="*/ 55 h 61"/>
                <a:gd name="T46" fmla="*/ 40 w 61"/>
                <a:gd name="T47" fmla="*/ 55 h 61"/>
                <a:gd name="T48" fmla="*/ 42 w 61"/>
                <a:gd name="T49" fmla="*/ 48 h 61"/>
                <a:gd name="T50" fmla="*/ 47 w 61"/>
                <a:gd name="T51" fmla="*/ 44 h 61"/>
                <a:gd name="T52" fmla="*/ 54 w 61"/>
                <a:gd name="T53" fmla="*/ 41 h 61"/>
                <a:gd name="T54" fmla="*/ 56 w 61"/>
                <a:gd name="T55" fmla="*/ 32 h 61"/>
                <a:gd name="T56" fmla="*/ 61 w 61"/>
                <a:gd name="T57" fmla="*/ 27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1"/>
                <a:gd name="T89" fmla="*/ 61 w 61"/>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1">
                  <a:moveTo>
                    <a:pt x="61" y="27"/>
                  </a:moveTo>
                  <a:lnTo>
                    <a:pt x="56" y="29"/>
                  </a:lnTo>
                  <a:lnTo>
                    <a:pt x="47" y="27"/>
                  </a:lnTo>
                  <a:lnTo>
                    <a:pt x="40" y="27"/>
                  </a:lnTo>
                  <a:lnTo>
                    <a:pt x="47" y="0"/>
                  </a:lnTo>
                  <a:lnTo>
                    <a:pt x="27" y="0"/>
                  </a:lnTo>
                  <a:lnTo>
                    <a:pt x="20" y="7"/>
                  </a:lnTo>
                  <a:lnTo>
                    <a:pt x="13" y="14"/>
                  </a:lnTo>
                  <a:lnTo>
                    <a:pt x="20" y="20"/>
                  </a:lnTo>
                  <a:lnTo>
                    <a:pt x="27" y="27"/>
                  </a:lnTo>
                  <a:lnTo>
                    <a:pt x="25" y="29"/>
                  </a:lnTo>
                  <a:lnTo>
                    <a:pt x="27" y="34"/>
                  </a:lnTo>
                  <a:lnTo>
                    <a:pt x="6" y="34"/>
                  </a:lnTo>
                  <a:lnTo>
                    <a:pt x="3" y="38"/>
                  </a:lnTo>
                  <a:lnTo>
                    <a:pt x="1" y="44"/>
                  </a:lnTo>
                  <a:lnTo>
                    <a:pt x="0" y="55"/>
                  </a:lnTo>
                  <a:lnTo>
                    <a:pt x="6" y="58"/>
                  </a:lnTo>
                  <a:lnTo>
                    <a:pt x="13" y="61"/>
                  </a:lnTo>
                  <a:lnTo>
                    <a:pt x="20" y="60"/>
                  </a:lnTo>
                  <a:lnTo>
                    <a:pt x="27" y="61"/>
                  </a:lnTo>
                  <a:lnTo>
                    <a:pt x="32" y="60"/>
                  </a:lnTo>
                  <a:lnTo>
                    <a:pt x="34" y="55"/>
                  </a:lnTo>
                  <a:lnTo>
                    <a:pt x="37" y="55"/>
                  </a:lnTo>
                  <a:lnTo>
                    <a:pt x="40" y="55"/>
                  </a:lnTo>
                  <a:lnTo>
                    <a:pt x="42" y="48"/>
                  </a:lnTo>
                  <a:lnTo>
                    <a:pt x="47" y="44"/>
                  </a:lnTo>
                  <a:lnTo>
                    <a:pt x="54" y="41"/>
                  </a:lnTo>
                  <a:lnTo>
                    <a:pt x="56" y="32"/>
                  </a:lnTo>
                  <a:lnTo>
                    <a:pt x="61"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6" name="Freeform 584"/>
            <p:cNvSpPr>
              <a:spLocks/>
            </p:cNvSpPr>
            <p:nvPr/>
          </p:nvSpPr>
          <p:spPr bwMode="auto">
            <a:xfrm>
              <a:off x="1389" y="1430"/>
              <a:ext cx="362" cy="274"/>
            </a:xfrm>
            <a:custGeom>
              <a:avLst/>
              <a:gdLst>
                <a:gd name="T0" fmla="*/ 354 w 361"/>
                <a:gd name="T1" fmla="*/ 185 h 274"/>
                <a:gd name="T2" fmla="*/ 358 w 361"/>
                <a:gd name="T3" fmla="*/ 168 h 274"/>
                <a:gd name="T4" fmla="*/ 307 w 361"/>
                <a:gd name="T5" fmla="*/ 178 h 274"/>
                <a:gd name="T6" fmla="*/ 271 w 361"/>
                <a:gd name="T7" fmla="*/ 214 h 274"/>
                <a:gd name="T8" fmla="*/ 211 w 361"/>
                <a:gd name="T9" fmla="*/ 158 h 274"/>
                <a:gd name="T10" fmla="*/ 216 w 361"/>
                <a:gd name="T11" fmla="*/ 98 h 274"/>
                <a:gd name="T12" fmla="*/ 184 w 361"/>
                <a:gd name="T13" fmla="*/ 42 h 274"/>
                <a:gd name="T14" fmla="*/ 164 w 361"/>
                <a:gd name="T15" fmla="*/ 56 h 274"/>
                <a:gd name="T16" fmla="*/ 141 w 361"/>
                <a:gd name="T17" fmla="*/ 25 h 274"/>
                <a:gd name="T18" fmla="*/ 124 w 361"/>
                <a:gd name="T19" fmla="*/ 13 h 274"/>
                <a:gd name="T20" fmla="*/ 68 w 361"/>
                <a:gd name="T21" fmla="*/ 22 h 274"/>
                <a:gd name="T22" fmla="*/ 0 w 361"/>
                <a:gd name="T23" fmla="*/ 1 h 274"/>
                <a:gd name="T24" fmla="*/ 7 w 361"/>
                <a:gd name="T25" fmla="*/ 8 h 274"/>
                <a:gd name="T26" fmla="*/ 7 w 361"/>
                <a:gd name="T27" fmla="*/ 35 h 274"/>
                <a:gd name="T28" fmla="*/ 19 w 361"/>
                <a:gd name="T29" fmla="*/ 68 h 274"/>
                <a:gd name="T30" fmla="*/ 9 w 361"/>
                <a:gd name="T31" fmla="*/ 76 h 274"/>
                <a:gd name="T32" fmla="*/ 21 w 361"/>
                <a:gd name="T33" fmla="*/ 88 h 274"/>
                <a:gd name="T34" fmla="*/ 34 w 361"/>
                <a:gd name="T35" fmla="*/ 100 h 274"/>
                <a:gd name="T36" fmla="*/ 34 w 361"/>
                <a:gd name="T37" fmla="*/ 114 h 274"/>
                <a:gd name="T38" fmla="*/ 43 w 361"/>
                <a:gd name="T39" fmla="*/ 127 h 274"/>
                <a:gd name="T40" fmla="*/ 63 w 361"/>
                <a:gd name="T41" fmla="*/ 146 h 274"/>
                <a:gd name="T42" fmla="*/ 58 w 361"/>
                <a:gd name="T43" fmla="*/ 126 h 274"/>
                <a:gd name="T44" fmla="*/ 51 w 361"/>
                <a:gd name="T45" fmla="*/ 110 h 274"/>
                <a:gd name="T46" fmla="*/ 41 w 361"/>
                <a:gd name="T47" fmla="*/ 90 h 274"/>
                <a:gd name="T48" fmla="*/ 39 w 361"/>
                <a:gd name="T49" fmla="*/ 64 h 274"/>
                <a:gd name="T50" fmla="*/ 27 w 361"/>
                <a:gd name="T51" fmla="*/ 42 h 274"/>
                <a:gd name="T52" fmla="*/ 26 w 361"/>
                <a:gd name="T53" fmla="*/ 29 h 274"/>
                <a:gd name="T54" fmla="*/ 43 w 361"/>
                <a:gd name="T55" fmla="*/ 24 h 274"/>
                <a:gd name="T56" fmla="*/ 48 w 361"/>
                <a:gd name="T57" fmla="*/ 49 h 274"/>
                <a:gd name="T58" fmla="*/ 46 w 361"/>
                <a:gd name="T59" fmla="*/ 59 h 274"/>
                <a:gd name="T60" fmla="*/ 61 w 361"/>
                <a:gd name="T61" fmla="*/ 69 h 274"/>
                <a:gd name="T62" fmla="*/ 72 w 361"/>
                <a:gd name="T63" fmla="*/ 92 h 274"/>
                <a:gd name="T64" fmla="*/ 75 w 361"/>
                <a:gd name="T65" fmla="*/ 104 h 274"/>
                <a:gd name="T66" fmla="*/ 89 w 361"/>
                <a:gd name="T67" fmla="*/ 124 h 274"/>
                <a:gd name="T68" fmla="*/ 109 w 361"/>
                <a:gd name="T69" fmla="*/ 165 h 274"/>
                <a:gd name="T70" fmla="*/ 114 w 361"/>
                <a:gd name="T71" fmla="*/ 175 h 274"/>
                <a:gd name="T72" fmla="*/ 109 w 361"/>
                <a:gd name="T73" fmla="*/ 180 h 274"/>
                <a:gd name="T74" fmla="*/ 109 w 361"/>
                <a:gd name="T75" fmla="*/ 192 h 274"/>
                <a:gd name="T76" fmla="*/ 140 w 361"/>
                <a:gd name="T77" fmla="*/ 223 h 274"/>
                <a:gd name="T78" fmla="*/ 170 w 361"/>
                <a:gd name="T79" fmla="*/ 240 h 274"/>
                <a:gd name="T80" fmla="*/ 227 w 361"/>
                <a:gd name="T81" fmla="*/ 257 h 274"/>
                <a:gd name="T82" fmla="*/ 256 w 361"/>
                <a:gd name="T83" fmla="*/ 257 h 274"/>
                <a:gd name="T84" fmla="*/ 273 w 361"/>
                <a:gd name="T85" fmla="*/ 274 h 274"/>
                <a:gd name="T86" fmla="*/ 279 w 361"/>
                <a:gd name="T87" fmla="*/ 260 h 274"/>
                <a:gd name="T88" fmla="*/ 300 w 361"/>
                <a:gd name="T89" fmla="*/ 253 h 274"/>
                <a:gd name="T90" fmla="*/ 293 w 361"/>
                <a:gd name="T91" fmla="*/ 233 h 274"/>
                <a:gd name="T92" fmla="*/ 324 w 361"/>
                <a:gd name="T93" fmla="*/ 226 h 274"/>
                <a:gd name="T94" fmla="*/ 334 w 361"/>
                <a:gd name="T95" fmla="*/ 221 h 2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274"/>
                <a:gd name="T146" fmla="*/ 361 w 361"/>
                <a:gd name="T147" fmla="*/ 274 h 2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274">
                  <a:moveTo>
                    <a:pt x="334" y="226"/>
                  </a:moveTo>
                  <a:lnTo>
                    <a:pt x="344" y="204"/>
                  </a:lnTo>
                  <a:lnTo>
                    <a:pt x="354" y="185"/>
                  </a:lnTo>
                  <a:lnTo>
                    <a:pt x="356" y="178"/>
                  </a:lnTo>
                  <a:lnTo>
                    <a:pt x="361" y="172"/>
                  </a:lnTo>
                  <a:lnTo>
                    <a:pt x="358" y="168"/>
                  </a:lnTo>
                  <a:lnTo>
                    <a:pt x="354" y="165"/>
                  </a:lnTo>
                  <a:lnTo>
                    <a:pt x="329" y="168"/>
                  </a:lnTo>
                  <a:lnTo>
                    <a:pt x="307" y="178"/>
                  </a:lnTo>
                  <a:lnTo>
                    <a:pt x="300" y="194"/>
                  </a:lnTo>
                  <a:lnTo>
                    <a:pt x="293" y="212"/>
                  </a:lnTo>
                  <a:lnTo>
                    <a:pt x="271" y="214"/>
                  </a:lnTo>
                  <a:lnTo>
                    <a:pt x="252" y="219"/>
                  </a:lnTo>
                  <a:lnTo>
                    <a:pt x="223" y="195"/>
                  </a:lnTo>
                  <a:lnTo>
                    <a:pt x="211" y="158"/>
                  </a:lnTo>
                  <a:lnTo>
                    <a:pt x="220" y="131"/>
                  </a:lnTo>
                  <a:lnTo>
                    <a:pt x="232" y="104"/>
                  </a:lnTo>
                  <a:lnTo>
                    <a:pt x="216" y="98"/>
                  </a:lnTo>
                  <a:lnTo>
                    <a:pt x="204" y="90"/>
                  </a:lnTo>
                  <a:lnTo>
                    <a:pt x="199" y="61"/>
                  </a:lnTo>
                  <a:lnTo>
                    <a:pt x="184" y="42"/>
                  </a:lnTo>
                  <a:lnTo>
                    <a:pt x="174" y="46"/>
                  </a:lnTo>
                  <a:lnTo>
                    <a:pt x="169" y="52"/>
                  </a:lnTo>
                  <a:lnTo>
                    <a:pt x="164" y="56"/>
                  </a:lnTo>
                  <a:lnTo>
                    <a:pt x="152" y="46"/>
                  </a:lnTo>
                  <a:lnTo>
                    <a:pt x="143" y="29"/>
                  </a:lnTo>
                  <a:lnTo>
                    <a:pt x="141" y="25"/>
                  </a:lnTo>
                  <a:lnTo>
                    <a:pt x="138" y="20"/>
                  </a:lnTo>
                  <a:lnTo>
                    <a:pt x="136" y="15"/>
                  </a:lnTo>
                  <a:lnTo>
                    <a:pt x="124" y="13"/>
                  </a:lnTo>
                  <a:lnTo>
                    <a:pt x="109" y="15"/>
                  </a:lnTo>
                  <a:lnTo>
                    <a:pt x="109" y="22"/>
                  </a:lnTo>
                  <a:lnTo>
                    <a:pt x="68" y="22"/>
                  </a:lnTo>
                  <a:lnTo>
                    <a:pt x="34" y="1"/>
                  </a:lnTo>
                  <a:lnTo>
                    <a:pt x="19" y="0"/>
                  </a:lnTo>
                  <a:lnTo>
                    <a:pt x="0" y="1"/>
                  </a:lnTo>
                  <a:lnTo>
                    <a:pt x="2" y="3"/>
                  </a:lnTo>
                  <a:lnTo>
                    <a:pt x="4" y="6"/>
                  </a:lnTo>
                  <a:lnTo>
                    <a:pt x="7" y="8"/>
                  </a:lnTo>
                  <a:lnTo>
                    <a:pt x="7" y="29"/>
                  </a:lnTo>
                  <a:lnTo>
                    <a:pt x="5" y="32"/>
                  </a:lnTo>
                  <a:lnTo>
                    <a:pt x="7" y="35"/>
                  </a:lnTo>
                  <a:lnTo>
                    <a:pt x="14" y="49"/>
                  </a:lnTo>
                  <a:lnTo>
                    <a:pt x="21" y="63"/>
                  </a:lnTo>
                  <a:lnTo>
                    <a:pt x="19" y="68"/>
                  </a:lnTo>
                  <a:lnTo>
                    <a:pt x="12" y="71"/>
                  </a:lnTo>
                  <a:lnTo>
                    <a:pt x="7" y="76"/>
                  </a:lnTo>
                  <a:lnTo>
                    <a:pt x="9" y="76"/>
                  </a:lnTo>
                  <a:lnTo>
                    <a:pt x="7" y="76"/>
                  </a:lnTo>
                  <a:lnTo>
                    <a:pt x="14" y="83"/>
                  </a:lnTo>
                  <a:lnTo>
                    <a:pt x="21" y="88"/>
                  </a:lnTo>
                  <a:lnTo>
                    <a:pt x="27" y="90"/>
                  </a:lnTo>
                  <a:lnTo>
                    <a:pt x="31" y="95"/>
                  </a:lnTo>
                  <a:lnTo>
                    <a:pt x="34" y="100"/>
                  </a:lnTo>
                  <a:lnTo>
                    <a:pt x="34" y="104"/>
                  </a:lnTo>
                  <a:lnTo>
                    <a:pt x="36" y="109"/>
                  </a:lnTo>
                  <a:lnTo>
                    <a:pt x="34" y="114"/>
                  </a:lnTo>
                  <a:lnTo>
                    <a:pt x="34" y="117"/>
                  </a:lnTo>
                  <a:lnTo>
                    <a:pt x="36" y="124"/>
                  </a:lnTo>
                  <a:lnTo>
                    <a:pt x="43" y="127"/>
                  </a:lnTo>
                  <a:lnTo>
                    <a:pt x="48" y="131"/>
                  </a:lnTo>
                  <a:lnTo>
                    <a:pt x="55" y="151"/>
                  </a:lnTo>
                  <a:lnTo>
                    <a:pt x="63" y="146"/>
                  </a:lnTo>
                  <a:lnTo>
                    <a:pt x="68" y="138"/>
                  </a:lnTo>
                  <a:lnTo>
                    <a:pt x="65" y="131"/>
                  </a:lnTo>
                  <a:lnTo>
                    <a:pt x="58" y="126"/>
                  </a:lnTo>
                  <a:lnTo>
                    <a:pt x="55" y="117"/>
                  </a:lnTo>
                  <a:lnTo>
                    <a:pt x="53" y="115"/>
                  </a:lnTo>
                  <a:lnTo>
                    <a:pt x="51" y="110"/>
                  </a:lnTo>
                  <a:lnTo>
                    <a:pt x="48" y="104"/>
                  </a:lnTo>
                  <a:lnTo>
                    <a:pt x="48" y="95"/>
                  </a:lnTo>
                  <a:lnTo>
                    <a:pt x="41" y="90"/>
                  </a:lnTo>
                  <a:lnTo>
                    <a:pt x="43" y="85"/>
                  </a:lnTo>
                  <a:lnTo>
                    <a:pt x="41" y="83"/>
                  </a:lnTo>
                  <a:lnTo>
                    <a:pt x="39" y="64"/>
                  </a:lnTo>
                  <a:lnTo>
                    <a:pt x="34" y="49"/>
                  </a:lnTo>
                  <a:lnTo>
                    <a:pt x="31" y="47"/>
                  </a:lnTo>
                  <a:lnTo>
                    <a:pt x="27" y="42"/>
                  </a:lnTo>
                  <a:lnTo>
                    <a:pt x="26" y="42"/>
                  </a:lnTo>
                  <a:lnTo>
                    <a:pt x="27" y="35"/>
                  </a:lnTo>
                  <a:lnTo>
                    <a:pt x="26" y="29"/>
                  </a:lnTo>
                  <a:lnTo>
                    <a:pt x="26" y="20"/>
                  </a:lnTo>
                  <a:lnTo>
                    <a:pt x="27" y="15"/>
                  </a:lnTo>
                  <a:lnTo>
                    <a:pt x="43" y="24"/>
                  </a:lnTo>
                  <a:lnTo>
                    <a:pt x="48" y="42"/>
                  </a:lnTo>
                  <a:lnTo>
                    <a:pt x="48" y="46"/>
                  </a:lnTo>
                  <a:lnTo>
                    <a:pt x="48" y="49"/>
                  </a:lnTo>
                  <a:lnTo>
                    <a:pt x="44" y="51"/>
                  </a:lnTo>
                  <a:lnTo>
                    <a:pt x="41" y="56"/>
                  </a:lnTo>
                  <a:lnTo>
                    <a:pt x="46" y="59"/>
                  </a:lnTo>
                  <a:lnTo>
                    <a:pt x="48" y="63"/>
                  </a:lnTo>
                  <a:lnTo>
                    <a:pt x="53" y="68"/>
                  </a:lnTo>
                  <a:lnTo>
                    <a:pt x="61" y="69"/>
                  </a:lnTo>
                  <a:lnTo>
                    <a:pt x="63" y="81"/>
                  </a:lnTo>
                  <a:lnTo>
                    <a:pt x="68" y="90"/>
                  </a:lnTo>
                  <a:lnTo>
                    <a:pt x="72" y="92"/>
                  </a:lnTo>
                  <a:lnTo>
                    <a:pt x="75" y="97"/>
                  </a:lnTo>
                  <a:lnTo>
                    <a:pt x="73" y="98"/>
                  </a:lnTo>
                  <a:lnTo>
                    <a:pt x="75" y="104"/>
                  </a:lnTo>
                  <a:lnTo>
                    <a:pt x="77" y="110"/>
                  </a:lnTo>
                  <a:lnTo>
                    <a:pt x="84" y="117"/>
                  </a:lnTo>
                  <a:lnTo>
                    <a:pt x="89" y="124"/>
                  </a:lnTo>
                  <a:lnTo>
                    <a:pt x="99" y="138"/>
                  </a:lnTo>
                  <a:lnTo>
                    <a:pt x="109" y="151"/>
                  </a:lnTo>
                  <a:lnTo>
                    <a:pt x="109" y="165"/>
                  </a:lnTo>
                  <a:lnTo>
                    <a:pt x="113" y="168"/>
                  </a:lnTo>
                  <a:lnTo>
                    <a:pt x="116" y="172"/>
                  </a:lnTo>
                  <a:lnTo>
                    <a:pt x="114" y="175"/>
                  </a:lnTo>
                  <a:lnTo>
                    <a:pt x="113" y="178"/>
                  </a:lnTo>
                  <a:lnTo>
                    <a:pt x="109" y="178"/>
                  </a:lnTo>
                  <a:lnTo>
                    <a:pt x="109" y="180"/>
                  </a:lnTo>
                  <a:lnTo>
                    <a:pt x="109" y="178"/>
                  </a:lnTo>
                  <a:lnTo>
                    <a:pt x="109" y="185"/>
                  </a:lnTo>
                  <a:lnTo>
                    <a:pt x="109" y="192"/>
                  </a:lnTo>
                  <a:lnTo>
                    <a:pt x="118" y="206"/>
                  </a:lnTo>
                  <a:lnTo>
                    <a:pt x="130" y="219"/>
                  </a:lnTo>
                  <a:lnTo>
                    <a:pt x="140" y="223"/>
                  </a:lnTo>
                  <a:lnTo>
                    <a:pt x="150" y="226"/>
                  </a:lnTo>
                  <a:lnTo>
                    <a:pt x="160" y="235"/>
                  </a:lnTo>
                  <a:lnTo>
                    <a:pt x="170" y="240"/>
                  </a:lnTo>
                  <a:lnTo>
                    <a:pt x="196" y="252"/>
                  </a:lnTo>
                  <a:lnTo>
                    <a:pt x="218" y="260"/>
                  </a:lnTo>
                  <a:lnTo>
                    <a:pt x="227" y="257"/>
                  </a:lnTo>
                  <a:lnTo>
                    <a:pt x="232" y="252"/>
                  </a:lnTo>
                  <a:lnTo>
                    <a:pt x="239" y="246"/>
                  </a:lnTo>
                  <a:lnTo>
                    <a:pt x="256" y="257"/>
                  </a:lnTo>
                  <a:lnTo>
                    <a:pt x="266" y="267"/>
                  </a:lnTo>
                  <a:lnTo>
                    <a:pt x="269" y="272"/>
                  </a:lnTo>
                  <a:lnTo>
                    <a:pt x="273" y="274"/>
                  </a:lnTo>
                  <a:lnTo>
                    <a:pt x="274" y="269"/>
                  </a:lnTo>
                  <a:lnTo>
                    <a:pt x="276" y="264"/>
                  </a:lnTo>
                  <a:lnTo>
                    <a:pt x="279" y="260"/>
                  </a:lnTo>
                  <a:lnTo>
                    <a:pt x="300" y="260"/>
                  </a:lnTo>
                  <a:lnTo>
                    <a:pt x="298" y="255"/>
                  </a:lnTo>
                  <a:lnTo>
                    <a:pt x="300" y="253"/>
                  </a:lnTo>
                  <a:lnTo>
                    <a:pt x="293" y="246"/>
                  </a:lnTo>
                  <a:lnTo>
                    <a:pt x="286" y="240"/>
                  </a:lnTo>
                  <a:lnTo>
                    <a:pt x="293" y="233"/>
                  </a:lnTo>
                  <a:lnTo>
                    <a:pt x="300" y="226"/>
                  </a:lnTo>
                  <a:lnTo>
                    <a:pt x="320" y="226"/>
                  </a:lnTo>
                  <a:lnTo>
                    <a:pt x="324" y="226"/>
                  </a:lnTo>
                  <a:lnTo>
                    <a:pt x="327" y="223"/>
                  </a:lnTo>
                  <a:lnTo>
                    <a:pt x="334" y="219"/>
                  </a:lnTo>
                  <a:lnTo>
                    <a:pt x="334" y="221"/>
                  </a:lnTo>
                  <a:lnTo>
                    <a:pt x="334" y="226"/>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7" name="Freeform 585"/>
            <p:cNvSpPr>
              <a:spLocks/>
            </p:cNvSpPr>
            <p:nvPr/>
          </p:nvSpPr>
          <p:spPr bwMode="auto">
            <a:xfrm>
              <a:off x="1900" y="1622"/>
              <a:ext cx="41" cy="29"/>
            </a:xfrm>
            <a:custGeom>
              <a:avLst/>
              <a:gdLst>
                <a:gd name="T0" fmla="*/ 34 w 41"/>
                <a:gd name="T1" fmla="*/ 27 h 29"/>
                <a:gd name="T2" fmla="*/ 36 w 41"/>
                <a:gd name="T3" fmla="*/ 29 h 29"/>
                <a:gd name="T4" fmla="*/ 34 w 41"/>
                <a:gd name="T5" fmla="*/ 27 h 29"/>
                <a:gd name="T6" fmla="*/ 13 w 41"/>
                <a:gd name="T7" fmla="*/ 27 h 29"/>
                <a:gd name="T8" fmla="*/ 5 w 41"/>
                <a:gd name="T9" fmla="*/ 27 h 29"/>
                <a:gd name="T10" fmla="*/ 0 w 41"/>
                <a:gd name="T11" fmla="*/ 20 h 29"/>
                <a:gd name="T12" fmla="*/ 3 w 41"/>
                <a:gd name="T13" fmla="*/ 20 h 29"/>
                <a:gd name="T14" fmla="*/ 10 w 41"/>
                <a:gd name="T15" fmla="*/ 20 h 29"/>
                <a:gd name="T16" fmla="*/ 13 w 41"/>
                <a:gd name="T17" fmla="*/ 20 h 29"/>
                <a:gd name="T18" fmla="*/ 19 w 41"/>
                <a:gd name="T19" fmla="*/ 22 h 29"/>
                <a:gd name="T20" fmla="*/ 20 w 41"/>
                <a:gd name="T21" fmla="*/ 20 h 29"/>
                <a:gd name="T22" fmla="*/ 25 w 41"/>
                <a:gd name="T23" fmla="*/ 22 h 29"/>
                <a:gd name="T24" fmla="*/ 27 w 41"/>
                <a:gd name="T25" fmla="*/ 20 h 29"/>
                <a:gd name="T26" fmla="*/ 25 w 41"/>
                <a:gd name="T27" fmla="*/ 14 h 29"/>
                <a:gd name="T28" fmla="*/ 27 w 41"/>
                <a:gd name="T29" fmla="*/ 7 h 29"/>
                <a:gd name="T30" fmla="*/ 22 w 41"/>
                <a:gd name="T31" fmla="*/ 9 h 29"/>
                <a:gd name="T32" fmla="*/ 20 w 41"/>
                <a:gd name="T33" fmla="*/ 7 h 29"/>
                <a:gd name="T34" fmla="*/ 22 w 41"/>
                <a:gd name="T35" fmla="*/ 2 h 29"/>
                <a:gd name="T36" fmla="*/ 27 w 41"/>
                <a:gd name="T37" fmla="*/ 0 h 29"/>
                <a:gd name="T38" fmla="*/ 32 w 41"/>
                <a:gd name="T39" fmla="*/ 2 h 29"/>
                <a:gd name="T40" fmla="*/ 41 w 41"/>
                <a:gd name="T41" fmla="*/ 0 h 29"/>
                <a:gd name="T42" fmla="*/ 37 w 41"/>
                <a:gd name="T43" fmla="*/ 5 h 29"/>
                <a:gd name="T44" fmla="*/ 34 w 41"/>
                <a:gd name="T45" fmla="*/ 7 h 29"/>
                <a:gd name="T46" fmla="*/ 36 w 41"/>
                <a:gd name="T47" fmla="*/ 17 h 29"/>
                <a:gd name="T48" fmla="*/ 34 w 41"/>
                <a:gd name="T49" fmla="*/ 27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
                <a:gd name="T76" fmla="*/ 0 h 29"/>
                <a:gd name="T77" fmla="*/ 41 w 4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 h="29">
                  <a:moveTo>
                    <a:pt x="34" y="27"/>
                  </a:moveTo>
                  <a:lnTo>
                    <a:pt x="36" y="29"/>
                  </a:lnTo>
                  <a:lnTo>
                    <a:pt x="34" y="27"/>
                  </a:lnTo>
                  <a:lnTo>
                    <a:pt x="13" y="27"/>
                  </a:lnTo>
                  <a:lnTo>
                    <a:pt x="5" y="27"/>
                  </a:lnTo>
                  <a:lnTo>
                    <a:pt x="0" y="20"/>
                  </a:lnTo>
                  <a:lnTo>
                    <a:pt x="3" y="20"/>
                  </a:lnTo>
                  <a:lnTo>
                    <a:pt x="10" y="20"/>
                  </a:lnTo>
                  <a:lnTo>
                    <a:pt x="13" y="20"/>
                  </a:lnTo>
                  <a:lnTo>
                    <a:pt x="19" y="22"/>
                  </a:lnTo>
                  <a:lnTo>
                    <a:pt x="20" y="20"/>
                  </a:lnTo>
                  <a:lnTo>
                    <a:pt x="25" y="22"/>
                  </a:lnTo>
                  <a:lnTo>
                    <a:pt x="27" y="20"/>
                  </a:lnTo>
                  <a:lnTo>
                    <a:pt x="25" y="14"/>
                  </a:lnTo>
                  <a:lnTo>
                    <a:pt x="27" y="7"/>
                  </a:lnTo>
                  <a:lnTo>
                    <a:pt x="22" y="9"/>
                  </a:lnTo>
                  <a:lnTo>
                    <a:pt x="20" y="7"/>
                  </a:lnTo>
                  <a:lnTo>
                    <a:pt x="22" y="2"/>
                  </a:lnTo>
                  <a:lnTo>
                    <a:pt x="27" y="0"/>
                  </a:lnTo>
                  <a:lnTo>
                    <a:pt x="32" y="2"/>
                  </a:lnTo>
                  <a:lnTo>
                    <a:pt x="41" y="0"/>
                  </a:lnTo>
                  <a:lnTo>
                    <a:pt x="37" y="5"/>
                  </a:lnTo>
                  <a:lnTo>
                    <a:pt x="34" y="7"/>
                  </a:lnTo>
                  <a:lnTo>
                    <a:pt x="36" y="17"/>
                  </a:lnTo>
                  <a:lnTo>
                    <a:pt x="34"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8" name="Freeform 586"/>
            <p:cNvSpPr>
              <a:spLocks/>
            </p:cNvSpPr>
            <p:nvPr/>
          </p:nvSpPr>
          <p:spPr bwMode="auto">
            <a:xfrm>
              <a:off x="1934" y="1622"/>
              <a:ext cx="48" cy="34"/>
            </a:xfrm>
            <a:custGeom>
              <a:avLst/>
              <a:gdLst>
                <a:gd name="T0" fmla="*/ 0 w 48"/>
                <a:gd name="T1" fmla="*/ 27 h 34"/>
                <a:gd name="T2" fmla="*/ 2 w 48"/>
                <a:gd name="T3" fmla="*/ 17 h 34"/>
                <a:gd name="T4" fmla="*/ 0 w 48"/>
                <a:gd name="T5" fmla="*/ 7 h 34"/>
                <a:gd name="T6" fmla="*/ 3 w 48"/>
                <a:gd name="T7" fmla="*/ 5 h 34"/>
                <a:gd name="T8" fmla="*/ 7 w 48"/>
                <a:gd name="T9" fmla="*/ 0 h 34"/>
                <a:gd name="T10" fmla="*/ 13 w 48"/>
                <a:gd name="T11" fmla="*/ 3 h 34"/>
                <a:gd name="T12" fmla="*/ 20 w 48"/>
                <a:gd name="T13" fmla="*/ 7 h 34"/>
                <a:gd name="T14" fmla="*/ 24 w 48"/>
                <a:gd name="T15" fmla="*/ 7 h 34"/>
                <a:gd name="T16" fmla="*/ 27 w 48"/>
                <a:gd name="T17" fmla="*/ 7 h 34"/>
                <a:gd name="T18" fmla="*/ 31 w 48"/>
                <a:gd name="T19" fmla="*/ 9 h 34"/>
                <a:gd name="T20" fmla="*/ 34 w 48"/>
                <a:gd name="T21" fmla="*/ 14 h 34"/>
                <a:gd name="T22" fmla="*/ 37 w 48"/>
                <a:gd name="T23" fmla="*/ 14 h 34"/>
                <a:gd name="T24" fmla="*/ 41 w 48"/>
                <a:gd name="T25" fmla="*/ 14 h 34"/>
                <a:gd name="T26" fmla="*/ 46 w 48"/>
                <a:gd name="T27" fmla="*/ 19 h 34"/>
                <a:gd name="T28" fmla="*/ 48 w 48"/>
                <a:gd name="T29" fmla="*/ 27 h 34"/>
                <a:gd name="T30" fmla="*/ 44 w 48"/>
                <a:gd name="T31" fmla="*/ 26 h 34"/>
                <a:gd name="T32" fmla="*/ 41 w 48"/>
                <a:gd name="T33" fmla="*/ 27 h 34"/>
                <a:gd name="T34" fmla="*/ 41 w 48"/>
                <a:gd name="T35" fmla="*/ 27 h 34"/>
                <a:gd name="T36" fmla="*/ 41 w 48"/>
                <a:gd name="T37" fmla="*/ 27 h 34"/>
                <a:gd name="T38" fmla="*/ 27 w 48"/>
                <a:gd name="T39" fmla="*/ 27 h 34"/>
                <a:gd name="T40" fmla="*/ 22 w 48"/>
                <a:gd name="T41" fmla="*/ 29 h 34"/>
                <a:gd name="T42" fmla="*/ 20 w 48"/>
                <a:gd name="T43" fmla="*/ 27 h 34"/>
                <a:gd name="T44" fmla="*/ 12 w 48"/>
                <a:gd name="T45" fmla="*/ 29 h 34"/>
                <a:gd name="T46" fmla="*/ 7 w 48"/>
                <a:gd name="T47" fmla="*/ 32 h 34"/>
                <a:gd name="T48" fmla="*/ 0 w 48"/>
                <a:gd name="T49" fmla="*/ 34 h 34"/>
                <a:gd name="T50" fmla="*/ 2 w 48"/>
                <a:gd name="T51" fmla="*/ 32 h 34"/>
                <a:gd name="T52" fmla="*/ 0 w 48"/>
                <a:gd name="T53" fmla="*/ 2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34"/>
                <a:gd name="T83" fmla="*/ 48 w 48"/>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34">
                  <a:moveTo>
                    <a:pt x="0" y="27"/>
                  </a:moveTo>
                  <a:lnTo>
                    <a:pt x="2" y="17"/>
                  </a:lnTo>
                  <a:lnTo>
                    <a:pt x="0" y="7"/>
                  </a:lnTo>
                  <a:lnTo>
                    <a:pt x="3" y="5"/>
                  </a:lnTo>
                  <a:lnTo>
                    <a:pt x="7" y="0"/>
                  </a:lnTo>
                  <a:lnTo>
                    <a:pt x="13" y="3"/>
                  </a:lnTo>
                  <a:lnTo>
                    <a:pt x="20" y="7"/>
                  </a:lnTo>
                  <a:lnTo>
                    <a:pt x="24" y="7"/>
                  </a:lnTo>
                  <a:lnTo>
                    <a:pt x="27" y="7"/>
                  </a:lnTo>
                  <a:lnTo>
                    <a:pt x="31" y="9"/>
                  </a:lnTo>
                  <a:lnTo>
                    <a:pt x="34" y="14"/>
                  </a:lnTo>
                  <a:lnTo>
                    <a:pt x="37" y="14"/>
                  </a:lnTo>
                  <a:lnTo>
                    <a:pt x="41" y="14"/>
                  </a:lnTo>
                  <a:lnTo>
                    <a:pt x="46" y="19"/>
                  </a:lnTo>
                  <a:lnTo>
                    <a:pt x="48" y="27"/>
                  </a:lnTo>
                  <a:lnTo>
                    <a:pt x="44" y="26"/>
                  </a:lnTo>
                  <a:lnTo>
                    <a:pt x="41" y="27"/>
                  </a:lnTo>
                  <a:lnTo>
                    <a:pt x="27" y="27"/>
                  </a:lnTo>
                  <a:lnTo>
                    <a:pt x="22" y="29"/>
                  </a:lnTo>
                  <a:lnTo>
                    <a:pt x="20" y="27"/>
                  </a:lnTo>
                  <a:lnTo>
                    <a:pt x="12" y="29"/>
                  </a:lnTo>
                  <a:lnTo>
                    <a:pt x="7" y="32"/>
                  </a:lnTo>
                  <a:lnTo>
                    <a:pt x="0" y="34"/>
                  </a:lnTo>
                  <a:lnTo>
                    <a:pt x="2" y="32"/>
                  </a:lnTo>
                  <a:lnTo>
                    <a:pt x="0" y="2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39" name="Freeform 587"/>
            <p:cNvSpPr>
              <a:spLocks/>
            </p:cNvSpPr>
            <p:nvPr/>
          </p:nvSpPr>
          <p:spPr bwMode="auto">
            <a:xfrm>
              <a:off x="3030" y="2187"/>
              <a:ext cx="170" cy="177"/>
            </a:xfrm>
            <a:custGeom>
              <a:avLst/>
              <a:gdLst>
                <a:gd name="T0" fmla="*/ 150 w 170"/>
                <a:gd name="T1" fmla="*/ 7 h 177"/>
                <a:gd name="T2" fmla="*/ 129 w 170"/>
                <a:gd name="T3" fmla="*/ 14 h 177"/>
                <a:gd name="T4" fmla="*/ 95 w 170"/>
                <a:gd name="T5" fmla="*/ 14 h 177"/>
                <a:gd name="T6" fmla="*/ 89 w 170"/>
                <a:gd name="T7" fmla="*/ 10 h 177"/>
                <a:gd name="T8" fmla="*/ 85 w 170"/>
                <a:gd name="T9" fmla="*/ 7 h 177"/>
                <a:gd name="T10" fmla="*/ 82 w 170"/>
                <a:gd name="T11" fmla="*/ 0 h 177"/>
                <a:gd name="T12" fmla="*/ 20 w 170"/>
                <a:gd name="T13" fmla="*/ 0 h 177"/>
                <a:gd name="T14" fmla="*/ 19 w 170"/>
                <a:gd name="T15" fmla="*/ 0 h 177"/>
                <a:gd name="T16" fmla="*/ 14 w 170"/>
                <a:gd name="T17" fmla="*/ 0 h 177"/>
                <a:gd name="T18" fmla="*/ 5 w 170"/>
                <a:gd name="T19" fmla="*/ 0 h 177"/>
                <a:gd name="T20" fmla="*/ 0 w 170"/>
                <a:gd name="T21" fmla="*/ 0 h 177"/>
                <a:gd name="T22" fmla="*/ 7 w 170"/>
                <a:gd name="T23" fmla="*/ 31 h 177"/>
                <a:gd name="T24" fmla="*/ 24 w 170"/>
                <a:gd name="T25" fmla="*/ 56 h 177"/>
                <a:gd name="T26" fmla="*/ 34 w 170"/>
                <a:gd name="T27" fmla="*/ 89 h 177"/>
                <a:gd name="T28" fmla="*/ 32 w 170"/>
                <a:gd name="T29" fmla="*/ 123 h 177"/>
                <a:gd name="T30" fmla="*/ 41 w 170"/>
                <a:gd name="T31" fmla="*/ 157 h 177"/>
                <a:gd name="T32" fmla="*/ 48 w 170"/>
                <a:gd name="T33" fmla="*/ 167 h 177"/>
                <a:gd name="T34" fmla="*/ 55 w 170"/>
                <a:gd name="T35" fmla="*/ 177 h 177"/>
                <a:gd name="T36" fmla="*/ 58 w 170"/>
                <a:gd name="T37" fmla="*/ 169 h 177"/>
                <a:gd name="T38" fmla="*/ 61 w 170"/>
                <a:gd name="T39" fmla="*/ 164 h 177"/>
                <a:gd name="T40" fmla="*/ 66 w 170"/>
                <a:gd name="T41" fmla="*/ 174 h 177"/>
                <a:gd name="T42" fmla="*/ 73 w 170"/>
                <a:gd name="T43" fmla="*/ 177 h 177"/>
                <a:gd name="T44" fmla="*/ 82 w 170"/>
                <a:gd name="T45" fmla="*/ 177 h 177"/>
                <a:gd name="T46" fmla="*/ 90 w 170"/>
                <a:gd name="T47" fmla="*/ 175 h 177"/>
                <a:gd name="T48" fmla="*/ 95 w 170"/>
                <a:gd name="T49" fmla="*/ 172 h 177"/>
                <a:gd name="T50" fmla="*/ 102 w 170"/>
                <a:gd name="T51" fmla="*/ 170 h 177"/>
                <a:gd name="T52" fmla="*/ 102 w 170"/>
                <a:gd name="T53" fmla="*/ 116 h 177"/>
                <a:gd name="T54" fmla="*/ 102 w 170"/>
                <a:gd name="T55" fmla="*/ 75 h 177"/>
                <a:gd name="T56" fmla="*/ 116 w 170"/>
                <a:gd name="T57" fmla="*/ 75 h 177"/>
                <a:gd name="T58" fmla="*/ 116 w 170"/>
                <a:gd name="T59" fmla="*/ 14 h 177"/>
                <a:gd name="T60" fmla="*/ 133 w 170"/>
                <a:gd name="T61" fmla="*/ 15 h 177"/>
                <a:gd name="T62" fmla="*/ 150 w 170"/>
                <a:gd name="T63" fmla="*/ 14 h 177"/>
                <a:gd name="T64" fmla="*/ 150 w 170"/>
                <a:gd name="T65" fmla="*/ 15 h 177"/>
                <a:gd name="T66" fmla="*/ 150 w 170"/>
                <a:gd name="T67" fmla="*/ 21 h 177"/>
                <a:gd name="T68" fmla="*/ 162 w 170"/>
                <a:gd name="T69" fmla="*/ 12 h 177"/>
                <a:gd name="T70" fmla="*/ 170 w 170"/>
                <a:gd name="T71" fmla="*/ 7 h 177"/>
                <a:gd name="T72" fmla="*/ 169 w 170"/>
                <a:gd name="T73" fmla="*/ 5 h 177"/>
                <a:gd name="T74" fmla="*/ 163 w 170"/>
                <a:gd name="T75" fmla="*/ 0 h 177"/>
                <a:gd name="T76" fmla="*/ 157 w 170"/>
                <a:gd name="T77" fmla="*/ 4 h 177"/>
                <a:gd name="T78" fmla="*/ 150 w 170"/>
                <a:gd name="T79" fmla="*/ 7 h 177"/>
                <a:gd name="T80" fmla="*/ 148 w 170"/>
                <a:gd name="T81" fmla="*/ 4 h 177"/>
                <a:gd name="T82" fmla="*/ 150 w 170"/>
                <a:gd name="T83" fmla="*/ 0 h 177"/>
                <a:gd name="T84" fmla="*/ 150 w 170"/>
                <a:gd name="T85" fmla="*/ 7 h 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0"/>
                <a:gd name="T130" fmla="*/ 0 h 177"/>
                <a:gd name="T131" fmla="*/ 170 w 170"/>
                <a:gd name="T132" fmla="*/ 177 h 1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0" h="177">
                  <a:moveTo>
                    <a:pt x="150" y="7"/>
                  </a:moveTo>
                  <a:lnTo>
                    <a:pt x="129" y="14"/>
                  </a:lnTo>
                  <a:lnTo>
                    <a:pt x="95" y="14"/>
                  </a:lnTo>
                  <a:lnTo>
                    <a:pt x="89" y="10"/>
                  </a:lnTo>
                  <a:lnTo>
                    <a:pt x="85" y="7"/>
                  </a:lnTo>
                  <a:lnTo>
                    <a:pt x="82" y="0"/>
                  </a:lnTo>
                  <a:lnTo>
                    <a:pt x="20" y="0"/>
                  </a:lnTo>
                  <a:lnTo>
                    <a:pt x="19" y="0"/>
                  </a:lnTo>
                  <a:lnTo>
                    <a:pt x="14" y="0"/>
                  </a:lnTo>
                  <a:lnTo>
                    <a:pt x="5" y="0"/>
                  </a:lnTo>
                  <a:lnTo>
                    <a:pt x="0" y="0"/>
                  </a:lnTo>
                  <a:lnTo>
                    <a:pt x="7" y="31"/>
                  </a:lnTo>
                  <a:lnTo>
                    <a:pt x="24" y="56"/>
                  </a:lnTo>
                  <a:lnTo>
                    <a:pt x="34" y="89"/>
                  </a:lnTo>
                  <a:lnTo>
                    <a:pt x="32" y="123"/>
                  </a:lnTo>
                  <a:lnTo>
                    <a:pt x="41" y="157"/>
                  </a:lnTo>
                  <a:lnTo>
                    <a:pt x="48" y="167"/>
                  </a:lnTo>
                  <a:lnTo>
                    <a:pt x="55" y="177"/>
                  </a:lnTo>
                  <a:lnTo>
                    <a:pt x="58" y="169"/>
                  </a:lnTo>
                  <a:lnTo>
                    <a:pt x="61" y="164"/>
                  </a:lnTo>
                  <a:lnTo>
                    <a:pt x="66" y="174"/>
                  </a:lnTo>
                  <a:lnTo>
                    <a:pt x="73" y="177"/>
                  </a:lnTo>
                  <a:lnTo>
                    <a:pt x="82" y="177"/>
                  </a:lnTo>
                  <a:lnTo>
                    <a:pt x="90" y="175"/>
                  </a:lnTo>
                  <a:lnTo>
                    <a:pt x="95" y="172"/>
                  </a:lnTo>
                  <a:lnTo>
                    <a:pt x="102" y="170"/>
                  </a:lnTo>
                  <a:lnTo>
                    <a:pt x="102" y="116"/>
                  </a:lnTo>
                  <a:lnTo>
                    <a:pt x="102" y="75"/>
                  </a:lnTo>
                  <a:lnTo>
                    <a:pt x="116" y="75"/>
                  </a:lnTo>
                  <a:lnTo>
                    <a:pt x="116" y="14"/>
                  </a:lnTo>
                  <a:lnTo>
                    <a:pt x="133" y="15"/>
                  </a:lnTo>
                  <a:lnTo>
                    <a:pt x="150" y="14"/>
                  </a:lnTo>
                  <a:lnTo>
                    <a:pt x="150" y="15"/>
                  </a:lnTo>
                  <a:lnTo>
                    <a:pt x="150" y="21"/>
                  </a:lnTo>
                  <a:lnTo>
                    <a:pt x="162" y="12"/>
                  </a:lnTo>
                  <a:lnTo>
                    <a:pt x="170" y="7"/>
                  </a:lnTo>
                  <a:lnTo>
                    <a:pt x="169" y="5"/>
                  </a:lnTo>
                  <a:lnTo>
                    <a:pt x="163" y="0"/>
                  </a:lnTo>
                  <a:lnTo>
                    <a:pt x="157" y="4"/>
                  </a:lnTo>
                  <a:lnTo>
                    <a:pt x="150" y="7"/>
                  </a:lnTo>
                  <a:lnTo>
                    <a:pt x="148" y="4"/>
                  </a:lnTo>
                  <a:lnTo>
                    <a:pt x="150" y="0"/>
                  </a:lnTo>
                  <a:lnTo>
                    <a:pt x="150" y="7"/>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0" name="Freeform 588"/>
            <p:cNvSpPr>
              <a:spLocks/>
            </p:cNvSpPr>
            <p:nvPr/>
          </p:nvSpPr>
          <p:spPr bwMode="auto">
            <a:xfrm>
              <a:off x="3466" y="1465"/>
              <a:ext cx="36" cy="21"/>
            </a:xfrm>
            <a:custGeom>
              <a:avLst/>
              <a:gdLst>
                <a:gd name="T0" fmla="*/ 34 w 36"/>
                <a:gd name="T1" fmla="*/ 21 h 21"/>
                <a:gd name="T2" fmla="*/ 20 w 36"/>
                <a:gd name="T3" fmla="*/ 21 h 21"/>
                <a:gd name="T4" fmla="*/ 17 w 36"/>
                <a:gd name="T5" fmla="*/ 19 h 21"/>
                <a:gd name="T6" fmla="*/ 10 w 36"/>
                <a:gd name="T7" fmla="*/ 17 h 21"/>
                <a:gd name="T8" fmla="*/ 0 w 36"/>
                <a:gd name="T9" fmla="*/ 14 h 21"/>
                <a:gd name="T10" fmla="*/ 3 w 36"/>
                <a:gd name="T11" fmla="*/ 11 h 21"/>
                <a:gd name="T12" fmla="*/ 8 w 36"/>
                <a:gd name="T13" fmla="*/ 6 h 21"/>
                <a:gd name="T14" fmla="*/ 13 w 36"/>
                <a:gd name="T15" fmla="*/ 0 h 21"/>
                <a:gd name="T16" fmla="*/ 17 w 36"/>
                <a:gd name="T17" fmla="*/ 0 h 21"/>
                <a:gd name="T18" fmla="*/ 22 w 36"/>
                <a:gd name="T19" fmla="*/ 2 h 21"/>
                <a:gd name="T20" fmla="*/ 27 w 36"/>
                <a:gd name="T21" fmla="*/ 0 h 21"/>
                <a:gd name="T22" fmla="*/ 24 w 36"/>
                <a:gd name="T23" fmla="*/ 4 h 21"/>
                <a:gd name="T24" fmla="*/ 20 w 36"/>
                <a:gd name="T25" fmla="*/ 7 h 21"/>
                <a:gd name="T26" fmla="*/ 25 w 36"/>
                <a:gd name="T27" fmla="*/ 14 h 21"/>
                <a:gd name="T28" fmla="*/ 34 w 36"/>
                <a:gd name="T29" fmla="*/ 21 h 21"/>
                <a:gd name="T30" fmla="*/ 36 w 36"/>
                <a:gd name="T31" fmla="*/ 21 h 21"/>
                <a:gd name="T32" fmla="*/ 34 w 36"/>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1"/>
                <a:gd name="T53" fmla="*/ 36 w 3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1">
                  <a:moveTo>
                    <a:pt x="34" y="21"/>
                  </a:moveTo>
                  <a:lnTo>
                    <a:pt x="20" y="21"/>
                  </a:lnTo>
                  <a:lnTo>
                    <a:pt x="17" y="19"/>
                  </a:lnTo>
                  <a:lnTo>
                    <a:pt x="10" y="17"/>
                  </a:lnTo>
                  <a:lnTo>
                    <a:pt x="0" y="14"/>
                  </a:lnTo>
                  <a:lnTo>
                    <a:pt x="3" y="11"/>
                  </a:lnTo>
                  <a:lnTo>
                    <a:pt x="8" y="6"/>
                  </a:lnTo>
                  <a:lnTo>
                    <a:pt x="13" y="0"/>
                  </a:lnTo>
                  <a:lnTo>
                    <a:pt x="17" y="0"/>
                  </a:lnTo>
                  <a:lnTo>
                    <a:pt x="22" y="2"/>
                  </a:lnTo>
                  <a:lnTo>
                    <a:pt x="27" y="0"/>
                  </a:lnTo>
                  <a:lnTo>
                    <a:pt x="24" y="4"/>
                  </a:lnTo>
                  <a:lnTo>
                    <a:pt x="20" y="7"/>
                  </a:lnTo>
                  <a:lnTo>
                    <a:pt x="25" y="14"/>
                  </a:lnTo>
                  <a:lnTo>
                    <a:pt x="34" y="21"/>
                  </a:lnTo>
                  <a:lnTo>
                    <a:pt x="36" y="21"/>
                  </a:lnTo>
                  <a:lnTo>
                    <a:pt x="34" y="2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1" name="Freeform 589"/>
            <p:cNvSpPr>
              <a:spLocks/>
            </p:cNvSpPr>
            <p:nvPr/>
          </p:nvSpPr>
          <p:spPr bwMode="auto">
            <a:xfrm>
              <a:off x="3316" y="1438"/>
              <a:ext cx="279" cy="245"/>
            </a:xfrm>
            <a:custGeom>
              <a:avLst/>
              <a:gdLst>
                <a:gd name="T0" fmla="*/ 187 w 279"/>
                <a:gd name="T1" fmla="*/ 55 h 245"/>
                <a:gd name="T2" fmla="*/ 194 w 279"/>
                <a:gd name="T3" fmla="*/ 65 h 245"/>
                <a:gd name="T4" fmla="*/ 206 w 279"/>
                <a:gd name="T5" fmla="*/ 84 h 245"/>
                <a:gd name="T6" fmla="*/ 214 w 279"/>
                <a:gd name="T7" fmla="*/ 102 h 245"/>
                <a:gd name="T8" fmla="*/ 221 w 279"/>
                <a:gd name="T9" fmla="*/ 114 h 245"/>
                <a:gd name="T10" fmla="*/ 231 w 279"/>
                <a:gd name="T11" fmla="*/ 123 h 245"/>
                <a:gd name="T12" fmla="*/ 272 w 279"/>
                <a:gd name="T13" fmla="*/ 130 h 245"/>
                <a:gd name="T14" fmla="*/ 279 w 279"/>
                <a:gd name="T15" fmla="*/ 164 h 245"/>
                <a:gd name="T16" fmla="*/ 197 w 279"/>
                <a:gd name="T17" fmla="*/ 211 h 245"/>
                <a:gd name="T18" fmla="*/ 157 w 279"/>
                <a:gd name="T19" fmla="*/ 225 h 245"/>
                <a:gd name="T20" fmla="*/ 140 w 279"/>
                <a:gd name="T21" fmla="*/ 221 h 245"/>
                <a:gd name="T22" fmla="*/ 136 w 279"/>
                <a:gd name="T23" fmla="*/ 225 h 245"/>
                <a:gd name="T24" fmla="*/ 129 w 279"/>
                <a:gd name="T25" fmla="*/ 218 h 245"/>
                <a:gd name="T26" fmla="*/ 124 w 279"/>
                <a:gd name="T27" fmla="*/ 227 h 245"/>
                <a:gd name="T28" fmla="*/ 119 w 279"/>
                <a:gd name="T29" fmla="*/ 227 h 245"/>
                <a:gd name="T30" fmla="*/ 107 w 279"/>
                <a:gd name="T31" fmla="*/ 213 h 245"/>
                <a:gd name="T32" fmla="*/ 97 w 279"/>
                <a:gd name="T33" fmla="*/ 199 h 245"/>
                <a:gd name="T34" fmla="*/ 82 w 279"/>
                <a:gd name="T35" fmla="*/ 176 h 245"/>
                <a:gd name="T36" fmla="*/ 75 w 279"/>
                <a:gd name="T37" fmla="*/ 164 h 245"/>
                <a:gd name="T38" fmla="*/ 68 w 279"/>
                <a:gd name="T39" fmla="*/ 136 h 245"/>
                <a:gd name="T40" fmla="*/ 34 w 279"/>
                <a:gd name="T41" fmla="*/ 102 h 245"/>
                <a:gd name="T42" fmla="*/ 7 w 279"/>
                <a:gd name="T43" fmla="*/ 55 h 245"/>
                <a:gd name="T44" fmla="*/ 0 w 279"/>
                <a:gd name="T45" fmla="*/ 41 h 245"/>
                <a:gd name="T46" fmla="*/ 19 w 279"/>
                <a:gd name="T47" fmla="*/ 41 h 245"/>
                <a:gd name="T48" fmla="*/ 27 w 279"/>
                <a:gd name="T49" fmla="*/ 34 h 245"/>
                <a:gd name="T50" fmla="*/ 27 w 279"/>
                <a:gd name="T51" fmla="*/ 34 h 245"/>
                <a:gd name="T52" fmla="*/ 41 w 279"/>
                <a:gd name="T53" fmla="*/ 27 h 245"/>
                <a:gd name="T54" fmla="*/ 54 w 279"/>
                <a:gd name="T55" fmla="*/ 0 h 245"/>
                <a:gd name="T56" fmla="*/ 106 w 279"/>
                <a:gd name="T57" fmla="*/ 22 h 245"/>
                <a:gd name="T58" fmla="*/ 116 w 279"/>
                <a:gd name="T59" fmla="*/ 27 h 245"/>
                <a:gd name="T60" fmla="*/ 129 w 279"/>
                <a:gd name="T61" fmla="*/ 41 h 245"/>
                <a:gd name="T62" fmla="*/ 160 w 279"/>
                <a:gd name="T63" fmla="*/ 44 h 245"/>
                <a:gd name="T64" fmla="*/ 170 w 279"/>
                <a:gd name="T65" fmla="*/ 48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45"/>
                <a:gd name="T101" fmla="*/ 279 w 279"/>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45">
                  <a:moveTo>
                    <a:pt x="184" y="48"/>
                  </a:moveTo>
                  <a:lnTo>
                    <a:pt x="187" y="55"/>
                  </a:lnTo>
                  <a:lnTo>
                    <a:pt x="191" y="61"/>
                  </a:lnTo>
                  <a:lnTo>
                    <a:pt x="194" y="65"/>
                  </a:lnTo>
                  <a:lnTo>
                    <a:pt x="197" y="68"/>
                  </a:lnTo>
                  <a:lnTo>
                    <a:pt x="206" y="84"/>
                  </a:lnTo>
                  <a:lnTo>
                    <a:pt x="211" y="96"/>
                  </a:lnTo>
                  <a:lnTo>
                    <a:pt x="214" y="102"/>
                  </a:lnTo>
                  <a:lnTo>
                    <a:pt x="218" y="109"/>
                  </a:lnTo>
                  <a:lnTo>
                    <a:pt x="221" y="114"/>
                  </a:lnTo>
                  <a:lnTo>
                    <a:pt x="228" y="119"/>
                  </a:lnTo>
                  <a:lnTo>
                    <a:pt x="231" y="123"/>
                  </a:lnTo>
                  <a:lnTo>
                    <a:pt x="231" y="130"/>
                  </a:lnTo>
                  <a:lnTo>
                    <a:pt x="272" y="130"/>
                  </a:lnTo>
                  <a:lnTo>
                    <a:pt x="279" y="136"/>
                  </a:lnTo>
                  <a:lnTo>
                    <a:pt x="279" y="164"/>
                  </a:lnTo>
                  <a:lnTo>
                    <a:pt x="238" y="198"/>
                  </a:lnTo>
                  <a:lnTo>
                    <a:pt x="197" y="211"/>
                  </a:lnTo>
                  <a:lnTo>
                    <a:pt x="163" y="245"/>
                  </a:lnTo>
                  <a:lnTo>
                    <a:pt x="157" y="225"/>
                  </a:lnTo>
                  <a:lnTo>
                    <a:pt x="143" y="225"/>
                  </a:lnTo>
                  <a:lnTo>
                    <a:pt x="140" y="221"/>
                  </a:lnTo>
                  <a:lnTo>
                    <a:pt x="138" y="223"/>
                  </a:lnTo>
                  <a:lnTo>
                    <a:pt x="136" y="225"/>
                  </a:lnTo>
                  <a:lnTo>
                    <a:pt x="133" y="220"/>
                  </a:lnTo>
                  <a:lnTo>
                    <a:pt x="129" y="218"/>
                  </a:lnTo>
                  <a:lnTo>
                    <a:pt x="126" y="221"/>
                  </a:lnTo>
                  <a:lnTo>
                    <a:pt x="124" y="227"/>
                  </a:lnTo>
                  <a:lnTo>
                    <a:pt x="123" y="232"/>
                  </a:lnTo>
                  <a:lnTo>
                    <a:pt x="119" y="227"/>
                  </a:lnTo>
                  <a:lnTo>
                    <a:pt x="114" y="220"/>
                  </a:lnTo>
                  <a:lnTo>
                    <a:pt x="107" y="213"/>
                  </a:lnTo>
                  <a:lnTo>
                    <a:pt x="102" y="211"/>
                  </a:lnTo>
                  <a:lnTo>
                    <a:pt x="97" y="199"/>
                  </a:lnTo>
                  <a:lnTo>
                    <a:pt x="95" y="191"/>
                  </a:lnTo>
                  <a:lnTo>
                    <a:pt x="82" y="176"/>
                  </a:lnTo>
                  <a:lnTo>
                    <a:pt x="68" y="164"/>
                  </a:lnTo>
                  <a:lnTo>
                    <a:pt x="75" y="164"/>
                  </a:lnTo>
                  <a:lnTo>
                    <a:pt x="68" y="164"/>
                  </a:lnTo>
                  <a:lnTo>
                    <a:pt x="68" y="136"/>
                  </a:lnTo>
                  <a:lnTo>
                    <a:pt x="51" y="116"/>
                  </a:lnTo>
                  <a:lnTo>
                    <a:pt x="34" y="102"/>
                  </a:lnTo>
                  <a:lnTo>
                    <a:pt x="22" y="75"/>
                  </a:lnTo>
                  <a:lnTo>
                    <a:pt x="7" y="55"/>
                  </a:lnTo>
                  <a:lnTo>
                    <a:pt x="3" y="48"/>
                  </a:lnTo>
                  <a:lnTo>
                    <a:pt x="0" y="41"/>
                  </a:lnTo>
                  <a:lnTo>
                    <a:pt x="14" y="48"/>
                  </a:lnTo>
                  <a:lnTo>
                    <a:pt x="19" y="41"/>
                  </a:lnTo>
                  <a:lnTo>
                    <a:pt x="20" y="34"/>
                  </a:lnTo>
                  <a:lnTo>
                    <a:pt x="27" y="34"/>
                  </a:lnTo>
                  <a:lnTo>
                    <a:pt x="29" y="33"/>
                  </a:lnTo>
                  <a:lnTo>
                    <a:pt x="27" y="34"/>
                  </a:lnTo>
                  <a:lnTo>
                    <a:pt x="34" y="27"/>
                  </a:lnTo>
                  <a:lnTo>
                    <a:pt x="41" y="27"/>
                  </a:lnTo>
                  <a:lnTo>
                    <a:pt x="27" y="7"/>
                  </a:lnTo>
                  <a:lnTo>
                    <a:pt x="54" y="0"/>
                  </a:lnTo>
                  <a:lnTo>
                    <a:pt x="102" y="21"/>
                  </a:lnTo>
                  <a:lnTo>
                    <a:pt x="106" y="22"/>
                  </a:lnTo>
                  <a:lnTo>
                    <a:pt x="109" y="24"/>
                  </a:lnTo>
                  <a:lnTo>
                    <a:pt x="116" y="27"/>
                  </a:lnTo>
                  <a:lnTo>
                    <a:pt x="116" y="34"/>
                  </a:lnTo>
                  <a:lnTo>
                    <a:pt x="129" y="41"/>
                  </a:lnTo>
                  <a:lnTo>
                    <a:pt x="150" y="41"/>
                  </a:lnTo>
                  <a:lnTo>
                    <a:pt x="160" y="44"/>
                  </a:lnTo>
                  <a:lnTo>
                    <a:pt x="167" y="46"/>
                  </a:lnTo>
                  <a:lnTo>
                    <a:pt x="170" y="48"/>
                  </a:lnTo>
                  <a:lnTo>
                    <a:pt x="184" y="4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2" name="Freeform 590"/>
            <p:cNvSpPr>
              <a:spLocks/>
            </p:cNvSpPr>
            <p:nvPr/>
          </p:nvSpPr>
          <p:spPr bwMode="auto">
            <a:xfrm>
              <a:off x="836" y="1624"/>
              <a:ext cx="15" cy="12"/>
            </a:xfrm>
            <a:custGeom>
              <a:avLst/>
              <a:gdLst>
                <a:gd name="T0" fmla="*/ 15 w 15"/>
                <a:gd name="T1" fmla="*/ 5 h 12"/>
                <a:gd name="T2" fmla="*/ 7 w 15"/>
                <a:gd name="T3" fmla="*/ 10 h 12"/>
                <a:gd name="T4" fmla="*/ 2 w 15"/>
                <a:gd name="T5" fmla="*/ 12 h 12"/>
                <a:gd name="T6" fmla="*/ 0 w 15"/>
                <a:gd name="T7" fmla="*/ 8 h 12"/>
                <a:gd name="T8" fmla="*/ 2 w 15"/>
                <a:gd name="T9" fmla="*/ 5 h 12"/>
                <a:gd name="T10" fmla="*/ 3 w 15"/>
                <a:gd name="T11" fmla="*/ 0 h 12"/>
                <a:gd name="T12" fmla="*/ 9 w 15"/>
                <a:gd name="T13" fmla="*/ 0 h 12"/>
                <a:gd name="T14" fmla="*/ 15 w 15"/>
                <a:gd name="T15" fmla="*/ 5 h 1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2"/>
                <a:gd name="T26" fmla="*/ 15 w 15"/>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2">
                  <a:moveTo>
                    <a:pt x="15" y="5"/>
                  </a:moveTo>
                  <a:lnTo>
                    <a:pt x="7" y="10"/>
                  </a:lnTo>
                  <a:lnTo>
                    <a:pt x="2" y="12"/>
                  </a:lnTo>
                  <a:lnTo>
                    <a:pt x="0" y="8"/>
                  </a:lnTo>
                  <a:lnTo>
                    <a:pt x="2" y="5"/>
                  </a:lnTo>
                  <a:lnTo>
                    <a:pt x="3" y="0"/>
                  </a:lnTo>
                  <a:lnTo>
                    <a:pt x="9" y="0"/>
                  </a:lnTo>
                  <a:lnTo>
                    <a:pt x="15" y="5"/>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3" name="Freeform 591"/>
            <p:cNvSpPr>
              <a:spLocks/>
            </p:cNvSpPr>
            <p:nvPr/>
          </p:nvSpPr>
          <p:spPr bwMode="auto">
            <a:xfrm>
              <a:off x="836" y="1608"/>
              <a:ext cx="8" cy="7"/>
            </a:xfrm>
            <a:custGeom>
              <a:avLst/>
              <a:gdLst>
                <a:gd name="T0" fmla="*/ 9 w 9"/>
                <a:gd name="T1" fmla="*/ 0 h 7"/>
                <a:gd name="T2" fmla="*/ 5 w 9"/>
                <a:gd name="T3" fmla="*/ 6 h 7"/>
                <a:gd name="T4" fmla="*/ 2 w 9"/>
                <a:gd name="T5" fmla="*/ 7 h 7"/>
                <a:gd name="T6" fmla="*/ 0 w 9"/>
                <a:gd name="T7" fmla="*/ 6 h 7"/>
                <a:gd name="T8" fmla="*/ 2 w 9"/>
                <a:gd name="T9" fmla="*/ 0 h 7"/>
                <a:gd name="T10" fmla="*/ 2 w 9"/>
                <a:gd name="T11" fmla="*/ 0 h 7"/>
                <a:gd name="T12" fmla="*/ 5 w 9"/>
                <a:gd name="T13" fmla="*/ 0 h 7"/>
                <a:gd name="T14" fmla="*/ 9 w 9"/>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9" y="0"/>
                  </a:moveTo>
                  <a:lnTo>
                    <a:pt x="5" y="6"/>
                  </a:lnTo>
                  <a:lnTo>
                    <a:pt x="2" y="7"/>
                  </a:lnTo>
                  <a:lnTo>
                    <a:pt x="0" y="6"/>
                  </a:lnTo>
                  <a:lnTo>
                    <a:pt x="2" y="0"/>
                  </a:lnTo>
                  <a:lnTo>
                    <a:pt x="5" y="0"/>
                  </a:lnTo>
                  <a:lnTo>
                    <a:pt x="9"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4" name="Freeform 592"/>
            <p:cNvSpPr>
              <a:spLocks/>
            </p:cNvSpPr>
            <p:nvPr/>
          </p:nvSpPr>
          <p:spPr bwMode="auto">
            <a:xfrm>
              <a:off x="828" y="1602"/>
              <a:ext cx="3" cy="5"/>
            </a:xfrm>
            <a:custGeom>
              <a:avLst/>
              <a:gdLst>
                <a:gd name="T0" fmla="*/ 3 w 3"/>
                <a:gd name="T1" fmla="*/ 0 h 6"/>
                <a:gd name="T2" fmla="*/ 3 w 3"/>
                <a:gd name="T3" fmla="*/ 5 h 6"/>
                <a:gd name="T4" fmla="*/ 3 w 3"/>
                <a:gd name="T5" fmla="*/ 6 h 6"/>
                <a:gd name="T6" fmla="*/ 0 w 3"/>
                <a:gd name="T7" fmla="*/ 5 h 6"/>
                <a:gd name="T8" fmla="*/ 3 w 3"/>
                <a:gd name="T9" fmla="*/ 0 h 6"/>
                <a:gd name="T10" fmla="*/ 3 w 3"/>
                <a:gd name="T11" fmla="*/ 1 h 6"/>
                <a:gd name="T12" fmla="*/ 3 w 3"/>
                <a:gd name="T13" fmla="*/ 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0"/>
                  </a:moveTo>
                  <a:lnTo>
                    <a:pt x="3" y="5"/>
                  </a:lnTo>
                  <a:lnTo>
                    <a:pt x="3" y="6"/>
                  </a:lnTo>
                  <a:lnTo>
                    <a:pt x="0" y="5"/>
                  </a:lnTo>
                  <a:lnTo>
                    <a:pt x="3" y="0"/>
                  </a:lnTo>
                  <a:lnTo>
                    <a:pt x="3" y="1"/>
                  </a:lnTo>
                  <a:lnTo>
                    <a:pt x="3"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5" name="Freeform 593"/>
            <p:cNvSpPr>
              <a:spLocks/>
            </p:cNvSpPr>
            <p:nvPr/>
          </p:nvSpPr>
          <p:spPr bwMode="auto">
            <a:xfrm>
              <a:off x="817" y="1595"/>
              <a:ext cx="4" cy="8"/>
            </a:xfrm>
            <a:custGeom>
              <a:avLst/>
              <a:gdLst>
                <a:gd name="T0" fmla="*/ 0 w 4"/>
                <a:gd name="T1" fmla="*/ 0 h 8"/>
                <a:gd name="T2" fmla="*/ 4 w 4"/>
                <a:gd name="T3" fmla="*/ 5 h 8"/>
                <a:gd name="T4" fmla="*/ 4 w 4"/>
                <a:gd name="T5" fmla="*/ 7 h 8"/>
                <a:gd name="T6" fmla="*/ 0 w 4"/>
                <a:gd name="T7" fmla="*/ 7 h 8"/>
                <a:gd name="T8" fmla="*/ 0 w 4"/>
                <a:gd name="T9" fmla="*/ 8 h 8"/>
                <a:gd name="T10" fmla="*/ 0 w 4"/>
                <a:gd name="T11" fmla="*/ 7 h 8"/>
                <a:gd name="T12" fmla="*/ 0 w 4"/>
                <a:gd name="T13" fmla="*/ 3 h 8"/>
                <a:gd name="T14" fmla="*/ 0 w 4"/>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8"/>
                <a:gd name="T26" fmla="*/ 4 w 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8">
                  <a:moveTo>
                    <a:pt x="0" y="0"/>
                  </a:moveTo>
                  <a:lnTo>
                    <a:pt x="4" y="5"/>
                  </a:lnTo>
                  <a:lnTo>
                    <a:pt x="4" y="7"/>
                  </a:lnTo>
                  <a:lnTo>
                    <a:pt x="0" y="7"/>
                  </a:lnTo>
                  <a:lnTo>
                    <a:pt x="0" y="8"/>
                  </a:lnTo>
                  <a:lnTo>
                    <a:pt x="0" y="7"/>
                  </a:lnTo>
                  <a:lnTo>
                    <a:pt x="0" y="3"/>
                  </a:lnTo>
                  <a:lnTo>
                    <a:pt x="0"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6" name="Freeform 594"/>
            <p:cNvSpPr>
              <a:spLocks/>
            </p:cNvSpPr>
            <p:nvPr/>
          </p:nvSpPr>
          <p:spPr bwMode="auto">
            <a:xfrm>
              <a:off x="3064" y="1166"/>
              <a:ext cx="68" cy="34"/>
            </a:xfrm>
            <a:custGeom>
              <a:avLst/>
              <a:gdLst>
                <a:gd name="T0" fmla="*/ 21 w 68"/>
                <a:gd name="T1" fmla="*/ 0 h 34"/>
                <a:gd name="T2" fmla="*/ 22 w 68"/>
                <a:gd name="T3" fmla="*/ 5 h 34"/>
                <a:gd name="T4" fmla="*/ 24 w 68"/>
                <a:gd name="T5" fmla="*/ 7 h 34"/>
                <a:gd name="T6" fmla="*/ 27 w 68"/>
                <a:gd name="T7" fmla="*/ 7 h 34"/>
                <a:gd name="T8" fmla="*/ 29 w 68"/>
                <a:gd name="T9" fmla="*/ 8 h 34"/>
                <a:gd name="T10" fmla="*/ 34 w 68"/>
                <a:gd name="T11" fmla="*/ 7 h 34"/>
                <a:gd name="T12" fmla="*/ 34 w 68"/>
                <a:gd name="T13" fmla="*/ 12 h 34"/>
                <a:gd name="T14" fmla="*/ 34 w 68"/>
                <a:gd name="T15" fmla="*/ 13 h 34"/>
                <a:gd name="T16" fmla="*/ 39 w 68"/>
                <a:gd name="T17" fmla="*/ 13 h 34"/>
                <a:gd name="T18" fmla="*/ 44 w 68"/>
                <a:gd name="T19" fmla="*/ 12 h 34"/>
                <a:gd name="T20" fmla="*/ 48 w 68"/>
                <a:gd name="T21" fmla="*/ 13 h 34"/>
                <a:gd name="T22" fmla="*/ 56 w 68"/>
                <a:gd name="T23" fmla="*/ 12 h 34"/>
                <a:gd name="T24" fmla="*/ 61 w 68"/>
                <a:gd name="T25" fmla="*/ 13 h 34"/>
                <a:gd name="T26" fmla="*/ 68 w 68"/>
                <a:gd name="T27" fmla="*/ 13 h 34"/>
                <a:gd name="T28" fmla="*/ 66 w 68"/>
                <a:gd name="T29" fmla="*/ 19 h 34"/>
                <a:gd name="T30" fmla="*/ 68 w 68"/>
                <a:gd name="T31" fmla="*/ 20 h 34"/>
                <a:gd name="T32" fmla="*/ 68 w 68"/>
                <a:gd name="T33" fmla="*/ 27 h 34"/>
                <a:gd name="T34" fmla="*/ 55 w 68"/>
                <a:gd name="T35" fmla="*/ 24 h 34"/>
                <a:gd name="T36" fmla="*/ 41 w 68"/>
                <a:gd name="T37" fmla="*/ 27 h 34"/>
                <a:gd name="T38" fmla="*/ 39 w 68"/>
                <a:gd name="T39" fmla="*/ 29 h 34"/>
                <a:gd name="T40" fmla="*/ 31 w 68"/>
                <a:gd name="T41" fmla="*/ 30 h 34"/>
                <a:gd name="T42" fmla="*/ 24 w 68"/>
                <a:gd name="T43" fmla="*/ 34 h 34"/>
                <a:gd name="T44" fmla="*/ 21 w 68"/>
                <a:gd name="T45" fmla="*/ 34 h 34"/>
                <a:gd name="T46" fmla="*/ 12 w 68"/>
                <a:gd name="T47" fmla="*/ 34 h 34"/>
                <a:gd name="T48" fmla="*/ 7 w 68"/>
                <a:gd name="T49" fmla="*/ 34 h 34"/>
                <a:gd name="T50" fmla="*/ 3 w 68"/>
                <a:gd name="T51" fmla="*/ 27 h 34"/>
                <a:gd name="T52" fmla="*/ 0 w 68"/>
                <a:gd name="T53" fmla="*/ 20 h 34"/>
                <a:gd name="T54" fmla="*/ 7 w 68"/>
                <a:gd name="T55" fmla="*/ 15 h 34"/>
                <a:gd name="T56" fmla="*/ 15 w 68"/>
                <a:gd name="T57" fmla="*/ 13 h 34"/>
                <a:gd name="T58" fmla="*/ 21 w 68"/>
                <a:gd name="T59" fmla="*/ 7 h 34"/>
                <a:gd name="T60" fmla="*/ 21 w 68"/>
                <a:gd name="T61" fmla="*/ 0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34"/>
                <a:gd name="T95" fmla="*/ 68 w 68"/>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34">
                  <a:moveTo>
                    <a:pt x="21" y="0"/>
                  </a:moveTo>
                  <a:lnTo>
                    <a:pt x="22" y="5"/>
                  </a:lnTo>
                  <a:lnTo>
                    <a:pt x="24" y="7"/>
                  </a:lnTo>
                  <a:lnTo>
                    <a:pt x="27" y="7"/>
                  </a:lnTo>
                  <a:lnTo>
                    <a:pt x="29" y="8"/>
                  </a:lnTo>
                  <a:lnTo>
                    <a:pt x="34" y="7"/>
                  </a:lnTo>
                  <a:lnTo>
                    <a:pt x="34" y="12"/>
                  </a:lnTo>
                  <a:lnTo>
                    <a:pt x="34" y="13"/>
                  </a:lnTo>
                  <a:lnTo>
                    <a:pt x="39" y="13"/>
                  </a:lnTo>
                  <a:lnTo>
                    <a:pt x="44" y="12"/>
                  </a:lnTo>
                  <a:lnTo>
                    <a:pt x="48" y="13"/>
                  </a:lnTo>
                  <a:lnTo>
                    <a:pt x="56" y="12"/>
                  </a:lnTo>
                  <a:lnTo>
                    <a:pt x="61" y="13"/>
                  </a:lnTo>
                  <a:lnTo>
                    <a:pt x="68" y="13"/>
                  </a:lnTo>
                  <a:lnTo>
                    <a:pt x="66" y="19"/>
                  </a:lnTo>
                  <a:lnTo>
                    <a:pt x="68" y="20"/>
                  </a:lnTo>
                  <a:lnTo>
                    <a:pt x="68" y="27"/>
                  </a:lnTo>
                  <a:lnTo>
                    <a:pt x="55" y="24"/>
                  </a:lnTo>
                  <a:lnTo>
                    <a:pt x="41" y="27"/>
                  </a:lnTo>
                  <a:lnTo>
                    <a:pt x="39" y="29"/>
                  </a:lnTo>
                  <a:lnTo>
                    <a:pt x="31" y="30"/>
                  </a:lnTo>
                  <a:lnTo>
                    <a:pt x="24" y="34"/>
                  </a:lnTo>
                  <a:lnTo>
                    <a:pt x="21" y="34"/>
                  </a:lnTo>
                  <a:lnTo>
                    <a:pt x="12" y="34"/>
                  </a:lnTo>
                  <a:lnTo>
                    <a:pt x="7" y="34"/>
                  </a:lnTo>
                  <a:lnTo>
                    <a:pt x="3" y="27"/>
                  </a:lnTo>
                  <a:lnTo>
                    <a:pt x="0" y="20"/>
                  </a:lnTo>
                  <a:lnTo>
                    <a:pt x="7" y="15"/>
                  </a:lnTo>
                  <a:lnTo>
                    <a:pt x="15" y="13"/>
                  </a:lnTo>
                  <a:lnTo>
                    <a:pt x="21" y="7"/>
                  </a:lnTo>
                  <a:lnTo>
                    <a:pt x="21"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7" name="Freeform 595"/>
            <p:cNvSpPr>
              <a:spLocks/>
            </p:cNvSpPr>
            <p:nvPr/>
          </p:nvSpPr>
          <p:spPr bwMode="auto">
            <a:xfrm>
              <a:off x="3010" y="1152"/>
              <a:ext cx="76" cy="36"/>
            </a:xfrm>
            <a:custGeom>
              <a:avLst/>
              <a:gdLst>
                <a:gd name="T0" fmla="*/ 75 w 75"/>
                <a:gd name="T1" fmla="*/ 14 h 36"/>
                <a:gd name="T2" fmla="*/ 68 w 75"/>
                <a:gd name="T3" fmla="*/ 12 h 36"/>
                <a:gd name="T4" fmla="*/ 61 w 75"/>
                <a:gd name="T5" fmla="*/ 12 h 36"/>
                <a:gd name="T6" fmla="*/ 54 w 75"/>
                <a:gd name="T7" fmla="*/ 7 h 36"/>
                <a:gd name="T8" fmla="*/ 54 w 75"/>
                <a:gd name="T9" fmla="*/ 12 h 36"/>
                <a:gd name="T10" fmla="*/ 54 w 75"/>
                <a:gd name="T11" fmla="*/ 14 h 36"/>
                <a:gd name="T12" fmla="*/ 49 w 75"/>
                <a:gd name="T13" fmla="*/ 12 h 36"/>
                <a:gd name="T14" fmla="*/ 47 w 75"/>
                <a:gd name="T15" fmla="*/ 7 h 36"/>
                <a:gd name="T16" fmla="*/ 46 w 75"/>
                <a:gd name="T17" fmla="*/ 7 h 36"/>
                <a:gd name="T18" fmla="*/ 40 w 75"/>
                <a:gd name="T19" fmla="*/ 5 h 36"/>
                <a:gd name="T20" fmla="*/ 35 w 75"/>
                <a:gd name="T21" fmla="*/ 2 h 36"/>
                <a:gd name="T22" fmla="*/ 34 w 75"/>
                <a:gd name="T23" fmla="*/ 0 h 36"/>
                <a:gd name="T24" fmla="*/ 27 w 75"/>
                <a:gd name="T25" fmla="*/ 2 h 36"/>
                <a:gd name="T26" fmla="*/ 27 w 75"/>
                <a:gd name="T27" fmla="*/ 0 h 36"/>
                <a:gd name="T28" fmla="*/ 0 w 75"/>
                <a:gd name="T29" fmla="*/ 14 h 36"/>
                <a:gd name="T30" fmla="*/ 5 w 75"/>
                <a:gd name="T31" fmla="*/ 22 h 36"/>
                <a:gd name="T32" fmla="*/ 13 w 75"/>
                <a:gd name="T33" fmla="*/ 27 h 36"/>
                <a:gd name="T34" fmla="*/ 20 w 75"/>
                <a:gd name="T35" fmla="*/ 34 h 36"/>
                <a:gd name="T36" fmla="*/ 23 w 75"/>
                <a:gd name="T37" fmla="*/ 36 h 36"/>
                <a:gd name="T38" fmla="*/ 27 w 75"/>
                <a:gd name="T39" fmla="*/ 34 h 36"/>
                <a:gd name="T40" fmla="*/ 30 w 75"/>
                <a:gd name="T41" fmla="*/ 34 h 36"/>
                <a:gd name="T42" fmla="*/ 34 w 75"/>
                <a:gd name="T43" fmla="*/ 33 h 36"/>
                <a:gd name="T44" fmla="*/ 40 w 75"/>
                <a:gd name="T45" fmla="*/ 34 h 36"/>
                <a:gd name="T46" fmla="*/ 46 w 75"/>
                <a:gd name="T47" fmla="*/ 34 h 36"/>
                <a:gd name="T48" fmla="*/ 54 w 75"/>
                <a:gd name="T49" fmla="*/ 34 h 36"/>
                <a:gd name="T50" fmla="*/ 61 w 75"/>
                <a:gd name="T51" fmla="*/ 29 h 36"/>
                <a:gd name="T52" fmla="*/ 68 w 75"/>
                <a:gd name="T53" fmla="*/ 26 h 36"/>
                <a:gd name="T54" fmla="*/ 75 w 75"/>
                <a:gd name="T55" fmla="*/ 21 h 36"/>
                <a:gd name="T56" fmla="*/ 75 w 75"/>
                <a:gd name="T57" fmla="*/ 14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
                <a:gd name="T88" fmla="*/ 0 h 36"/>
                <a:gd name="T89" fmla="*/ 75 w 75"/>
                <a:gd name="T90" fmla="*/ 36 h 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 h="36">
                  <a:moveTo>
                    <a:pt x="75" y="14"/>
                  </a:moveTo>
                  <a:lnTo>
                    <a:pt x="68" y="12"/>
                  </a:lnTo>
                  <a:lnTo>
                    <a:pt x="61" y="12"/>
                  </a:lnTo>
                  <a:lnTo>
                    <a:pt x="54" y="7"/>
                  </a:lnTo>
                  <a:lnTo>
                    <a:pt x="54" y="12"/>
                  </a:lnTo>
                  <a:lnTo>
                    <a:pt x="54" y="14"/>
                  </a:lnTo>
                  <a:lnTo>
                    <a:pt x="49" y="12"/>
                  </a:lnTo>
                  <a:lnTo>
                    <a:pt x="47" y="7"/>
                  </a:lnTo>
                  <a:lnTo>
                    <a:pt x="46" y="7"/>
                  </a:lnTo>
                  <a:lnTo>
                    <a:pt x="40" y="5"/>
                  </a:lnTo>
                  <a:lnTo>
                    <a:pt x="35" y="2"/>
                  </a:lnTo>
                  <a:lnTo>
                    <a:pt x="34" y="0"/>
                  </a:lnTo>
                  <a:lnTo>
                    <a:pt x="27" y="2"/>
                  </a:lnTo>
                  <a:lnTo>
                    <a:pt x="27" y="0"/>
                  </a:lnTo>
                  <a:lnTo>
                    <a:pt x="0" y="14"/>
                  </a:lnTo>
                  <a:lnTo>
                    <a:pt x="5" y="22"/>
                  </a:lnTo>
                  <a:lnTo>
                    <a:pt x="13" y="27"/>
                  </a:lnTo>
                  <a:lnTo>
                    <a:pt x="20" y="34"/>
                  </a:lnTo>
                  <a:lnTo>
                    <a:pt x="23" y="36"/>
                  </a:lnTo>
                  <a:lnTo>
                    <a:pt x="27" y="34"/>
                  </a:lnTo>
                  <a:lnTo>
                    <a:pt x="30" y="34"/>
                  </a:lnTo>
                  <a:lnTo>
                    <a:pt x="34" y="33"/>
                  </a:lnTo>
                  <a:lnTo>
                    <a:pt x="40" y="34"/>
                  </a:lnTo>
                  <a:lnTo>
                    <a:pt x="46" y="34"/>
                  </a:lnTo>
                  <a:lnTo>
                    <a:pt x="54" y="34"/>
                  </a:lnTo>
                  <a:lnTo>
                    <a:pt x="61" y="29"/>
                  </a:lnTo>
                  <a:lnTo>
                    <a:pt x="68" y="26"/>
                  </a:lnTo>
                  <a:lnTo>
                    <a:pt x="75" y="21"/>
                  </a:lnTo>
                  <a:lnTo>
                    <a:pt x="75" y="14"/>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8" name="Freeform 596"/>
            <p:cNvSpPr>
              <a:spLocks/>
            </p:cNvSpPr>
            <p:nvPr/>
          </p:nvSpPr>
          <p:spPr bwMode="auto">
            <a:xfrm>
              <a:off x="2472" y="696"/>
              <a:ext cx="188" cy="2458"/>
            </a:xfrm>
            <a:custGeom>
              <a:avLst/>
              <a:gdLst>
                <a:gd name="T0" fmla="*/ 190 w 190"/>
                <a:gd name="T1" fmla="*/ 0 h 2458"/>
                <a:gd name="T2" fmla="*/ 110 w 190"/>
                <a:gd name="T3" fmla="*/ 226 h 2458"/>
                <a:gd name="T4" fmla="*/ 58 w 190"/>
                <a:gd name="T5" fmla="*/ 439 h 2458"/>
                <a:gd name="T6" fmla="*/ 25 w 190"/>
                <a:gd name="T7" fmla="*/ 638 h 2458"/>
                <a:gd name="T8" fmla="*/ 8 w 190"/>
                <a:gd name="T9" fmla="*/ 831 h 2458"/>
                <a:gd name="T10" fmla="*/ 1 w 190"/>
                <a:gd name="T11" fmla="*/ 1016 h 2458"/>
                <a:gd name="T12" fmla="*/ 0 w 190"/>
                <a:gd name="T13" fmla="*/ 1198 h 2458"/>
                <a:gd name="T14" fmla="*/ 1 w 190"/>
                <a:gd name="T15" fmla="*/ 1391 h 2458"/>
                <a:gd name="T16" fmla="*/ 8 w 190"/>
                <a:gd name="T17" fmla="*/ 1585 h 2458"/>
                <a:gd name="T18" fmla="*/ 24 w 190"/>
                <a:gd name="T19" fmla="*/ 1786 h 2458"/>
                <a:gd name="T20" fmla="*/ 56 w 190"/>
                <a:gd name="T21" fmla="*/ 1995 h 2458"/>
                <a:gd name="T22" fmla="*/ 110 w 190"/>
                <a:gd name="T23" fmla="*/ 2218 h 2458"/>
                <a:gd name="T24" fmla="*/ 190 w 190"/>
                <a:gd name="T25" fmla="*/ 2458 h 24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2458"/>
                <a:gd name="T41" fmla="*/ 190 w 190"/>
                <a:gd name="T42" fmla="*/ 2458 h 24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2458">
                  <a:moveTo>
                    <a:pt x="190" y="0"/>
                  </a:moveTo>
                  <a:lnTo>
                    <a:pt x="110" y="226"/>
                  </a:lnTo>
                  <a:lnTo>
                    <a:pt x="58" y="439"/>
                  </a:lnTo>
                  <a:lnTo>
                    <a:pt x="25" y="638"/>
                  </a:lnTo>
                  <a:lnTo>
                    <a:pt x="8" y="831"/>
                  </a:lnTo>
                  <a:lnTo>
                    <a:pt x="1" y="1016"/>
                  </a:lnTo>
                  <a:lnTo>
                    <a:pt x="0" y="1198"/>
                  </a:lnTo>
                  <a:lnTo>
                    <a:pt x="1" y="1391"/>
                  </a:lnTo>
                  <a:lnTo>
                    <a:pt x="8" y="1585"/>
                  </a:lnTo>
                  <a:lnTo>
                    <a:pt x="24" y="1786"/>
                  </a:lnTo>
                  <a:lnTo>
                    <a:pt x="56" y="1995"/>
                  </a:lnTo>
                  <a:lnTo>
                    <a:pt x="110" y="2218"/>
                  </a:lnTo>
                  <a:lnTo>
                    <a:pt x="190" y="245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49" name="Freeform 597"/>
            <p:cNvSpPr>
              <a:spLocks/>
            </p:cNvSpPr>
            <p:nvPr/>
          </p:nvSpPr>
          <p:spPr bwMode="auto">
            <a:xfrm>
              <a:off x="2077" y="696"/>
              <a:ext cx="374" cy="2451"/>
            </a:xfrm>
            <a:custGeom>
              <a:avLst/>
              <a:gdLst>
                <a:gd name="T0" fmla="*/ 374 w 374"/>
                <a:gd name="T1" fmla="*/ 0 h 2451"/>
                <a:gd name="T2" fmla="*/ 364 w 374"/>
                <a:gd name="T3" fmla="*/ 10 h 2451"/>
                <a:gd name="T4" fmla="*/ 335 w 374"/>
                <a:gd name="T5" fmla="*/ 41 h 2451"/>
                <a:gd name="T6" fmla="*/ 293 w 374"/>
                <a:gd name="T7" fmla="*/ 94 h 2451"/>
                <a:gd name="T8" fmla="*/ 242 w 374"/>
                <a:gd name="T9" fmla="*/ 170 h 2451"/>
                <a:gd name="T10" fmla="*/ 187 w 374"/>
                <a:gd name="T11" fmla="*/ 272 h 2451"/>
                <a:gd name="T12" fmla="*/ 131 w 374"/>
                <a:gd name="T13" fmla="*/ 402 h 2451"/>
                <a:gd name="T14" fmla="*/ 80 w 374"/>
                <a:gd name="T15" fmla="*/ 558 h 2451"/>
                <a:gd name="T16" fmla="*/ 39 w 374"/>
                <a:gd name="T17" fmla="*/ 746 h 2451"/>
                <a:gd name="T18" fmla="*/ 10 w 374"/>
                <a:gd name="T19" fmla="*/ 962 h 2451"/>
                <a:gd name="T20" fmla="*/ 0 w 374"/>
                <a:gd name="T21" fmla="*/ 1212 h 2451"/>
                <a:gd name="T22" fmla="*/ 10 w 374"/>
                <a:gd name="T23" fmla="*/ 1471 h 2451"/>
                <a:gd name="T24" fmla="*/ 39 w 374"/>
                <a:gd name="T25" fmla="*/ 1694 h 2451"/>
                <a:gd name="T26" fmla="*/ 80 w 374"/>
                <a:gd name="T27" fmla="*/ 1884 h 2451"/>
                <a:gd name="T28" fmla="*/ 131 w 374"/>
                <a:gd name="T29" fmla="*/ 2044 h 2451"/>
                <a:gd name="T30" fmla="*/ 187 w 374"/>
                <a:gd name="T31" fmla="*/ 2175 h 2451"/>
                <a:gd name="T32" fmla="*/ 242 w 374"/>
                <a:gd name="T33" fmla="*/ 2279 h 2451"/>
                <a:gd name="T34" fmla="*/ 293 w 374"/>
                <a:gd name="T35" fmla="*/ 2358 h 2451"/>
                <a:gd name="T36" fmla="*/ 335 w 374"/>
                <a:gd name="T37" fmla="*/ 2410 h 2451"/>
                <a:gd name="T38" fmla="*/ 364 w 374"/>
                <a:gd name="T39" fmla="*/ 2441 h 2451"/>
                <a:gd name="T40" fmla="*/ 374 w 374"/>
                <a:gd name="T41" fmla="*/ 2451 h 24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2451"/>
                <a:gd name="T65" fmla="*/ 374 w 374"/>
                <a:gd name="T66" fmla="*/ 2451 h 24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2451">
                  <a:moveTo>
                    <a:pt x="374" y="0"/>
                  </a:moveTo>
                  <a:lnTo>
                    <a:pt x="364" y="10"/>
                  </a:lnTo>
                  <a:lnTo>
                    <a:pt x="335" y="41"/>
                  </a:lnTo>
                  <a:lnTo>
                    <a:pt x="293" y="94"/>
                  </a:lnTo>
                  <a:lnTo>
                    <a:pt x="242" y="170"/>
                  </a:lnTo>
                  <a:lnTo>
                    <a:pt x="187" y="272"/>
                  </a:lnTo>
                  <a:lnTo>
                    <a:pt x="131" y="402"/>
                  </a:lnTo>
                  <a:lnTo>
                    <a:pt x="80" y="558"/>
                  </a:lnTo>
                  <a:lnTo>
                    <a:pt x="39" y="746"/>
                  </a:lnTo>
                  <a:lnTo>
                    <a:pt x="10" y="962"/>
                  </a:lnTo>
                  <a:lnTo>
                    <a:pt x="0" y="1212"/>
                  </a:lnTo>
                  <a:lnTo>
                    <a:pt x="10" y="1471"/>
                  </a:lnTo>
                  <a:lnTo>
                    <a:pt x="39" y="1694"/>
                  </a:lnTo>
                  <a:lnTo>
                    <a:pt x="80" y="1884"/>
                  </a:lnTo>
                  <a:lnTo>
                    <a:pt x="131" y="2044"/>
                  </a:lnTo>
                  <a:lnTo>
                    <a:pt x="187" y="2175"/>
                  </a:lnTo>
                  <a:lnTo>
                    <a:pt x="242" y="2279"/>
                  </a:lnTo>
                  <a:lnTo>
                    <a:pt x="293" y="2358"/>
                  </a:lnTo>
                  <a:lnTo>
                    <a:pt x="335" y="2410"/>
                  </a:lnTo>
                  <a:lnTo>
                    <a:pt x="364" y="2441"/>
                  </a:lnTo>
                  <a:lnTo>
                    <a:pt x="374" y="245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50" name="Line 598"/>
            <p:cNvSpPr>
              <a:spLocks noChangeShapeType="1"/>
            </p:cNvSpPr>
            <p:nvPr/>
          </p:nvSpPr>
          <p:spPr bwMode="auto">
            <a:xfrm>
              <a:off x="2867" y="696"/>
              <a:ext cx="1" cy="2458"/>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51" name="Freeform 599"/>
            <p:cNvSpPr>
              <a:spLocks/>
            </p:cNvSpPr>
            <p:nvPr/>
          </p:nvSpPr>
          <p:spPr bwMode="auto">
            <a:xfrm>
              <a:off x="1675" y="696"/>
              <a:ext cx="565" cy="2451"/>
            </a:xfrm>
            <a:custGeom>
              <a:avLst/>
              <a:gdLst>
                <a:gd name="T0" fmla="*/ 565 w 565"/>
                <a:gd name="T1" fmla="*/ 2451 h 2451"/>
                <a:gd name="T2" fmla="*/ 552 w 565"/>
                <a:gd name="T3" fmla="*/ 2443 h 2451"/>
                <a:gd name="T4" fmla="*/ 516 w 565"/>
                <a:gd name="T5" fmla="*/ 2419 h 2451"/>
                <a:gd name="T6" fmla="*/ 461 w 565"/>
                <a:gd name="T7" fmla="*/ 2378 h 2451"/>
                <a:gd name="T8" fmla="*/ 395 w 565"/>
                <a:gd name="T9" fmla="*/ 2315 h 2451"/>
                <a:gd name="T10" fmla="*/ 322 w 565"/>
                <a:gd name="T11" fmla="*/ 2233 h 2451"/>
                <a:gd name="T12" fmla="*/ 244 w 565"/>
                <a:gd name="T13" fmla="*/ 2129 h 2451"/>
                <a:gd name="T14" fmla="*/ 170 w 565"/>
                <a:gd name="T15" fmla="*/ 2000 h 2451"/>
                <a:gd name="T16" fmla="*/ 104 w 565"/>
                <a:gd name="T17" fmla="*/ 1847 h 2451"/>
                <a:gd name="T18" fmla="*/ 50 w 565"/>
                <a:gd name="T19" fmla="*/ 1666 h 2451"/>
                <a:gd name="T20" fmla="*/ 14 w 565"/>
                <a:gd name="T21" fmla="*/ 1457 h 2451"/>
                <a:gd name="T22" fmla="*/ 0 w 565"/>
                <a:gd name="T23" fmla="*/ 1219 h 2451"/>
                <a:gd name="T24" fmla="*/ 17 w 565"/>
                <a:gd name="T25" fmla="*/ 969 h 2451"/>
                <a:gd name="T26" fmla="*/ 60 w 565"/>
                <a:gd name="T27" fmla="*/ 751 h 2451"/>
                <a:gd name="T28" fmla="*/ 123 w 565"/>
                <a:gd name="T29" fmla="*/ 563 h 2451"/>
                <a:gd name="T30" fmla="*/ 199 w 565"/>
                <a:gd name="T31" fmla="*/ 405 h 2451"/>
                <a:gd name="T32" fmla="*/ 281 w 565"/>
                <a:gd name="T33" fmla="*/ 276 h 2451"/>
                <a:gd name="T34" fmla="*/ 363 w 565"/>
                <a:gd name="T35" fmla="*/ 174 h 2451"/>
                <a:gd name="T36" fmla="*/ 439 w 565"/>
                <a:gd name="T37" fmla="*/ 95 h 2451"/>
                <a:gd name="T38" fmla="*/ 501 w 565"/>
                <a:gd name="T39" fmla="*/ 41 h 2451"/>
                <a:gd name="T40" fmla="*/ 543 w 565"/>
                <a:gd name="T41" fmla="*/ 10 h 2451"/>
                <a:gd name="T42" fmla="*/ 558 w 565"/>
                <a:gd name="T43" fmla="*/ 0 h 24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5"/>
                <a:gd name="T67" fmla="*/ 0 h 2451"/>
                <a:gd name="T68" fmla="*/ 565 w 565"/>
                <a:gd name="T69" fmla="*/ 2451 h 24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5" h="2451">
                  <a:moveTo>
                    <a:pt x="565" y="2451"/>
                  </a:moveTo>
                  <a:lnTo>
                    <a:pt x="552" y="2443"/>
                  </a:lnTo>
                  <a:lnTo>
                    <a:pt x="516" y="2419"/>
                  </a:lnTo>
                  <a:lnTo>
                    <a:pt x="461" y="2378"/>
                  </a:lnTo>
                  <a:lnTo>
                    <a:pt x="395" y="2315"/>
                  </a:lnTo>
                  <a:lnTo>
                    <a:pt x="322" y="2233"/>
                  </a:lnTo>
                  <a:lnTo>
                    <a:pt x="244" y="2129"/>
                  </a:lnTo>
                  <a:lnTo>
                    <a:pt x="170" y="2000"/>
                  </a:lnTo>
                  <a:lnTo>
                    <a:pt x="104" y="1847"/>
                  </a:lnTo>
                  <a:lnTo>
                    <a:pt x="50" y="1666"/>
                  </a:lnTo>
                  <a:lnTo>
                    <a:pt x="14" y="1457"/>
                  </a:lnTo>
                  <a:lnTo>
                    <a:pt x="0" y="1219"/>
                  </a:lnTo>
                  <a:lnTo>
                    <a:pt x="17" y="969"/>
                  </a:lnTo>
                  <a:lnTo>
                    <a:pt x="60" y="751"/>
                  </a:lnTo>
                  <a:lnTo>
                    <a:pt x="123" y="563"/>
                  </a:lnTo>
                  <a:lnTo>
                    <a:pt x="199" y="405"/>
                  </a:lnTo>
                  <a:lnTo>
                    <a:pt x="281" y="276"/>
                  </a:lnTo>
                  <a:lnTo>
                    <a:pt x="363" y="174"/>
                  </a:lnTo>
                  <a:lnTo>
                    <a:pt x="439" y="95"/>
                  </a:lnTo>
                  <a:lnTo>
                    <a:pt x="501" y="41"/>
                  </a:lnTo>
                  <a:lnTo>
                    <a:pt x="543" y="10"/>
                  </a:lnTo>
                  <a:lnTo>
                    <a:pt x="558"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52" name="Freeform 600"/>
            <p:cNvSpPr>
              <a:spLocks/>
            </p:cNvSpPr>
            <p:nvPr/>
          </p:nvSpPr>
          <p:spPr bwMode="auto">
            <a:xfrm>
              <a:off x="1273" y="696"/>
              <a:ext cx="749" cy="2451"/>
            </a:xfrm>
            <a:custGeom>
              <a:avLst/>
              <a:gdLst>
                <a:gd name="T0" fmla="*/ 749 w 749"/>
                <a:gd name="T1" fmla="*/ 2451 h 2451"/>
                <a:gd name="T2" fmla="*/ 732 w 749"/>
                <a:gd name="T3" fmla="*/ 2443 h 2451"/>
                <a:gd name="T4" fmla="*/ 685 w 749"/>
                <a:gd name="T5" fmla="*/ 2419 h 2451"/>
                <a:gd name="T6" fmla="*/ 613 w 749"/>
                <a:gd name="T7" fmla="*/ 2376 h 2451"/>
                <a:gd name="T8" fmla="*/ 525 w 749"/>
                <a:gd name="T9" fmla="*/ 2313 h 2451"/>
                <a:gd name="T10" fmla="*/ 426 w 749"/>
                <a:gd name="T11" fmla="*/ 2230 h 2451"/>
                <a:gd name="T12" fmla="*/ 324 w 749"/>
                <a:gd name="T13" fmla="*/ 2126 h 2451"/>
                <a:gd name="T14" fmla="*/ 227 w 749"/>
                <a:gd name="T15" fmla="*/ 1997 h 2451"/>
                <a:gd name="T16" fmla="*/ 138 w 749"/>
                <a:gd name="T17" fmla="*/ 1843 h 2451"/>
                <a:gd name="T18" fmla="*/ 67 w 749"/>
                <a:gd name="T19" fmla="*/ 1663 h 2451"/>
                <a:gd name="T20" fmla="*/ 17 w 749"/>
                <a:gd name="T21" fmla="*/ 1455 h 2451"/>
                <a:gd name="T22" fmla="*/ 0 w 749"/>
                <a:gd name="T23" fmla="*/ 1219 h 2451"/>
                <a:gd name="T24" fmla="*/ 17 w 749"/>
                <a:gd name="T25" fmla="*/ 982 h 2451"/>
                <a:gd name="T26" fmla="*/ 67 w 749"/>
                <a:gd name="T27" fmla="*/ 776 h 2451"/>
                <a:gd name="T28" fmla="*/ 138 w 749"/>
                <a:gd name="T29" fmla="*/ 598 h 2451"/>
                <a:gd name="T30" fmla="*/ 227 w 749"/>
                <a:gd name="T31" fmla="*/ 446 h 2451"/>
                <a:gd name="T32" fmla="*/ 324 w 749"/>
                <a:gd name="T33" fmla="*/ 318 h 2451"/>
                <a:gd name="T34" fmla="*/ 426 w 749"/>
                <a:gd name="T35" fmla="*/ 215 h 2451"/>
                <a:gd name="T36" fmla="*/ 525 w 749"/>
                <a:gd name="T37" fmla="*/ 135 h 2451"/>
                <a:gd name="T38" fmla="*/ 613 w 749"/>
                <a:gd name="T39" fmla="*/ 73 h 2451"/>
                <a:gd name="T40" fmla="*/ 685 w 749"/>
                <a:gd name="T41" fmla="*/ 31 h 2451"/>
                <a:gd name="T42" fmla="*/ 732 w 749"/>
                <a:gd name="T43" fmla="*/ 7 h 2451"/>
                <a:gd name="T44" fmla="*/ 749 w 749"/>
                <a:gd name="T45" fmla="*/ 0 h 2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9"/>
                <a:gd name="T70" fmla="*/ 0 h 2451"/>
                <a:gd name="T71" fmla="*/ 749 w 749"/>
                <a:gd name="T72" fmla="*/ 2451 h 2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9" h="2451">
                  <a:moveTo>
                    <a:pt x="749" y="2451"/>
                  </a:moveTo>
                  <a:lnTo>
                    <a:pt x="732" y="2443"/>
                  </a:lnTo>
                  <a:lnTo>
                    <a:pt x="685" y="2419"/>
                  </a:lnTo>
                  <a:lnTo>
                    <a:pt x="613" y="2376"/>
                  </a:lnTo>
                  <a:lnTo>
                    <a:pt x="525" y="2313"/>
                  </a:lnTo>
                  <a:lnTo>
                    <a:pt x="426" y="2230"/>
                  </a:lnTo>
                  <a:lnTo>
                    <a:pt x="324" y="2126"/>
                  </a:lnTo>
                  <a:lnTo>
                    <a:pt x="227" y="1997"/>
                  </a:lnTo>
                  <a:lnTo>
                    <a:pt x="138" y="1843"/>
                  </a:lnTo>
                  <a:lnTo>
                    <a:pt x="67" y="1663"/>
                  </a:lnTo>
                  <a:lnTo>
                    <a:pt x="17" y="1455"/>
                  </a:lnTo>
                  <a:lnTo>
                    <a:pt x="0" y="1219"/>
                  </a:lnTo>
                  <a:lnTo>
                    <a:pt x="17" y="982"/>
                  </a:lnTo>
                  <a:lnTo>
                    <a:pt x="67" y="776"/>
                  </a:lnTo>
                  <a:lnTo>
                    <a:pt x="138" y="598"/>
                  </a:lnTo>
                  <a:lnTo>
                    <a:pt x="227" y="446"/>
                  </a:lnTo>
                  <a:lnTo>
                    <a:pt x="324" y="318"/>
                  </a:lnTo>
                  <a:lnTo>
                    <a:pt x="426" y="215"/>
                  </a:lnTo>
                  <a:lnTo>
                    <a:pt x="525" y="135"/>
                  </a:lnTo>
                  <a:lnTo>
                    <a:pt x="613" y="73"/>
                  </a:lnTo>
                  <a:lnTo>
                    <a:pt x="685" y="31"/>
                  </a:lnTo>
                  <a:lnTo>
                    <a:pt x="732" y="7"/>
                  </a:lnTo>
                  <a:lnTo>
                    <a:pt x="749"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53" name="Freeform 601"/>
            <p:cNvSpPr>
              <a:spLocks/>
            </p:cNvSpPr>
            <p:nvPr/>
          </p:nvSpPr>
          <p:spPr bwMode="auto">
            <a:xfrm>
              <a:off x="879" y="696"/>
              <a:ext cx="926" cy="2458"/>
            </a:xfrm>
            <a:custGeom>
              <a:avLst/>
              <a:gdLst>
                <a:gd name="T0" fmla="*/ 926 w 926"/>
                <a:gd name="T1" fmla="*/ 0 h 2458"/>
                <a:gd name="T2" fmla="*/ 907 w 926"/>
                <a:gd name="T3" fmla="*/ 7 h 2458"/>
                <a:gd name="T4" fmla="*/ 857 w 926"/>
                <a:gd name="T5" fmla="*/ 27 h 2458"/>
                <a:gd name="T6" fmla="*/ 781 w 926"/>
                <a:gd name="T7" fmla="*/ 63 h 2458"/>
                <a:gd name="T8" fmla="*/ 686 w 926"/>
                <a:gd name="T9" fmla="*/ 116 h 2458"/>
                <a:gd name="T10" fmla="*/ 578 w 926"/>
                <a:gd name="T11" fmla="*/ 184 h 2458"/>
                <a:gd name="T12" fmla="*/ 463 w 926"/>
                <a:gd name="T13" fmla="*/ 271 h 2458"/>
                <a:gd name="T14" fmla="*/ 349 w 926"/>
                <a:gd name="T15" fmla="*/ 376 h 2458"/>
                <a:gd name="T16" fmla="*/ 241 w 926"/>
                <a:gd name="T17" fmla="*/ 502 h 2458"/>
                <a:gd name="T18" fmla="*/ 144 w 926"/>
                <a:gd name="T19" fmla="*/ 649 h 2458"/>
                <a:gd name="T20" fmla="*/ 69 w 926"/>
                <a:gd name="T21" fmla="*/ 815 h 2458"/>
                <a:gd name="T22" fmla="*/ 18 w 926"/>
                <a:gd name="T23" fmla="*/ 1006 h 2458"/>
                <a:gd name="T24" fmla="*/ 0 w 926"/>
                <a:gd name="T25" fmla="*/ 1219 h 2458"/>
                <a:gd name="T26" fmla="*/ 18 w 926"/>
                <a:gd name="T27" fmla="*/ 1438 h 2458"/>
                <a:gd name="T28" fmla="*/ 69 w 926"/>
                <a:gd name="T29" fmla="*/ 1634 h 2458"/>
                <a:gd name="T30" fmla="*/ 144 w 926"/>
                <a:gd name="T31" fmla="*/ 1804 h 2458"/>
                <a:gd name="T32" fmla="*/ 241 w 926"/>
                <a:gd name="T33" fmla="*/ 1954 h 2458"/>
                <a:gd name="T34" fmla="*/ 349 w 926"/>
                <a:gd name="T35" fmla="*/ 2080 h 2458"/>
                <a:gd name="T36" fmla="*/ 463 w 926"/>
                <a:gd name="T37" fmla="*/ 2187 h 2458"/>
                <a:gd name="T38" fmla="*/ 578 w 926"/>
                <a:gd name="T39" fmla="*/ 2274 h 2458"/>
                <a:gd name="T40" fmla="*/ 686 w 926"/>
                <a:gd name="T41" fmla="*/ 2344 h 2458"/>
                <a:gd name="T42" fmla="*/ 781 w 926"/>
                <a:gd name="T43" fmla="*/ 2395 h 2458"/>
                <a:gd name="T44" fmla="*/ 857 w 926"/>
                <a:gd name="T45" fmla="*/ 2431 h 2458"/>
                <a:gd name="T46" fmla="*/ 907 w 926"/>
                <a:gd name="T47" fmla="*/ 2451 h 2458"/>
                <a:gd name="T48" fmla="*/ 926 w 926"/>
                <a:gd name="T49" fmla="*/ 2458 h 24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6"/>
                <a:gd name="T76" fmla="*/ 0 h 2458"/>
                <a:gd name="T77" fmla="*/ 926 w 926"/>
                <a:gd name="T78" fmla="*/ 2458 h 24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6" h="2458">
                  <a:moveTo>
                    <a:pt x="926" y="0"/>
                  </a:moveTo>
                  <a:lnTo>
                    <a:pt x="907" y="7"/>
                  </a:lnTo>
                  <a:lnTo>
                    <a:pt x="857" y="27"/>
                  </a:lnTo>
                  <a:lnTo>
                    <a:pt x="781" y="63"/>
                  </a:lnTo>
                  <a:lnTo>
                    <a:pt x="686" y="116"/>
                  </a:lnTo>
                  <a:lnTo>
                    <a:pt x="578" y="184"/>
                  </a:lnTo>
                  <a:lnTo>
                    <a:pt x="463" y="271"/>
                  </a:lnTo>
                  <a:lnTo>
                    <a:pt x="349" y="376"/>
                  </a:lnTo>
                  <a:lnTo>
                    <a:pt x="241" y="502"/>
                  </a:lnTo>
                  <a:lnTo>
                    <a:pt x="144" y="649"/>
                  </a:lnTo>
                  <a:lnTo>
                    <a:pt x="69" y="815"/>
                  </a:lnTo>
                  <a:lnTo>
                    <a:pt x="18" y="1006"/>
                  </a:lnTo>
                  <a:lnTo>
                    <a:pt x="0" y="1219"/>
                  </a:lnTo>
                  <a:lnTo>
                    <a:pt x="18" y="1438"/>
                  </a:lnTo>
                  <a:lnTo>
                    <a:pt x="69" y="1634"/>
                  </a:lnTo>
                  <a:lnTo>
                    <a:pt x="144" y="1804"/>
                  </a:lnTo>
                  <a:lnTo>
                    <a:pt x="241" y="1954"/>
                  </a:lnTo>
                  <a:lnTo>
                    <a:pt x="349" y="2080"/>
                  </a:lnTo>
                  <a:lnTo>
                    <a:pt x="463" y="2187"/>
                  </a:lnTo>
                  <a:lnTo>
                    <a:pt x="578" y="2274"/>
                  </a:lnTo>
                  <a:lnTo>
                    <a:pt x="686" y="2344"/>
                  </a:lnTo>
                  <a:lnTo>
                    <a:pt x="781" y="2395"/>
                  </a:lnTo>
                  <a:lnTo>
                    <a:pt x="857" y="2431"/>
                  </a:lnTo>
                  <a:lnTo>
                    <a:pt x="907" y="2451"/>
                  </a:lnTo>
                  <a:lnTo>
                    <a:pt x="926" y="245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54" name="Freeform 602"/>
            <p:cNvSpPr>
              <a:spLocks/>
            </p:cNvSpPr>
            <p:nvPr/>
          </p:nvSpPr>
          <p:spPr bwMode="auto">
            <a:xfrm>
              <a:off x="4167" y="696"/>
              <a:ext cx="1123" cy="2458"/>
            </a:xfrm>
            <a:custGeom>
              <a:avLst/>
              <a:gdLst>
                <a:gd name="T0" fmla="*/ 0 w 1123"/>
                <a:gd name="T1" fmla="*/ 0 h 2458"/>
                <a:gd name="T2" fmla="*/ 19 w 1123"/>
                <a:gd name="T3" fmla="*/ 7 h 2458"/>
                <a:gd name="T4" fmla="*/ 72 w 1123"/>
                <a:gd name="T5" fmla="*/ 24 h 2458"/>
                <a:gd name="T6" fmla="*/ 152 w 1123"/>
                <a:gd name="T7" fmla="*/ 56 h 2458"/>
                <a:gd name="T8" fmla="*/ 254 w 1123"/>
                <a:gd name="T9" fmla="*/ 100 h 2458"/>
                <a:gd name="T10" fmla="*/ 371 w 1123"/>
                <a:gd name="T11" fmla="*/ 160 h 2458"/>
                <a:gd name="T12" fmla="*/ 497 w 1123"/>
                <a:gd name="T13" fmla="*/ 233 h 2458"/>
                <a:gd name="T14" fmla="*/ 626 w 1123"/>
                <a:gd name="T15" fmla="*/ 322 h 2458"/>
                <a:gd name="T16" fmla="*/ 752 w 1123"/>
                <a:gd name="T17" fmla="*/ 427 h 2458"/>
                <a:gd name="T18" fmla="*/ 870 w 1123"/>
                <a:gd name="T19" fmla="*/ 548 h 2458"/>
                <a:gd name="T20" fmla="*/ 972 w 1123"/>
                <a:gd name="T21" fmla="*/ 688 h 2458"/>
                <a:gd name="T22" fmla="*/ 1052 w 1123"/>
                <a:gd name="T23" fmla="*/ 844 h 2458"/>
                <a:gd name="T24" fmla="*/ 1105 w 1123"/>
                <a:gd name="T25" fmla="*/ 1018 h 2458"/>
                <a:gd name="T26" fmla="*/ 1123 w 1123"/>
                <a:gd name="T27" fmla="*/ 1212 h 2458"/>
                <a:gd name="T28" fmla="*/ 1105 w 1123"/>
                <a:gd name="T29" fmla="*/ 1411 h 2458"/>
                <a:gd name="T30" fmla="*/ 1052 w 1123"/>
                <a:gd name="T31" fmla="*/ 1592 h 2458"/>
                <a:gd name="T32" fmla="*/ 972 w 1123"/>
                <a:gd name="T33" fmla="*/ 1753 h 2458"/>
                <a:gd name="T34" fmla="*/ 870 w 1123"/>
                <a:gd name="T35" fmla="*/ 1895 h 2458"/>
                <a:gd name="T36" fmla="*/ 752 w 1123"/>
                <a:gd name="T37" fmla="*/ 2021 h 2458"/>
                <a:gd name="T38" fmla="*/ 626 w 1123"/>
                <a:gd name="T39" fmla="*/ 2128 h 2458"/>
                <a:gd name="T40" fmla="*/ 497 w 1123"/>
                <a:gd name="T41" fmla="*/ 2220 h 2458"/>
                <a:gd name="T42" fmla="*/ 371 w 1123"/>
                <a:gd name="T43" fmla="*/ 2295 h 2458"/>
                <a:gd name="T44" fmla="*/ 254 w 1123"/>
                <a:gd name="T45" fmla="*/ 2356 h 2458"/>
                <a:gd name="T46" fmla="*/ 152 w 1123"/>
                <a:gd name="T47" fmla="*/ 2402 h 2458"/>
                <a:gd name="T48" fmla="*/ 72 w 1123"/>
                <a:gd name="T49" fmla="*/ 2432 h 2458"/>
                <a:gd name="T50" fmla="*/ 19 w 1123"/>
                <a:gd name="T51" fmla="*/ 2451 h 2458"/>
                <a:gd name="T52" fmla="*/ 0 w 1123"/>
                <a:gd name="T53" fmla="*/ 2458 h 24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3"/>
                <a:gd name="T82" fmla="*/ 0 h 2458"/>
                <a:gd name="T83" fmla="*/ 1123 w 1123"/>
                <a:gd name="T84" fmla="*/ 2458 h 24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3" h="2458">
                  <a:moveTo>
                    <a:pt x="0" y="0"/>
                  </a:moveTo>
                  <a:lnTo>
                    <a:pt x="19" y="7"/>
                  </a:lnTo>
                  <a:lnTo>
                    <a:pt x="72" y="24"/>
                  </a:lnTo>
                  <a:lnTo>
                    <a:pt x="152" y="56"/>
                  </a:lnTo>
                  <a:lnTo>
                    <a:pt x="254" y="100"/>
                  </a:lnTo>
                  <a:lnTo>
                    <a:pt x="371" y="160"/>
                  </a:lnTo>
                  <a:lnTo>
                    <a:pt x="497" y="233"/>
                  </a:lnTo>
                  <a:lnTo>
                    <a:pt x="626" y="322"/>
                  </a:lnTo>
                  <a:lnTo>
                    <a:pt x="752" y="427"/>
                  </a:lnTo>
                  <a:lnTo>
                    <a:pt x="870" y="548"/>
                  </a:lnTo>
                  <a:lnTo>
                    <a:pt x="972" y="688"/>
                  </a:lnTo>
                  <a:lnTo>
                    <a:pt x="1052" y="844"/>
                  </a:lnTo>
                  <a:lnTo>
                    <a:pt x="1105" y="1018"/>
                  </a:lnTo>
                  <a:lnTo>
                    <a:pt x="1123" y="1212"/>
                  </a:lnTo>
                  <a:lnTo>
                    <a:pt x="1105" y="1411"/>
                  </a:lnTo>
                  <a:lnTo>
                    <a:pt x="1052" y="1592"/>
                  </a:lnTo>
                  <a:lnTo>
                    <a:pt x="972" y="1753"/>
                  </a:lnTo>
                  <a:lnTo>
                    <a:pt x="870" y="1895"/>
                  </a:lnTo>
                  <a:lnTo>
                    <a:pt x="752" y="2021"/>
                  </a:lnTo>
                  <a:lnTo>
                    <a:pt x="626" y="2128"/>
                  </a:lnTo>
                  <a:lnTo>
                    <a:pt x="497" y="2220"/>
                  </a:lnTo>
                  <a:lnTo>
                    <a:pt x="371" y="2295"/>
                  </a:lnTo>
                  <a:lnTo>
                    <a:pt x="254" y="2356"/>
                  </a:lnTo>
                  <a:lnTo>
                    <a:pt x="152" y="2402"/>
                  </a:lnTo>
                  <a:lnTo>
                    <a:pt x="72" y="2432"/>
                  </a:lnTo>
                  <a:lnTo>
                    <a:pt x="19" y="2451"/>
                  </a:lnTo>
                  <a:lnTo>
                    <a:pt x="0" y="245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55" name="Line 603"/>
            <p:cNvSpPr>
              <a:spLocks noChangeShapeType="1"/>
            </p:cNvSpPr>
            <p:nvPr/>
          </p:nvSpPr>
          <p:spPr bwMode="auto">
            <a:xfrm>
              <a:off x="1110" y="1023"/>
              <a:ext cx="3860" cy="2"/>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56" name="Line 604"/>
            <p:cNvSpPr>
              <a:spLocks noChangeShapeType="1"/>
            </p:cNvSpPr>
            <p:nvPr/>
          </p:nvSpPr>
          <p:spPr bwMode="auto">
            <a:xfrm flipH="1">
              <a:off x="763" y="1465"/>
              <a:ext cx="4609" cy="1"/>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57" name="Line 605"/>
            <p:cNvSpPr>
              <a:spLocks noChangeShapeType="1"/>
            </p:cNvSpPr>
            <p:nvPr/>
          </p:nvSpPr>
          <p:spPr bwMode="auto">
            <a:xfrm>
              <a:off x="674" y="1928"/>
              <a:ext cx="4807" cy="1"/>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58" name="Line 606"/>
            <p:cNvSpPr>
              <a:spLocks noChangeShapeType="1"/>
            </p:cNvSpPr>
            <p:nvPr/>
          </p:nvSpPr>
          <p:spPr bwMode="auto">
            <a:xfrm>
              <a:off x="770" y="2385"/>
              <a:ext cx="4589" cy="1"/>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59" name="Line 607"/>
            <p:cNvSpPr>
              <a:spLocks noChangeShapeType="1"/>
            </p:cNvSpPr>
            <p:nvPr/>
          </p:nvSpPr>
          <p:spPr bwMode="auto">
            <a:xfrm>
              <a:off x="1103" y="2827"/>
              <a:ext cx="3847" cy="1"/>
            </a:xfrm>
            <a:prstGeom prst="line">
              <a:avLst/>
            </a:prstGeom>
            <a:noFill/>
            <a:ln w="4763">
              <a:solidFill>
                <a:schemeClr val="bg1">
                  <a:lumMod val="75000"/>
                  <a:alpha val="52000"/>
                </a:schemeClr>
              </a:solidFill>
              <a:round/>
              <a:headEnd/>
              <a:tailEnd/>
            </a:ln>
          </p:spPr>
          <p:txBody>
            <a:bodyPr/>
            <a:lstStyle/>
            <a:p>
              <a:pPr eaLnBrk="0" hangingPunct="0">
                <a:defRPr/>
              </a:pPr>
              <a:endParaRPr lang="en-US">
                <a:latin typeface="Arial" pitchFamily="34" charset="0"/>
                <a:ea typeface="ＭＳ Ｐゴシック" pitchFamily="34" charset="-128"/>
                <a:cs typeface="+mn-cs"/>
              </a:endParaRPr>
            </a:p>
          </p:txBody>
        </p:sp>
        <p:sp>
          <p:nvSpPr>
            <p:cNvPr id="10560" name="Freeform 608"/>
            <p:cNvSpPr>
              <a:spLocks/>
            </p:cNvSpPr>
            <p:nvPr/>
          </p:nvSpPr>
          <p:spPr bwMode="auto">
            <a:xfrm>
              <a:off x="3071" y="696"/>
              <a:ext cx="197" cy="2451"/>
            </a:xfrm>
            <a:custGeom>
              <a:avLst/>
              <a:gdLst>
                <a:gd name="T0" fmla="*/ 0 w 197"/>
                <a:gd name="T1" fmla="*/ 0 h 2451"/>
                <a:gd name="T2" fmla="*/ 94 w 197"/>
                <a:gd name="T3" fmla="*/ 272 h 2451"/>
                <a:gd name="T4" fmla="*/ 151 w 197"/>
                <a:gd name="T5" fmla="*/ 526 h 2451"/>
                <a:gd name="T6" fmla="*/ 184 w 197"/>
                <a:gd name="T7" fmla="*/ 764 h 2451"/>
                <a:gd name="T8" fmla="*/ 196 w 197"/>
                <a:gd name="T9" fmla="*/ 994 h 2451"/>
                <a:gd name="T10" fmla="*/ 197 w 197"/>
                <a:gd name="T11" fmla="*/ 1219 h 2451"/>
                <a:gd name="T12" fmla="*/ 197 w 197"/>
                <a:gd name="T13" fmla="*/ 1408 h 2451"/>
                <a:gd name="T14" fmla="*/ 191 w 197"/>
                <a:gd name="T15" fmla="*/ 1597 h 2451"/>
                <a:gd name="T16" fmla="*/ 172 w 197"/>
                <a:gd name="T17" fmla="*/ 1792 h 2451"/>
                <a:gd name="T18" fmla="*/ 136 w 197"/>
                <a:gd name="T19" fmla="*/ 1997 h 2451"/>
                <a:gd name="T20" fmla="*/ 82 w 197"/>
                <a:gd name="T21" fmla="*/ 2215 h 2451"/>
                <a:gd name="T22" fmla="*/ 0 w 197"/>
                <a:gd name="T23" fmla="*/ 2451 h 24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2451"/>
                <a:gd name="T38" fmla="*/ 197 w 197"/>
                <a:gd name="T39" fmla="*/ 2451 h 24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2451">
                  <a:moveTo>
                    <a:pt x="0" y="0"/>
                  </a:moveTo>
                  <a:lnTo>
                    <a:pt x="94" y="272"/>
                  </a:lnTo>
                  <a:lnTo>
                    <a:pt x="151" y="526"/>
                  </a:lnTo>
                  <a:lnTo>
                    <a:pt x="184" y="764"/>
                  </a:lnTo>
                  <a:lnTo>
                    <a:pt x="196" y="994"/>
                  </a:lnTo>
                  <a:lnTo>
                    <a:pt x="197" y="1219"/>
                  </a:lnTo>
                  <a:lnTo>
                    <a:pt x="197" y="1408"/>
                  </a:lnTo>
                  <a:lnTo>
                    <a:pt x="191" y="1597"/>
                  </a:lnTo>
                  <a:lnTo>
                    <a:pt x="172" y="1792"/>
                  </a:lnTo>
                  <a:lnTo>
                    <a:pt x="136" y="1997"/>
                  </a:lnTo>
                  <a:lnTo>
                    <a:pt x="82" y="2215"/>
                  </a:lnTo>
                  <a:lnTo>
                    <a:pt x="0" y="2451"/>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61" name="Freeform 609"/>
            <p:cNvSpPr>
              <a:spLocks/>
            </p:cNvSpPr>
            <p:nvPr/>
          </p:nvSpPr>
          <p:spPr bwMode="auto">
            <a:xfrm>
              <a:off x="3282" y="696"/>
              <a:ext cx="388" cy="2458"/>
            </a:xfrm>
            <a:custGeom>
              <a:avLst/>
              <a:gdLst>
                <a:gd name="T0" fmla="*/ 0 w 388"/>
                <a:gd name="T1" fmla="*/ 0 h 2458"/>
                <a:gd name="T2" fmla="*/ 10 w 388"/>
                <a:gd name="T3" fmla="*/ 10 h 2458"/>
                <a:gd name="T4" fmla="*/ 41 w 388"/>
                <a:gd name="T5" fmla="*/ 41 h 2458"/>
                <a:gd name="T6" fmla="*/ 83 w 388"/>
                <a:gd name="T7" fmla="*/ 94 h 2458"/>
                <a:gd name="T8" fmla="*/ 138 w 388"/>
                <a:gd name="T9" fmla="*/ 170 h 2458"/>
                <a:gd name="T10" fmla="*/ 194 w 388"/>
                <a:gd name="T11" fmla="*/ 272 h 2458"/>
                <a:gd name="T12" fmla="*/ 252 w 388"/>
                <a:gd name="T13" fmla="*/ 402 h 2458"/>
                <a:gd name="T14" fmla="*/ 305 w 388"/>
                <a:gd name="T15" fmla="*/ 558 h 2458"/>
                <a:gd name="T16" fmla="*/ 349 w 388"/>
                <a:gd name="T17" fmla="*/ 746 h 2458"/>
                <a:gd name="T18" fmla="*/ 378 w 388"/>
                <a:gd name="T19" fmla="*/ 962 h 2458"/>
                <a:gd name="T20" fmla="*/ 388 w 388"/>
                <a:gd name="T21" fmla="*/ 1212 h 2458"/>
                <a:gd name="T22" fmla="*/ 378 w 388"/>
                <a:gd name="T23" fmla="*/ 1471 h 2458"/>
                <a:gd name="T24" fmla="*/ 349 w 388"/>
                <a:gd name="T25" fmla="*/ 1694 h 2458"/>
                <a:gd name="T26" fmla="*/ 305 w 388"/>
                <a:gd name="T27" fmla="*/ 1886 h 2458"/>
                <a:gd name="T28" fmla="*/ 252 w 388"/>
                <a:gd name="T29" fmla="*/ 2048 h 2458"/>
                <a:gd name="T30" fmla="*/ 194 w 388"/>
                <a:gd name="T31" fmla="*/ 2179 h 2458"/>
                <a:gd name="T32" fmla="*/ 138 w 388"/>
                <a:gd name="T33" fmla="*/ 2284 h 2458"/>
                <a:gd name="T34" fmla="*/ 83 w 388"/>
                <a:gd name="T35" fmla="*/ 2363 h 2458"/>
                <a:gd name="T36" fmla="*/ 41 w 388"/>
                <a:gd name="T37" fmla="*/ 2417 h 2458"/>
                <a:gd name="T38" fmla="*/ 10 w 388"/>
                <a:gd name="T39" fmla="*/ 2448 h 2458"/>
                <a:gd name="T40" fmla="*/ 0 w 388"/>
                <a:gd name="T41" fmla="*/ 2458 h 24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2458"/>
                <a:gd name="T65" fmla="*/ 388 w 388"/>
                <a:gd name="T66" fmla="*/ 2458 h 24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2458">
                  <a:moveTo>
                    <a:pt x="0" y="0"/>
                  </a:moveTo>
                  <a:lnTo>
                    <a:pt x="10" y="10"/>
                  </a:lnTo>
                  <a:lnTo>
                    <a:pt x="41" y="41"/>
                  </a:lnTo>
                  <a:lnTo>
                    <a:pt x="83" y="94"/>
                  </a:lnTo>
                  <a:lnTo>
                    <a:pt x="138" y="170"/>
                  </a:lnTo>
                  <a:lnTo>
                    <a:pt x="194" y="272"/>
                  </a:lnTo>
                  <a:lnTo>
                    <a:pt x="252" y="402"/>
                  </a:lnTo>
                  <a:lnTo>
                    <a:pt x="305" y="558"/>
                  </a:lnTo>
                  <a:lnTo>
                    <a:pt x="349" y="746"/>
                  </a:lnTo>
                  <a:lnTo>
                    <a:pt x="378" y="962"/>
                  </a:lnTo>
                  <a:lnTo>
                    <a:pt x="388" y="1212"/>
                  </a:lnTo>
                  <a:lnTo>
                    <a:pt x="378" y="1471"/>
                  </a:lnTo>
                  <a:lnTo>
                    <a:pt x="349" y="1694"/>
                  </a:lnTo>
                  <a:lnTo>
                    <a:pt x="305" y="1886"/>
                  </a:lnTo>
                  <a:lnTo>
                    <a:pt x="252" y="2048"/>
                  </a:lnTo>
                  <a:lnTo>
                    <a:pt x="194" y="2179"/>
                  </a:lnTo>
                  <a:lnTo>
                    <a:pt x="138" y="2284"/>
                  </a:lnTo>
                  <a:lnTo>
                    <a:pt x="83" y="2363"/>
                  </a:lnTo>
                  <a:lnTo>
                    <a:pt x="41" y="2417"/>
                  </a:lnTo>
                  <a:lnTo>
                    <a:pt x="10" y="2448"/>
                  </a:lnTo>
                  <a:lnTo>
                    <a:pt x="0" y="245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62" name="Freeform 610"/>
            <p:cNvSpPr>
              <a:spLocks/>
            </p:cNvSpPr>
            <p:nvPr/>
          </p:nvSpPr>
          <p:spPr bwMode="auto">
            <a:xfrm>
              <a:off x="3493" y="696"/>
              <a:ext cx="579" cy="2458"/>
            </a:xfrm>
            <a:custGeom>
              <a:avLst/>
              <a:gdLst>
                <a:gd name="T0" fmla="*/ 0 w 579"/>
                <a:gd name="T1" fmla="*/ 2458 h 2458"/>
                <a:gd name="T2" fmla="*/ 14 w 579"/>
                <a:gd name="T3" fmla="*/ 2449 h 2458"/>
                <a:gd name="T4" fmla="*/ 51 w 579"/>
                <a:gd name="T5" fmla="*/ 2426 h 2458"/>
                <a:gd name="T6" fmla="*/ 106 w 579"/>
                <a:gd name="T7" fmla="*/ 2381 h 2458"/>
                <a:gd name="T8" fmla="*/ 175 w 579"/>
                <a:gd name="T9" fmla="*/ 2320 h 2458"/>
                <a:gd name="T10" fmla="*/ 250 w 579"/>
                <a:gd name="T11" fmla="*/ 2237 h 2458"/>
                <a:gd name="T12" fmla="*/ 330 w 579"/>
                <a:gd name="T13" fmla="*/ 2131 h 2458"/>
                <a:gd name="T14" fmla="*/ 407 w 579"/>
                <a:gd name="T15" fmla="*/ 2000 h 2458"/>
                <a:gd name="T16" fmla="*/ 475 w 579"/>
                <a:gd name="T17" fmla="*/ 1847 h 2458"/>
                <a:gd name="T18" fmla="*/ 529 w 579"/>
                <a:gd name="T19" fmla="*/ 1665 h 2458"/>
                <a:gd name="T20" fmla="*/ 565 w 579"/>
                <a:gd name="T21" fmla="*/ 1457 h 2458"/>
                <a:gd name="T22" fmla="*/ 579 w 579"/>
                <a:gd name="T23" fmla="*/ 1219 h 2458"/>
                <a:gd name="T24" fmla="*/ 562 w 579"/>
                <a:gd name="T25" fmla="*/ 969 h 2458"/>
                <a:gd name="T26" fmla="*/ 519 w 579"/>
                <a:gd name="T27" fmla="*/ 749 h 2458"/>
                <a:gd name="T28" fmla="*/ 454 w 579"/>
                <a:gd name="T29" fmla="*/ 562 h 2458"/>
                <a:gd name="T30" fmla="*/ 376 w 579"/>
                <a:gd name="T31" fmla="*/ 403 h 2458"/>
                <a:gd name="T32" fmla="*/ 293 w 579"/>
                <a:gd name="T33" fmla="*/ 274 h 2458"/>
                <a:gd name="T34" fmla="*/ 208 w 579"/>
                <a:gd name="T35" fmla="*/ 172 h 2458"/>
                <a:gd name="T36" fmla="*/ 129 w 579"/>
                <a:gd name="T37" fmla="*/ 95 h 2458"/>
                <a:gd name="T38" fmla="*/ 66 w 579"/>
                <a:gd name="T39" fmla="*/ 41 h 2458"/>
                <a:gd name="T40" fmla="*/ 22 w 579"/>
                <a:gd name="T41" fmla="*/ 10 h 2458"/>
                <a:gd name="T42" fmla="*/ 7 w 579"/>
                <a:gd name="T43" fmla="*/ 0 h 24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9"/>
                <a:gd name="T67" fmla="*/ 0 h 2458"/>
                <a:gd name="T68" fmla="*/ 579 w 579"/>
                <a:gd name="T69" fmla="*/ 2458 h 24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9" h="2458">
                  <a:moveTo>
                    <a:pt x="0" y="2458"/>
                  </a:moveTo>
                  <a:lnTo>
                    <a:pt x="14" y="2449"/>
                  </a:lnTo>
                  <a:lnTo>
                    <a:pt x="51" y="2426"/>
                  </a:lnTo>
                  <a:lnTo>
                    <a:pt x="106" y="2381"/>
                  </a:lnTo>
                  <a:lnTo>
                    <a:pt x="175" y="2320"/>
                  </a:lnTo>
                  <a:lnTo>
                    <a:pt x="250" y="2237"/>
                  </a:lnTo>
                  <a:lnTo>
                    <a:pt x="330" y="2131"/>
                  </a:lnTo>
                  <a:lnTo>
                    <a:pt x="407" y="2000"/>
                  </a:lnTo>
                  <a:lnTo>
                    <a:pt x="475" y="1847"/>
                  </a:lnTo>
                  <a:lnTo>
                    <a:pt x="529" y="1665"/>
                  </a:lnTo>
                  <a:lnTo>
                    <a:pt x="565" y="1457"/>
                  </a:lnTo>
                  <a:lnTo>
                    <a:pt x="579" y="1219"/>
                  </a:lnTo>
                  <a:lnTo>
                    <a:pt x="562" y="969"/>
                  </a:lnTo>
                  <a:lnTo>
                    <a:pt x="519" y="749"/>
                  </a:lnTo>
                  <a:lnTo>
                    <a:pt x="454" y="562"/>
                  </a:lnTo>
                  <a:lnTo>
                    <a:pt x="376" y="403"/>
                  </a:lnTo>
                  <a:lnTo>
                    <a:pt x="293" y="274"/>
                  </a:lnTo>
                  <a:lnTo>
                    <a:pt x="208" y="172"/>
                  </a:lnTo>
                  <a:lnTo>
                    <a:pt x="129" y="95"/>
                  </a:lnTo>
                  <a:lnTo>
                    <a:pt x="66" y="41"/>
                  </a:lnTo>
                  <a:lnTo>
                    <a:pt x="22" y="10"/>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63" name="Freeform 611"/>
            <p:cNvSpPr>
              <a:spLocks/>
            </p:cNvSpPr>
            <p:nvPr/>
          </p:nvSpPr>
          <p:spPr bwMode="auto">
            <a:xfrm>
              <a:off x="3711" y="696"/>
              <a:ext cx="762" cy="2451"/>
            </a:xfrm>
            <a:custGeom>
              <a:avLst/>
              <a:gdLst>
                <a:gd name="T0" fmla="*/ 0 w 762"/>
                <a:gd name="T1" fmla="*/ 2451 h 2451"/>
                <a:gd name="T2" fmla="*/ 15 w 762"/>
                <a:gd name="T3" fmla="*/ 2444 h 2451"/>
                <a:gd name="T4" fmla="*/ 56 w 762"/>
                <a:gd name="T5" fmla="*/ 2424 h 2451"/>
                <a:gd name="T6" fmla="*/ 119 w 762"/>
                <a:gd name="T7" fmla="*/ 2388 h 2451"/>
                <a:gd name="T8" fmla="*/ 199 w 762"/>
                <a:gd name="T9" fmla="*/ 2337 h 2451"/>
                <a:gd name="T10" fmla="*/ 288 w 762"/>
                <a:gd name="T11" fmla="*/ 2267 h 2451"/>
                <a:gd name="T12" fmla="*/ 383 w 762"/>
                <a:gd name="T13" fmla="*/ 2181 h 2451"/>
                <a:gd name="T14" fmla="*/ 476 w 762"/>
                <a:gd name="T15" fmla="*/ 2075 h 2451"/>
                <a:gd name="T16" fmla="*/ 567 w 762"/>
                <a:gd name="T17" fmla="*/ 1947 h 2451"/>
                <a:gd name="T18" fmla="*/ 645 w 762"/>
                <a:gd name="T19" fmla="*/ 1799 h 2451"/>
                <a:gd name="T20" fmla="*/ 706 w 762"/>
                <a:gd name="T21" fmla="*/ 1631 h 2451"/>
                <a:gd name="T22" fmla="*/ 749 w 762"/>
                <a:gd name="T23" fmla="*/ 1437 h 2451"/>
                <a:gd name="T24" fmla="*/ 762 w 762"/>
                <a:gd name="T25" fmla="*/ 1219 h 2451"/>
                <a:gd name="T26" fmla="*/ 749 w 762"/>
                <a:gd name="T27" fmla="*/ 1001 h 2451"/>
                <a:gd name="T28" fmla="*/ 708 w 762"/>
                <a:gd name="T29" fmla="*/ 809 h 2451"/>
                <a:gd name="T30" fmla="*/ 645 w 762"/>
                <a:gd name="T31" fmla="*/ 640 h 2451"/>
                <a:gd name="T32" fmla="*/ 568 w 762"/>
                <a:gd name="T33" fmla="*/ 494 h 2451"/>
                <a:gd name="T34" fmla="*/ 480 w 762"/>
                <a:gd name="T35" fmla="*/ 368 h 2451"/>
                <a:gd name="T36" fmla="*/ 386 w 762"/>
                <a:gd name="T37" fmla="*/ 264 h 2451"/>
                <a:gd name="T38" fmla="*/ 293 w 762"/>
                <a:gd name="T39" fmla="*/ 179 h 2451"/>
                <a:gd name="T40" fmla="*/ 202 w 762"/>
                <a:gd name="T41" fmla="*/ 111 h 2451"/>
                <a:gd name="T42" fmla="*/ 126 w 762"/>
                <a:gd name="T43" fmla="*/ 61 h 2451"/>
                <a:gd name="T44" fmla="*/ 63 w 762"/>
                <a:gd name="T45" fmla="*/ 26 h 2451"/>
                <a:gd name="T46" fmla="*/ 22 w 762"/>
                <a:gd name="T47" fmla="*/ 7 h 2451"/>
                <a:gd name="T48" fmla="*/ 7 w 762"/>
                <a:gd name="T49" fmla="*/ 0 h 2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2"/>
                <a:gd name="T76" fmla="*/ 0 h 2451"/>
                <a:gd name="T77" fmla="*/ 762 w 762"/>
                <a:gd name="T78" fmla="*/ 2451 h 2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2" h="2451">
                  <a:moveTo>
                    <a:pt x="0" y="2451"/>
                  </a:moveTo>
                  <a:lnTo>
                    <a:pt x="15" y="2444"/>
                  </a:lnTo>
                  <a:lnTo>
                    <a:pt x="56" y="2424"/>
                  </a:lnTo>
                  <a:lnTo>
                    <a:pt x="119" y="2388"/>
                  </a:lnTo>
                  <a:lnTo>
                    <a:pt x="199" y="2337"/>
                  </a:lnTo>
                  <a:lnTo>
                    <a:pt x="288" y="2267"/>
                  </a:lnTo>
                  <a:lnTo>
                    <a:pt x="383" y="2181"/>
                  </a:lnTo>
                  <a:lnTo>
                    <a:pt x="476" y="2075"/>
                  </a:lnTo>
                  <a:lnTo>
                    <a:pt x="567" y="1947"/>
                  </a:lnTo>
                  <a:lnTo>
                    <a:pt x="645" y="1799"/>
                  </a:lnTo>
                  <a:lnTo>
                    <a:pt x="706" y="1631"/>
                  </a:lnTo>
                  <a:lnTo>
                    <a:pt x="749" y="1437"/>
                  </a:lnTo>
                  <a:lnTo>
                    <a:pt x="762" y="1219"/>
                  </a:lnTo>
                  <a:lnTo>
                    <a:pt x="749" y="1001"/>
                  </a:lnTo>
                  <a:lnTo>
                    <a:pt x="708" y="809"/>
                  </a:lnTo>
                  <a:lnTo>
                    <a:pt x="645" y="640"/>
                  </a:lnTo>
                  <a:lnTo>
                    <a:pt x="568" y="494"/>
                  </a:lnTo>
                  <a:lnTo>
                    <a:pt x="480" y="368"/>
                  </a:lnTo>
                  <a:lnTo>
                    <a:pt x="386" y="264"/>
                  </a:lnTo>
                  <a:lnTo>
                    <a:pt x="293" y="179"/>
                  </a:lnTo>
                  <a:lnTo>
                    <a:pt x="202" y="111"/>
                  </a:lnTo>
                  <a:lnTo>
                    <a:pt x="126" y="61"/>
                  </a:lnTo>
                  <a:lnTo>
                    <a:pt x="63" y="26"/>
                  </a:lnTo>
                  <a:lnTo>
                    <a:pt x="22" y="7"/>
                  </a:lnTo>
                  <a:lnTo>
                    <a:pt x="7" y="0"/>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sp>
          <p:nvSpPr>
            <p:cNvPr id="10564" name="Freeform 612"/>
            <p:cNvSpPr>
              <a:spLocks/>
            </p:cNvSpPr>
            <p:nvPr/>
          </p:nvSpPr>
          <p:spPr bwMode="auto">
            <a:xfrm>
              <a:off x="3929" y="696"/>
              <a:ext cx="953" cy="2458"/>
            </a:xfrm>
            <a:custGeom>
              <a:avLst/>
              <a:gdLst>
                <a:gd name="T0" fmla="*/ 0 w 953"/>
                <a:gd name="T1" fmla="*/ 0 h 2458"/>
                <a:gd name="T2" fmla="*/ 18 w 953"/>
                <a:gd name="T3" fmla="*/ 7 h 2458"/>
                <a:gd name="T4" fmla="*/ 70 w 953"/>
                <a:gd name="T5" fmla="*/ 29 h 2458"/>
                <a:gd name="T6" fmla="*/ 148 w 953"/>
                <a:gd name="T7" fmla="*/ 65 h 2458"/>
                <a:gd name="T8" fmla="*/ 247 w 953"/>
                <a:gd name="T9" fmla="*/ 119 h 2458"/>
                <a:gd name="T10" fmla="*/ 359 w 953"/>
                <a:gd name="T11" fmla="*/ 189 h 2458"/>
                <a:gd name="T12" fmla="*/ 476 w 953"/>
                <a:gd name="T13" fmla="*/ 276 h 2458"/>
                <a:gd name="T14" fmla="*/ 594 w 953"/>
                <a:gd name="T15" fmla="*/ 383 h 2458"/>
                <a:gd name="T16" fmla="*/ 706 w 953"/>
                <a:gd name="T17" fmla="*/ 509 h 2458"/>
                <a:gd name="T18" fmla="*/ 803 w 953"/>
                <a:gd name="T19" fmla="*/ 655 h 2458"/>
                <a:gd name="T20" fmla="*/ 881 w 953"/>
                <a:gd name="T21" fmla="*/ 824 h 2458"/>
                <a:gd name="T22" fmla="*/ 934 w 953"/>
                <a:gd name="T23" fmla="*/ 1013 h 2458"/>
                <a:gd name="T24" fmla="*/ 953 w 953"/>
                <a:gd name="T25" fmla="*/ 1226 h 2458"/>
                <a:gd name="T26" fmla="*/ 934 w 953"/>
                <a:gd name="T27" fmla="*/ 1447 h 2458"/>
                <a:gd name="T28" fmla="*/ 881 w 953"/>
                <a:gd name="T29" fmla="*/ 1643 h 2458"/>
                <a:gd name="T30" fmla="*/ 803 w 953"/>
                <a:gd name="T31" fmla="*/ 1813 h 2458"/>
                <a:gd name="T32" fmla="*/ 706 w 953"/>
                <a:gd name="T33" fmla="*/ 1961 h 2458"/>
                <a:gd name="T34" fmla="*/ 594 w 953"/>
                <a:gd name="T35" fmla="*/ 2087 h 2458"/>
                <a:gd name="T36" fmla="*/ 476 w 953"/>
                <a:gd name="T37" fmla="*/ 2192 h 2458"/>
                <a:gd name="T38" fmla="*/ 359 w 953"/>
                <a:gd name="T39" fmla="*/ 2279 h 2458"/>
                <a:gd name="T40" fmla="*/ 247 w 953"/>
                <a:gd name="T41" fmla="*/ 2346 h 2458"/>
                <a:gd name="T42" fmla="*/ 148 w 953"/>
                <a:gd name="T43" fmla="*/ 2397 h 2458"/>
                <a:gd name="T44" fmla="*/ 70 w 953"/>
                <a:gd name="T45" fmla="*/ 2432 h 2458"/>
                <a:gd name="T46" fmla="*/ 18 w 953"/>
                <a:gd name="T47" fmla="*/ 2451 h 2458"/>
                <a:gd name="T48" fmla="*/ 0 w 953"/>
                <a:gd name="T49" fmla="*/ 2458 h 24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2458"/>
                <a:gd name="T77" fmla="*/ 953 w 953"/>
                <a:gd name="T78" fmla="*/ 2458 h 24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2458">
                  <a:moveTo>
                    <a:pt x="0" y="0"/>
                  </a:moveTo>
                  <a:lnTo>
                    <a:pt x="18" y="7"/>
                  </a:lnTo>
                  <a:lnTo>
                    <a:pt x="70" y="29"/>
                  </a:lnTo>
                  <a:lnTo>
                    <a:pt x="148" y="65"/>
                  </a:lnTo>
                  <a:lnTo>
                    <a:pt x="247" y="119"/>
                  </a:lnTo>
                  <a:lnTo>
                    <a:pt x="359" y="189"/>
                  </a:lnTo>
                  <a:lnTo>
                    <a:pt x="476" y="276"/>
                  </a:lnTo>
                  <a:lnTo>
                    <a:pt x="594" y="383"/>
                  </a:lnTo>
                  <a:lnTo>
                    <a:pt x="706" y="509"/>
                  </a:lnTo>
                  <a:lnTo>
                    <a:pt x="803" y="655"/>
                  </a:lnTo>
                  <a:lnTo>
                    <a:pt x="881" y="824"/>
                  </a:lnTo>
                  <a:lnTo>
                    <a:pt x="934" y="1013"/>
                  </a:lnTo>
                  <a:lnTo>
                    <a:pt x="953" y="1226"/>
                  </a:lnTo>
                  <a:lnTo>
                    <a:pt x="934" y="1447"/>
                  </a:lnTo>
                  <a:lnTo>
                    <a:pt x="881" y="1643"/>
                  </a:lnTo>
                  <a:lnTo>
                    <a:pt x="803" y="1813"/>
                  </a:lnTo>
                  <a:lnTo>
                    <a:pt x="706" y="1961"/>
                  </a:lnTo>
                  <a:lnTo>
                    <a:pt x="594" y="2087"/>
                  </a:lnTo>
                  <a:lnTo>
                    <a:pt x="476" y="2192"/>
                  </a:lnTo>
                  <a:lnTo>
                    <a:pt x="359" y="2279"/>
                  </a:lnTo>
                  <a:lnTo>
                    <a:pt x="247" y="2346"/>
                  </a:lnTo>
                  <a:lnTo>
                    <a:pt x="148" y="2397"/>
                  </a:lnTo>
                  <a:lnTo>
                    <a:pt x="70" y="2432"/>
                  </a:lnTo>
                  <a:lnTo>
                    <a:pt x="18" y="2451"/>
                  </a:lnTo>
                  <a:lnTo>
                    <a:pt x="0" y="2458"/>
                  </a:lnTo>
                </a:path>
              </a:pathLst>
            </a:custGeom>
            <a:noFill/>
            <a:ln w="4763">
              <a:solidFill>
                <a:schemeClr val="bg1">
                  <a:lumMod val="75000"/>
                  <a:alpha val="52000"/>
                </a:schemeClr>
              </a:solidFill>
              <a:round/>
              <a:headEnd/>
              <a:tailEnd/>
            </a:ln>
          </p:spPr>
          <p:txBody>
            <a:bodyPr/>
            <a:lstStyle/>
            <a:p>
              <a:pPr>
                <a:defRPr/>
              </a:pPr>
              <a:endParaRPr lang="en-US" sz="1000">
                <a:latin typeface="Arial" pitchFamily="34" charset="0"/>
                <a:ea typeface="ＭＳ Ｐゴシック" pitchFamily="34" charset="-128"/>
                <a:cs typeface="+mn-cs"/>
              </a:endParaRPr>
            </a:p>
          </p:txBody>
        </p:sp>
      </p:grpSp>
      <p:sp>
        <p:nvSpPr>
          <p:cNvPr id="29700" name="TextBox 326"/>
          <p:cNvSpPr txBox="1">
            <a:spLocks noChangeArrowheads="1"/>
          </p:cNvSpPr>
          <p:nvPr/>
        </p:nvSpPr>
        <p:spPr bwMode="auto">
          <a:xfrm>
            <a:off x="8740775" y="0"/>
            <a:ext cx="403225" cy="461963"/>
          </a:xfrm>
          <a:prstGeom prst="rect">
            <a:avLst/>
          </a:prstGeom>
          <a:noFill/>
          <a:ln w="9525">
            <a:noFill/>
            <a:miter lim="800000"/>
            <a:headEnd/>
            <a:tailEnd/>
          </a:ln>
        </p:spPr>
        <p:txBody>
          <a:bodyPr wrap="none">
            <a:spAutoFit/>
          </a:bodyPr>
          <a:lstStyle/>
          <a:p>
            <a:pPr eaLnBrk="0" hangingPunct="0"/>
            <a:r>
              <a:rPr lang="en-US" b="1">
                <a:solidFill>
                  <a:schemeClr val="bg1"/>
                </a:solidFill>
                <a:latin typeface="Verdana" pitchFamily="34" charset="0"/>
              </a:rPr>
              <a:t>8</a:t>
            </a:r>
          </a:p>
        </p:txBody>
      </p:sp>
      <p:grpSp>
        <p:nvGrpSpPr>
          <p:cNvPr id="3" name="Group 341"/>
          <p:cNvGrpSpPr>
            <a:grpSpLocks/>
          </p:cNvGrpSpPr>
          <p:nvPr/>
        </p:nvGrpSpPr>
        <p:grpSpPr bwMode="auto">
          <a:xfrm>
            <a:off x="5740400" y="3457575"/>
            <a:ext cx="1571625" cy="1504950"/>
            <a:chOff x="5740456" y="3456907"/>
            <a:chExt cx="1572909" cy="1505289"/>
          </a:xfrm>
        </p:grpSpPr>
        <p:grpSp>
          <p:nvGrpSpPr>
            <p:cNvPr id="29738" name="Group 334"/>
            <p:cNvGrpSpPr>
              <a:grpSpLocks/>
            </p:cNvGrpSpPr>
            <p:nvPr/>
          </p:nvGrpSpPr>
          <p:grpSpPr bwMode="auto">
            <a:xfrm>
              <a:off x="5740456" y="3486665"/>
              <a:ext cx="1346731" cy="1475531"/>
              <a:chOff x="5740456" y="3486665"/>
              <a:chExt cx="1346731" cy="1475531"/>
            </a:xfrm>
          </p:grpSpPr>
          <p:sp>
            <p:nvSpPr>
              <p:cNvPr id="29740" name="Text Box 627"/>
              <p:cNvSpPr txBox="1">
                <a:spLocks noChangeArrowheads="1"/>
              </p:cNvSpPr>
              <p:nvPr/>
            </p:nvSpPr>
            <p:spPr bwMode="auto">
              <a:xfrm>
                <a:off x="6096185" y="3952596"/>
                <a:ext cx="991002" cy="730088"/>
              </a:xfrm>
              <a:prstGeom prst="rect">
                <a:avLst/>
              </a:prstGeom>
              <a:noFill/>
              <a:ln w="12700">
                <a:noFill/>
                <a:miter lim="800000"/>
                <a:headEnd/>
                <a:tailEnd/>
              </a:ln>
            </p:spPr>
            <p:txBody>
              <a:bodyPr lIns="69065" tIns="34533" rIns="69065" bIns="34533">
                <a:spAutoFit/>
              </a:bodyPr>
              <a:lstStyle/>
              <a:p>
                <a:pPr defTabSz="685800" eaLnBrk="0" hangingPunct="0">
                  <a:lnSpc>
                    <a:spcPct val="90000"/>
                  </a:lnSpc>
                  <a:spcBef>
                    <a:spcPct val="50000"/>
                  </a:spcBef>
                  <a:buClr>
                    <a:srgbClr val="FC0128"/>
                  </a:buClr>
                  <a:buFont typeface="Symbol" pitchFamily="18" charset="2"/>
                  <a:buNone/>
                  <a:tabLst>
                    <a:tab pos="169863" algn="l"/>
                  </a:tabLst>
                </a:pPr>
                <a:r>
                  <a:rPr lang="en-US" sz="900" b="1">
                    <a:latin typeface="Vendana"/>
                  </a:rPr>
                  <a:t>ISNE, Nanyang Technological University, Singapore</a:t>
                </a:r>
                <a:endParaRPr lang="en-US" sz="900" b="1" i="1">
                  <a:latin typeface="Vendana"/>
                </a:endParaRPr>
              </a:p>
            </p:txBody>
          </p:sp>
          <p:pic>
            <p:nvPicPr>
              <p:cNvPr id="29741" name="Picture 318" descr="doted.png"/>
              <p:cNvPicPr>
                <a:picLocks noChangeAspect="1"/>
              </p:cNvPicPr>
              <p:nvPr/>
            </p:nvPicPr>
            <p:blipFill>
              <a:blip r:embed="rId4"/>
              <a:srcRect/>
              <a:stretch>
                <a:fillRect/>
              </a:stretch>
            </p:blipFill>
            <p:spPr bwMode="auto">
              <a:xfrm rot="-313309">
                <a:off x="6043436" y="3486665"/>
                <a:ext cx="557632" cy="322511"/>
              </a:xfrm>
              <a:prstGeom prst="rect">
                <a:avLst/>
              </a:prstGeom>
              <a:noFill/>
              <a:ln w="9525">
                <a:noFill/>
                <a:miter lim="800000"/>
                <a:headEnd/>
                <a:tailEnd/>
              </a:ln>
            </p:spPr>
          </p:pic>
          <p:pic>
            <p:nvPicPr>
              <p:cNvPr id="29742" name="Picture 324" descr="ntu_logo.jpg"/>
              <p:cNvPicPr>
                <a:picLocks noChangeAspect="1"/>
              </p:cNvPicPr>
              <p:nvPr/>
            </p:nvPicPr>
            <p:blipFill>
              <a:blip r:embed="rId5"/>
              <a:srcRect/>
              <a:stretch>
                <a:fillRect/>
              </a:stretch>
            </p:blipFill>
            <p:spPr bwMode="auto">
              <a:xfrm>
                <a:off x="5740456" y="4560489"/>
                <a:ext cx="1059307" cy="401707"/>
              </a:xfrm>
              <a:prstGeom prst="rect">
                <a:avLst/>
              </a:prstGeom>
              <a:noFill/>
              <a:ln w="9525">
                <a:noFill/>
                <a:miter lim="800000"/>
                <a:headEnd/>
                <a:tailEnd/>
              </a:ln>
            </p:spPr>
          </p:pic>
          <p:sp>
            <p:nvSpPr>
              <p:cNvPr id="331" name="Oval 330"/>
              <p:cNvSpPr/>
              <p:nvPr/>
            </p:nvSpPr>
            <p:spPr bwMode="auto">
              <a:xfrm>
                <a:off x="6553920" y="3658566"/>
                <a:ext cx="305049" cy="303280"/>
              </a:xfrm>
              <a:prstGeom prst="ellipse">
                <a:avLst/>
              </a:prstGeom>
              <a:solidFill>
                <a:schemeClr val="accent5">
                  <a:lumMod val="50000"/>
                </a:schemeClr>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grpSp>
        <p:sp>
          <p:nvSpPr>
            <p:cNvPr id="29739" name="TextBox 339"/>
            <p:cNvSpPr txBox="1">
              <a:spLocks noChangeArrowheads="1"/>
            </p:cNvSpPr>
            <p:nvPr/>
          </p:nvSpPr>
          <p:spPr bwMode="auto">
            <a:xfrm rot="906209">
              <a:off x="6303027" y="3456907"/>
              <a:ext cx="1010338" cy="246221"/>
            </a:xfrm>
            <a:prstGeom prst="rect">
              <a:avLst/>
            </a:prstGeom>
            <a:noFill/>
            <a:ln w="9525">
              <a:noFill/>
              <a:miter lim="800000"/>
              <a:headEnd/>
              <a:tailEnd/>
            </a:ln>
          </p:spPr>
          <p:txBody>
            <a:bodyPr wrap="none">
              <a:spAutoFit/>
            </a:bodyPr>
            <a:lstStyle/>
            <a:p>
              <a:pPr eaLnBrk="0" hangingPunct="0"/>
              <a:r>
                <a:rPr lang="en-US" sz="1000" b="1">
                  <a:latin typeface="Verdana" pitchFamily="34" charset="0"/>
                </a:rPr>
                <a:t>Integration</a:t>
              </a:r>
            </a:p>
          </p:txBody>
        </p:sp>
      </p:grpSp>
      <p:grpSp>
        <p:nvGrpSpPr>
          <p:cNvPr id="5" name="Group 333"/>
          <p:cNvGrpSpPr>
            <a:grpSpLocks/>
          </p:cNvGrpSpPr>
          <p:nvPr/>
        </p:nvGrpSpPr>
        <p:grpSpPr bwMode="auto">
          <a:xfrm>
            <a:off x="1828800" y="2976563"/>
            <a:ext cx="4038600" cy="3352800"/>
            <a:chOff x="1828800" y="2976221"/>
            <a:chExt cx="4038600" cy="3351982"/>
          </a:xfrm>
        </p:grpSpPr>
        <p:pic>
          <p:nvPicPr>
            <p:cNvPr id="329" name="Picture 2" descr="C:\Users\Avinash\Desktop\I-slate_team2.jpg"/>
            <p:cNvPicPr>
              <a:picLocks noChangeAspect="1" noChangeArrowheads="1"/>
            </p:cNvPicPr>
            <p:nvPr/>
          </p:nvPicPr>
          <p:blipFill>
            <a:blip r:embed="rId6" cstate="print"/>
            <a:srcRect b="16614"/>
            <a:stretch>
              <a:fillRect/>
            </a:stretch>
          </p:blipFill>
          <p:spPr bwMode="auto">
            <a:xfrm>
              <a:off x="1828800" y="4487391"/>
              <a:ext cx="3048000" cy="1840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35" name="Picture 308" descr="I-Slate.png"/>
            <p:cNvPicPr>
              <a:picLocks noChangeAspect="1"/>
            </p:cNvPicPr>
            <p:nvPr/>
          </p:nvPicPr>
          <p:blipFill>
            <a:blip r:embed="rId7"/>
            <a:srcRect/>
            <a:stretch>
              <a:fillRect/>
            </a:stretch>
          </p:blipFill>
          <p:spPr bwMode="auto">
            <a:xfrm>
              <a:off x="3352800" y="3346042"/>
              <a:ext cx="1143000" cy="921158"/>
            </a:xfrm>
            <a:prstGeom prst="rect">
              <a:avLst/>
            </a:prstGeom>
            <a:noFill/>
            <a:ln w="9525">
              <a:noFill/>
              <a:miter lim="800000"/>
              <a:headEnd/>
              <a:tailEnd/>
            </a:ln>
          </p:spPr>
        </p:pic>
        <p:cxnSp>
          <p:nvCxnSpPr>
            <p:cNvPr id="29736" name="Straight Arrow Connector 340"/>
            <p:cNvCxnSpPr>
              <a:cxnSpLocks noChangeShapeType="1"/>
            </p:cNvCxnSpPr>
            <p:nvPr/>
          </p:nvCxnSpPr>
          <p:spPr bwMode="auto">
            <a:xfrm>
              <a:off x="2438400" y="3124200"/>
              <a:ext cx="3429000" cy="381000"/>
            </a:xfrm>
            <a:prstGeom prst="straightConnector1">
              <a:avLst/>
            </a:prstGeom>
            <a:noFill/>
            <a:ln w="120650">
              <a:solidFill>
                <a:schemeClr val="tx1"/>
              </a:solidFill>
              <a:round/>
              <a:headEnd type="triangle" w="med" len="med"/>
              <a:tailEnd type="triangle" w="med" len="med"/>
            </a:ln>
          </p:spPr>
        </p:cxnSp>
        <p:sp>
          <p:nvSpPr>
            <p:cNvPr id="29737" name="TextBox 363"/>
            <p:cNvSpPr txBox="1">
              <a:spLocks noChangeArrowheads="1"/>
            </p:cNvSpPr>
            <p:nvPr/>
          </p:nvSpPr>
          <p:spPr bwMode="auto">
            <a:xfrm rot="380246">
              <a:off x="3124200" y="2976221"/>
              <a:ext cx="1697901" cy="261610"/>
            </a:xfrm>
            <a:prstGeom prst="rect">
              <a:avLst/>
            </a:prstGeom>
            <a:noFill/>
            <a:ln w="9525">
              <a:noFill/>
              <a:miter lim="800000"/>
              <a:headEnd/>
              <a:tailEnd/>
            </a:ln>
          </p:spPr>
          <p:txBody>
            <a:bodyPr wrap="none">
              <a:spAutoFit/>
            </a:bodyPr>
            <a:lstStyle/>
            <a:p>
              <a:pPr eaLnBrk="0" hangingPunct="0"/>
              <a:r>
                <a:rPr lang="en-US" sz="1100" b="1"/>
                <a:t>Pedagogy and content</a:t>
              </a:r>
            </a:p>
          </p:txBody>
        </p:sp>
      </p:grpSp>
      <p:grpSp>
        <p:nvGrpSpPr>
          <p:cNvPr id="6" name="Group 355"/>
          <p:cNvGrpSpPr>
            <a:grpSpLocks/>
          </p:cNvGrpSpPr>
          <p:nvPr/>
        </p:nvGrpSpPr>
        <p:grpSpPr bwMode="auto">
          <a:xfrm>
            <a:off x="762000" y="2073275"/>
            <a:ext cx="5640388" cy="2232025"/>
            <a:chOff x="762000" y="2073360"/>
            <a:chExt cx="5640035" cy="2231952"/>
          </a:xfrm>
        </p:grpSpPr>
        <p:pic>
          <p:nvPicPr>
            <p:cNvPr id="29724" name="Picture 315" descr="RiceLogo.png"/>
            <p:cNvPicPr>
              <a:picLocks noChangeAspect="1"/>
            </p:cNvPicPr>
            <p:nvPr/>
          </p:nvPicPr>
          <p:blipFill>
            <a:blip r:embed="rId8"/>
            <a:srcRect/>
            <a:stretch>
              <a:fillRect/>
            </a:stretch>
          </p:blipFill>
          <p:spPr bwMode="auto">
            <a:xfrm>
              <a:off x="1650904" y="3648078"/>
              <a:ext cx="1003161" cy="393582"/>
            </a:xfrm>
            <a:prstGeom prst="rect">
              <a:avLst/>
            </a:prstGeom>
            <a:noFill/>
            <a:ln w="9525">
              <a:noFill/>
              <a:miter lim="800000"/>
              <a:headEnd/>
              <a:tailEnd/>
            </a:ln>
          </p:spPr>
        </p:pic>
        <p:pic>
          <p:nvPicPr>
            <p:cNvPr id="29725" name="Picture 322" descr="cITe.png"/>
            <p:cNvPicPr>
              <a:picLocks noChangeAspect="1"/>
            </p:cNvPicPr>
            <p:nvPr/>
          </p:nvPicPr>
          <p:blipFill>
            <a:blip r:embed="rId9"/>
            <a:srcRect t="35519" r="552"/>
            <a:stretch>
              <a:fillRect/>
            </a:stretch>
          </p:blipFill>
          <p:spPr bwMode="auto">
            <a:xfrm>
              <a:off x="4754315" y="3757617"/>
              <a:ext cx="970918" cy="547695"/>
            </a:xfrm>
            <a:prstGeom prst="rect">
              <a:avLst/>
            </a:prstGeom>
            <a:noFill/>
            <a:ln w="9525">
              <a:noFill/>
              <a:miter lim="800000"/>
              <a:headEnd/>
              <a:tailEnd/>
            </a:ln>
          </p:spPr>
        </p:pic>
        <p:sp>
          <p:nvSpPr>
            <p:cNvPr id="29726" name="Text Box 627"/>
            <p:cNvSpPr txBox="1">
              <a:spLocks noChangeArrowheads="1"/>
            </p:cNvSpPr>
            <p:nvPr/>
          </p:nvSpPr>
          <p:spPr bwMode="auto">
            <a:xfrm>
              <a:off x="5487692" y="3627438"/>
              <a:ext cx="914343" cy="466725"/>
            </a:xfrm>
            <a:prstGeom prst="rect">
              <a:avLst/>
            </a:prstGeom>
            <a:noFill/>
            <a:ln w="12700">
              <a:noFill/>
              <a:miter lim="800000"/>
              <a:headEnd/>
              <a:tailEnd/>
            </a:ln>
          </p:spPr>
          <p:txBody>
            <a:bodyPr lIns="69065" tIns="34533" rIns="69065" bIns="34533">
              <a:spAutoFit/>
            </a:bodyPr>
            <a:lstStyle/>
            <a:p>
              <a:pPr defTabSz="685800" eaLnBrk="0" hangingPunct="0">
                <a:lnSpc>
                  <a:spcPct val="90000"/>
                </a:lnSpc>
                <a:spcBef>
                  <a:spcPct val="50000"/>
                </a:spcBef>
                <a:buClr>
                  <a:srgbClr val="FC0128"/>
                </a:buClr>
                <a:buFont typeface="Symbol" pitchFamily="18" charset="2"/>
                <a:buNone/>
                <a:tabLst>
                  <a:tab pos="169863" algn="l"/>
                </a:tabLst>
              </a:pPr>
              <a:r>
                <a:rPr lang="en-US" sz="900" b="1">
                  <a:latin typeface="Vendana"/>
                </a:rPr>
                <a:t>cITe, IIIT-Hyderabad, </a:t>
              </a:r>
              <a:br>
                <a:rPr lang="en-US" sz="900" b="1">
                  <a:latin typeface="Vendana"/>
                </a:rPr>
              </a:br>
              <a:r>
                <a:rPr lang="en-US" sz="900" b="1">
                  <a:latin typeface="Vendana"/>
                </a:rPr>
                <a:t>India</a:t>
              </a:r>
              <a:endParaRPr lang="en-US" sz="900" b="1" i="1">
                <a:latin typeface="Vendana"/>
              </a:endParaRPr>
            </a:p>
          </p:txBody>
        </p:sp>
        <p:sp>
          <p:nvSpPr>
            <p:cNvPr id="332" name="Oval 331"/>
            <p:cNvSpPr/>
            <p:nvPr/>
          </p:nvSpPr>
          <p:spPr bwMode="auto">
            <a:xfrm>
              <a:off x="6019471" y="3429041"/>
              <a:ext cx="228586" cy="228593"/>
            </a:xfrm>
            <a:prstGeom prst="ellipse">
              <a:avLst/>
            </a:prstGeom>
            <a:solidFill>
              <a:schemeClr val="tx2">
                <a:lumMod val="60000"/>
                <a:lumOff val="40000"/>
              </a:schemeClr>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grpSp>
          <p:nvGrpSpPr>
            <p:cNvPr id="29728" name="Group 352"/>
            <p:cNvGrpSpPr>
              <a:grpSpLocks/>
            </p:cNvGrpSpPr>
            <p:nvPr/>
          </p:nvGrpSpPr>
          <p:grpSpPr bwMode="auto">
            <a:xfrm>
              <a:off x="762000" y="2667000"/>
              <a:ext cx="2133600" cy="944926"/>
              <a:chOff x="762000" y="2667000"/>
              <a:chExt cx="2133600" cy="944926"/>
            </a:xfrm>
          </p:grpSpPr>
          <p:sp>
            <p:nvSpPr>
              <p:cNvPr id="29730" name="Text Box 623"/>
              <p:cNvSpPr txBox="1">
                <a:spLocks noChangeArrowheads="1"/>
              </p:cNvSpPr>
              <p:nvPr/>
            </p:nvSpPr>
            <p:spPr bwMode="auto">
              <a:xfrm>
                <a:off x="1828733" y="3276600"/>
                <a:ext cx="1066733" cy="334963"/>
              </a:xfrm>
              <a:prstGeom prst="rect">
                <a:avLst/>
              </a:prstGeom>
              <a:noFill/>
              <a:ln w="12700">
                <a:noFill/>
                <a:miter lim="800000"/>
                <a:headEnd/>
                <a:tailEnd/>
              </a:ln>
            </p:spPr>
            <p:txBody>
              <a:bodyPr lIns="69065" tIns="34533" rIns="69065" bIns="34533">
                <a:spAutoFit/>
              </a:bodyPr>
              <a:lstStyle/>
              <a:p>
                <a:pPr defTabSz="685800" eaLnBrk="0" hangingPunct="0">
                  <a:lnSpc>
                    <a:spcPct val="90000"/>
                  </a:lnSpc>
                  <a:spcBef>
                    <a:spcPct val="50000"/>
                  </a:spcBef>
                  <a:buClr>
                    <a:srgbClr val="FC0128"/>
                  </a:buClr>
                  <a:tabLst>
                    <a:tab pos="169863" algn="l"/>
                  </a:tabLst>
                </a:pPr>
                <a:r>
                  <a:rPr lang="en-US" sz="900" b="1">
                    <a:latin typeface="Vendana"/>
                  </a:rPr>
                  <a:t>VISEN Center Rice University</a:t>
                </a:r>
                <a:endParaRPr lang="en-US" sz="900" b="1" i="1">
                  <a:latin typeface="Vendana"/>
                </a:endParaRPr>
              </a:p>
            </p:txBody>
          </p:sp>
          <p:sp>
            <p:nvSpPr>
              <p:cNvPr id="330" name="Oval 329"/>
              <p:cNvSpPr/>
              <p:nvPr/>
            </p:nvSpPr>
            <p:spPr bwMode="auto">
              <a:xfrm>
                <a:off x="1981123" y="2971856"/>
                <a:ext cx="304781" cy="304790"/>
              </a:xfrm>
              <a:prstGeom prst="ellipse">
                <a:avLst/>
              </a:prstGeom>
              <a:solidFill>
                <a:schemeClr val="accent5">
                  <a:lumMod val="50000"/>
                </a:schemeClr>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sp>
            <p:nvSpPr>
              <p:cNvPr id="337" name="Oval 336"/>
              <p:cNvSpPr/>
              <p:nvPr/>
            </p:nvSpPr>
            <p:spPr bwMode="auto">
              <a:xfrm>
                <a:off x="1295367" y="2667066"/>
                <a:ext cx="304781" cy="304790"/>
              </a:xfrm>
              <a:prstGeom prst="ellipse">
                <a:avLst/>
              </a:prstGeom>
              <a:solidFill>
                <a:schemeClr val="accent5">
                  <a:lumMod val="50000"/>
                </a:schemeClr>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sp>
            <p:nvSpPr>
              <p:cNvPr id="29733" name="Text Box 623"/>
              <p:cNvSpPr txBox="1">
                <a:spLocks noChangeArrowheads="1"/>
              </p:cNvSpPr>
              <p:nvPr/>
            </p:nvSpPr>
            <p:spPr bwMode="auto">
              <a:xfrm>
                <a:off x="762000" y="2692400"/>
                <a:ext cx="609562" cy="203200"/>
              </a:xfrm>
              <a:prstGeom prst="rect">
                <a:avLst/>
              </a:prstGeom>
              <a:noFill/>
              <a:ln w="12700">
                <a:noFill/>
                <a:miter lim="800000"/>
                <a:headEnd/>
                <a:tailEnd/>
              </a:ln>
            </p:spPr>
            <p:txBody>
              <a:bodyPr lIns="69065" tIns="34533" rIns="69065" bIns="34533">
                <a:spAutoFit/>
              </a:bodyPr>
              <a:lstStyle/>
              <a:p>
                <a:pPr defTabSz="685800" eaLnBrk="0" hangingPunct="0">
                  <a:lnSpc>
                    <a:spcPct val="90000"/>
                  </a:lnSpc>
                  <a:spcBef>
                    <a:spcPct val="50000"/>
                  </a:spcBef>
                  <a:buClr>
                    <a:srgbClr val="FC0128"/>
                  </a:buClr>
                  <a:tabLst>
                    <a:tab pos="169863" algn="l"/>
                  </a:tabLst>
                </a:pPr>
                <a:r>
                  <a:rPr lang="en-US" sz="900" b="1">
                    <a:latin typeface="Vendana"/>
                  </a:rPr>
                  <a:t>Caltech</a:t>
                </a:r>
                <a:endParaRPr lang="en-US" sz="900" b="1" i="1">
                  <a:latin typeface="Vendana"/>
                </a:endParaRPr>
              </a:p>
            </p:txBody>
          </p:sp>
        </p:grpSp>
        <p:pic>
          <p:nvPicPr>
            <p:cNvPr id="29729" name="Picture 338" descr="smallcitlogo.gif"/>
            <p:cNvPicPr>
              <a:picLocks noChangeAspect="1"/>
            </p:cNvPicPr>
            <p:nvPr/>
          </p:nvPicPr>
          <p:blipFill>
            <a:blip r:embed="rId10"/>
            <a:srcRect/>
            <a:stretch>
              <a:fillRect/>
            </a:stretch>
          </p:blipFill>
          <p:spPr bwMode="auto">
            <a:xfrm>
              <a:off x="914400" y="2073360"/>
              <a:ext cx="517440" cy="517440"/>
            </a:xfrm>
            <a:prstGeom prst="rect">
              <a:avLst/>
            </a:prstGeom>
            <a:noFill/>
            <a:ln w="9525">
              <a:noFill/>
              <a:miter lim="800000"/>
              <a:headEnd/>
              <a:tailEnd/>
            </a:ln>
          </p:spPr>
        </p:pic>
      </p:grpSp>
      <p:grpSp>
        <p:nvGrpSpPr>
          <p:cNvPr id="8" name="Group 360"/>
          <p:cNvGrpSpPr>
            <a:grpSpLocks/>
          </p:cNvGrpSpPr>
          <p:nvPr/>
        </p:nvGrpSpPr>
        <p:grpSpPr bwMode="auto">
          <a:xfrm>
            <a:off x="447675" y="2692400"/>
            <a:ext cx="2014538" cy="1292225"/>
            <a:chOff x="448322" y="2692337"/>
            <a:chExt cx="2014823" cy="1292226"/>
          </a:xfrm>
        </p:grpSpPr>
        <p:grpSp>
          <p:nvGrpSpPr>
            <p:cNvPr id="29720" name="Group 358"/>
            <p:cNvGrpSpPr>
              <a:grpSpLocks/>
            </p:cNvGrpSpPr>
            <p:nvPr/>
          </p:nvGrpSpPr>
          <p:grpSpPr bwMode="auto">
            <a:xfrm>
              <a:off x="448322" y="2895600"/>
              <a:ext cx="1545952" cy="1088963"/>
              <a:chOff x="448322" y="2895600"/>
              <a:chExt cx="1545952" cy="1088963"/>
            </a:xfrm>
          </p:grpSpPr>
          <p:pic>
            <p:nvPicPr>
              <p:cNvPr id="29722" name="Picture 335" descr="iSlate.png"/>
              <p:cNvPicPr>
                <a:picLocks noChangeAspect="1"/>
              </p:cNvPicPr>
              <p:nvPr/>
            </p:nvPicPr>
            <p:blipFill>
              <a:blip r:embed="rId11"/>
              <a:srcRect/>
              <a:stretch>
                <a:fillRect/>
              </a:stretch>
            </p:blipFill>
            <p:spPr bwMode="auto">
              <a:xfrm>
                <a:off x="448322" y="2917762"/>
                <a:ext cx="1422401" cy="1066801"/>
              </a:xfrm>
              <a:prstGeom prst="rect">
                <a:avLst/>
              </a:prstGeom>
              <a:noFill/>
              <a:ln w="9525">
                <a:noFill/>
                <a:miter lim="800000"/>
                <a:headEnd/>
                <a:tailEnd/>
              </a:ln>
            </p:spPr>
          </p:pic>
          <p:cxnSp>
            <p:nvCxnSpPr>
              <p:cNvPr id="29723" name="Straight Arrow Connector 346"/>
              <p:cNvCxnSpPr>
                <a:cxnSpLocks noChangeShapeType="1"/>
              </p:cNvCxnSpPr>
              <p:nvPr/>
            </p:nvCxnSpPr>
            <p:spPr bwMode="auto">
              <a:xfrm rot="16200000" flipH="1">
                <a:off x="1714500" y="2781300"/>
                <a:ext cx="165474" cy="394074"/>
              </a:xfrm>
              <a:prstGeom prst="straightConnector1">
                <a:avLst/>
              </a:prstGeom>
              <a:noFill/>
              <a:ln w="76200">
                <a:solidFill>
                  <a:schemeClr val="tx1"/>
                </a:solidFill>
                <a:round/>
                <a:headEnd/>
                <a:tailEnd/>
              </a:ln>
            </p:spPr>
          </p:cxnSp>
        </p:grpSp>
        <p:sp>
          <p:nvSpPr>
            <p:cNvPr id="29721" name="TextBox 359"/>
            <p:cNvSpPr txBox="1">
              <a:spLocks noChangeArrowheads="1"/>
            </p:cNvSpPr>
            <p:nvPr/>
          </p:nvSpPr>
          <p:spPr bwMode="auto">
            <a:xfrm rot="1387970">
              <a:off x="1457233" y="2692337"/>
              <a:ext cx="1005912" cy="230760"/>
            </a:xfrm>
            <a:prstGeom prst="rect">
              <a:avLst/>
            </a:prstGeom>
            <a:noFill/>
            <a:ln w="9525">
              <a:noFill/>
              <a:miter lim="800000"/>
              <a:headEnd/>
              <a:tailEnd/>
            </a:ln>
          </p:spPr>
          <p:txBody>
            <a:bodyPr>
              <a:spAutoFit/>
            </a:bodyPr>
            <a:lstStyle/>
            <a:p>
              <a:pPr eaLnBrk="0" hangingPunct="0"/>
              <a:r>
                <a:rPr lang="en-US" sz="900" b="1">
                  <a:latin typeface="Verdana" pitchFamily="34" charset="0"/>
                </a:rPr>
                <a:t>Technology</a:t>
              </a:r>
            </a:p>
          </p:txBody>
        </p:sp>
      </p:grpSp>
      <p:grpSp>
        <p:nvGrpSpPr>
          <p:cNvPr id="10" name="Group 347"/>
          <p:cNvGrpSpPr>
            <a:grpSpLocks/>
          </p:cNvGrpSpPr>
          <p:nvPr/>
        </p:nvGrpSpPr>
        <p:grpSpPr bwMode="auto">
          <a:xfrm>
            <a:off x="2162175" y="1274763"/>
            <a:ext cx="6981825" cy="3978275"/>
            <a:chOff x="2162175" y="1295400"/>
            <a:chExt cx="6981825" cy="3979473"/>
          </a:xfrm>
        </p:grpSpPr>
        <p:grpSp>
          <p:nvGrpSpPr>
            <p:cNvPr id="29713" name="Group 342"/>
            <p:cNvGrpSpPr>
              <a:grpSpLocks/>
            </p:cNvGrpSpPr>
            <p:nvPr/>
          </p:nvGrpSpPr>
          <p:grpSpPr bwMode="auto">
            <a:xfrm>
              <a:off x="2162175" y="2282526"/>
              <a:ext cx="4326777" cy="1222674"/>
              <a:chOff x="2162175" y="2282526"/>
              <a:chExt cx="4326777" cy="1222674"/>
            </a:xfrm>
          </p:grpSpPr>
          <p:sp>
            <p:nvSpPr>
              <p:cNvPr id="333" name="Oval 332"/>
              <p:cNvSpPr/>
              <p:nvPr/>
            </p:nvSpPr>
            <p:spPr bwMode="auto">
              <a:xfrm>
                <a:off x="6172200" y="3277196"/>
                <a:ext cx="228600" cy="228669"/>
              </a:xfrm>
              <a:prstGeom prst="ellipse">
                <a:avLst/>
              </a:prstGeom>
              <a:solidFill>
                <a:schemeClr val="tx2">
                  <a:lumMod val="60000"/>
                  <a:lumOff val="40000"/>
                </a:schemeClr>
              </a:solidFill>
              <a:ln w="38100"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sp>
            <p:nvSpPr>
              <p:cNvPr id="29718" name="Text Box 623"/>
              <p:cNvSpPr txBox="1">
                <a:spLocks noChangeArrowheads="1"/>
              </p:cNvSpPr>
              <p:nvPr/>
            </p:nvSpPr>
            <p:spPr bwMode="auto">
              <a:xfrm>
                <a:off x="5715000" y="2971926"/>
                <a:ext cx="762000" cy="334988"/>
              </a:xfrm>
              <a:prstGeom prst="rect">
                <a:avLst/>
              </a:prstGeom>
              <a:noFill/>
              <a:ln w="12700">
                <a:noFill/>
                <a:miter lim="800000"/>
                <a:headEnd/>
                <a:tailEnd/>
              </a:ln>
            </p:spPr>
            <p:txBody>
              <a:bodyPr lIns="69065" tIns="34533" rIns="69065" bIns="34533">
                <a:spAutoFit/>
              </a:bodyPr>
              <a:lstStyle/>
              <a:p>
                <a:pPr defTabSz="685800" eaLnBrk="0" hangingPunct="0">
                  <a:lnSpc>
                    <a:spcPct val="90000"/>
                  </a:lnSpc>
                  <a:spcBef>
                    <a:spcPct val="50000"/>
                  </a:spcBef>
                  <a:buClr>
                    <a:srgbClr val="FC0128"/>
                  </a:buClr>
                  <a:buFont typeface="Symbol" pitchFamily="18" charset="2"/>
                  <a:buNone/>
                  <a:tabLst>
                    <a:tab pos="169863" algn="l"/>
                  </a:tabLst>
                </a:pPr>
                <a:r>
                  <a:rPr lang="en-US" sz="900" b="1">
                    <a:latin typeface="Vendana"/>
                  </a:rPr>
                  <a:t>ViDAL, Hyderabad</a:t>
                </a:r>
                <a:endParaRPr lang="en-US" sz="900" b="1" i="1">
                  <a:latin typeface="Vendana"/>
                </a:endParaRPr>
              </a:p>
            </p:txBody>
          </p:sp>
          <p:sp>
            <p:nvSpPr>
              <p:cNvPr id="328" name="U-Turn Arrow 327"/>
              <p:cNvSpPr/>
              <p:nvPr/>
            </p:nvSpPr>
            <p:spPr bwMode="auto">
              <a:xfrm rot="361801">
                <a:off x="2162175" y="2283122"/>
                <a:ext cx="4327525" cy="771757"/>
              </a:xfrm>
              <a:prstGeom prst="uturnArrow">
                <a:avLst>
                  <a:gd name="adj1" fmla="val 17209"/>
                  <a:gd name="adj2" fmla="val 25000"/>
                  <a:gd name="adj3" fmla="val 24306"/>
                  <a:gd name="adj4" fmla="val 50000"/>
                  <a:gd name="adj5" fmla="val 75000"/>
                </a:avLst>
              </a:prstGeom>
              <a:solidFill>
                <a:schemeClr val="tx1"/>
              </a:solidFill>
              <a:ln w="9525" cap="flat" cmpd="sng" algn="ctr">
                <a:solidFill>
                  <a:schemeClr val="bg1"/>
                </a:solidFill>
                <a:prstDash val="solid"/>
                <a:round/>
                <a:headEnd type="none" w="med" len="med"/>
                <a:tailEnd type="none" w="med" len="med"/>
              </a:ln>
              <a:effectLst/>
            </p:spPr>
            <p:txBody>
              <a:bodyPr/>
              <a:lstStyle/>
              <a:p>
                <a:pPr eaLnBrk="0" hangingPunct="0">
                  <a:defRPr/>
                </a:pPr>
                <a:endParaRPr lang="en-US">
                  <a:latin typeface="Arial" pitchFamily="34" charset="0"/>
                  <a:ea typeface="ＭＳ Ｐゴシック" pitchFamily="34" charset="-128"/>
                  <a:cs typeface="+mn-cs"/>
                </a:endParaRPr>
              </a:p>
            </p:txBody>
          </p:sp>
        </p:grpSp>
        <p:sp>
          <p:nvSpPr>
            <p:cNvPr id="29714" name="TextBox 345"/>
            <p:cNvSpPr txBox="1">
              <a:spLocks noChangeArrowheads="1"/>
            </p:cNvSpPr>
            <p:nvPr/>
          </p:nvSpPr>
          <p:spPr bwMode="auto">
            <a:xfrm>
              <a:off x="7273925" y="3658311"/>
              <a:ext cx="1870075" cy="1616562"/>
            </a:xfrm>
            <a:prstGeom prst="rect">
              <a:avLst/>
            </a:prstGeom>
            <a:noFill/>
            <a:ln w="9525">
              <a:noFill/>
              <a:miter lim="800000"/>
              <a:headEnd/>
              <a:tailEnd/>
            </a:ln>
          </p:spPr>
          <p:txBody>
            <a:bodyPr>
              <a:spAutoFit/>
            </a:bodyPr>
            <a:lstStyle/>
            <a:p>
              <a:pPr eaLnBrk="0" hangingPunct="0"/>
              <a:r>
                <a:rPr lang="en-US" sz="1000" b="1">
                  <a:latin typeface="Verdana" pitchFamily="34" charset="0"/>
                </a:rPr>
                <a:t>ViDAL</a:t>
              </a:r>
              <a:r>
                <a:rPr lang="en-US" sz="1000">
                  <a:latin typeface="Verdana" pitchFamily="34" charset="0"/>
                </a:rPr>
                <a:t> was setup in 2004 to promote development of rural communities in India through information and communication technologies. It launched an award-winning project called “Computers on Wheels’ for people-centered development.</a:t>
              </a:r>
            </a:p>
          </p:txBody>
        </p:sp>
        <p:pic>
          <p:nvPicPr>
            <p:cNvPr id="344" name="Picture 343" descr="nela banda thanda 005.jpg"/>
            <p:cNvPicPr>
              <a:picLocks noChangeAspect="1"/>
            </p:cNvPicPr>
            <p:nvPr/>
          </p:nvPicPr>
          <p:blipFill>
            <a:blip r:embed="rId12"/>
            <a:srcRect/>
            <a:stretch>
              <a:fillRect/>
            </a:stretch>
          </p:blipFill>
          <p:spPr bwMode="auto">
            <a:xfrm>
              <a:off x="6288088" y="1295400"/>
              <a:ext cx="2154237" cy="1352957"/>
            </a:xfrm>
            <a:prstGeom prst="rect">
              <a:avLst/>
            </a:prstGeom>
            <a:noFill/>
            <a:ln w="9525">
              <a:noFill/>
              <a:miter lim="800000"/>
              <a:headEnd/>
              <a:tailEnd/>
            </a:ln>
            <a:effectLst>
              <a:outerShdw dist="38100" dir="2700000" algn="br" rotWithShape="0">
                <a:srgbClr val="808080">
                  <a:alpha val="42999"/>
                </a:srgbClr>
              </a:outerShdw>
            </a:effectLst>
          </p:spPr>
        </p:pic>
        <p:pic>
          <p:nvPicPr>
            <p:cNvPr id="345" name="Picture 344" descr="nela banda thanda 015.jpg"/>
            <p:cNvPicPr>
              <a:picLocks noChangeAspect="1"/>
            </p:cNvPicPr>
            <p:nvPr/>
          </p:nvPicPr>
          <p:blipFill>
            <a:blip r:embed="rId13"/>
            <a:srcRect/>
            <a:stretch>
              <a:fillRect/>
            </a:stretch>
          </p:blipFill>
          <p:spPr bwMode="auto">
            <a:xfrm>
              <a:off x="7273925" y="2318058"/>
              <a:ext cx="1827213" cy="1184632"/>
            </a:xfrm>
            <a:prstGeom prst="rect">
              <a:avLst/>
            </a:prstGeom>
            <a:noFill/>
            <a:ln w="9525">
              <a:noFill/>
              <a:miter lim="800000"/>
              <a:headEnd/>
              <a:tailEnd/>
            </a:ln>
            <a:effectLst>
              <a:outerShdw dist="38100" dir="2700000" algn="br" rotWithShape="0">
                <a:srgbClr val="808080">
                  <a:alpha val="42999"/>
                </a:srgbClr>
              </a:outerShdw>
            </a:effectLst>
          </p:spPr>
        </p:pic>
      </p:grpSp>
      <p:sp>
        <p:nvSpPr>
          <p:cNvPr id="29706" name="Rectangle 337"/>
          <p:cNvSpPr>
            <a:spLocks noChangeArrowheads="1"/>
          </p:cNvSpPr>
          <p:nvPr/>
        </p:nvSpPr>
        <p:spPr bwMode="auto">
          <a:xfrm>
            <a:off x="1752600" y="4419600"/>
            <a:ext cx="3200400" cy="1981200"/>
          </a:xfrm>
          <a:prstGeom prst="rect">
            <a:avLst/>
          </a:prstGeom>
          <a:solidFill>
            <a:schemeClr val="bg1"/>
          </a:solidFill>
          <a:ln w="9525">
            <a:noFill/>
            <a:miter lim="800000"/>
            <a:headEnd/>
            <a:tailEnd/>
          </a:ln>
        </p:spPr>
        <p:txBody>
          <a:bodyPr wrap="none" anchor="ctr"/>
          <a:lstStyle/>
          <a:p>
            <a:endParaRPr lang="en-US"/>
          </a:p>
        </p:txBody>
      </p:sp>
      <p:grpSp>
        <p:nvGrpSpPr>
          <p:cNvPr id="29707" name="Group 337"/>
          <p:cNvGrpSpPr>
            <a:grpSpLocks/>
          </p:cNvGrpSpPr>
          <p:nvPr/>
        </p:nvGrpSpPr>
        <p:grpSpPr bwMode="auto">
          <a:xfrm>
            <a:off x="1981200" y="4267200"/>
            <a:ext cx="2708275" cy="2319338"/>
            <a:chOff x="2972" y="1094"/>
            <a:chExt cx="2972" cy="3102"/>
          </a:xfrm>
        </p:grpSpPr>
        <p:pic>
          <p:nvPicPr>
            <p:cNvPr id="29709" name="new_Final_final.flv" descr="Macintosh HD:Users:Caladan:Desktop:new_Final_final.flv">
              <a:hlinkClick r:id="" action="ppaction://media"/>
            </p:cNvPr>
            <p:cNvPicPr>
              <a:picLocks noRot="1" noChangeAspect="1" noChangeArrowheads="1"/>
            </p:cNvPicPr>
            <p:nvPr>
              <a:quickTimeFile r:link="rId1"/>
            </p:nvPr>
          </p:nvPicPr>
          <p:blipFill>
            <a:blip r:embed="rId14"/>
            <a:srcRect/>
            <a:stretch>
              <a:fillRect/>
            </a:stretch>
          </p:blipFill>
          <p:spPr bwMode="auto">
            <a:xfrm>
              <a:off x="2972" y="1094"/>
              <a:ext cx="2704" cy="1824"/>
            </a:xfrm>
            <a:prstGeom prst="rect">
              <a:avLst/>
            </a:prstGeom>
            <a:noFill/>
            <a:ln w="9525">
              <a:noFill/>
              <a:miter lim="800000"/>
              <a:headEnd/>
              <a:tailEnd/>
            </a:ln>
          </p:spPr>
        </p:pic>
        <p:sp>
          <p:nvSpPr>
            <p:cNvPr id="29710" name="TextBox 21"/>
            <p:cNvSpPr txBox="1">
              <a:spLocks noChangeArrowheads="1"/>
            </p:cNvSpPr>
            <p:nvPr/>
          </p:nvSpPr>
          <p:spPr bwMode="auto">
            <a:xfrm>
              <a:off x="3087" y="2784"/>
              <a:ext cx="2857" cy="514"/>
            </a:xfrm>
            <a:prstGeom prst="rect">
              <a:avLst/>
            </a:prstGeom>
            <a:noFill/>
            <a:ln w="9525">
              <a:noFill/>
              <a:miter lim="800000"/>
              <a:headEnd/>
              <a:tailEnd/>
            </a:ln>
          </p:spPr>
          <p:txBody>
            <a:bodyPr wrap="none">
              <a:spAutoFit/>
            </a:bodyPr>
            <a:lstStyle/>
            <a:p>
              <a:pPr eaLnBrk="0" hangingPunct="0">
                <a:lnSpc>
                  <a:spcPct val="80000"/>
                </a:lnSpc>
              </a:pPr>
              <a:r>
                <a:rPr lang="en-US" sz="1200" b="1"/>
                <a:t>Renewable electric source (solar)</a:t>
              </a:r>
            </a:p>
            <a:p>
              <a:pPr eaLnBrk="0" hangingPunct="0">
                <a:lnSpc>
                  <a:spcPct val="80000"/>
                </a:lnSpc>
              </a:pPr>
              <a:r>
                <a:rPr lang="en-US" sz="1200"/>
                <a:t>Energy sustainable</a:t>
              </a:r>
            </a:p>
          </p:txBody>
        </p:sp>
        <p:sp>
          <p:nvSpPr>
            <p:cNvPr id="29711" name="TextBox 22"/>
            <p:cNvSpPr txBox="1">
              <a:spLocks noChangeArrowheads="1"/>
            </p:cNvSpPr>
            <p:nvPr/>
          </p:nvSpPr>
          <p:spPr bwMode="auto">
            <a:xfrm>
              <a:off x="3087" y="3584"/>
              <a:ext cx="1864" cy="612"/>
            </a:xfrm>
            <a:prstGeom prst="rect">
              <a:avLst/>
            </a:prstGeom>
            <a:noFill/>
            <a:ln w="9525">
              <a:noFill/>
              <a:miter lim="800000"/>
              <a:headEnd/>
              <a:tailEnd/>
            </a:ln>
          </p:spPr>
          <p:txBody>
            <a:bodyPr wrap="none">
              <a:spAutoFit/>
            </a:bodyPr>
            <a:lstStyle/>
            <a:p>
              <a:pPr eaLnBrk="0" hangingPunct="0"/>
              <a:r>
                <a:rPr lang="en-US" sz="1200" b="1"/>
                <a:t>No need for teachers</a:t>
              </a:r>
            </a:p>
            <a:p>
              <a:pPr eaLnBrk="0" hangingPunct="0"/>
              <a:r>
                <a:rPr lang="en-US" sz="1200"/>
                <a:t>Literacy sustainable</a:t>
              </a:r>
            </a:p>
          </p:txBody>
        </p:sp>
        <p:sp>
          <p:nvSpPr>
            <p:cNvPr id="29712" name="TextBox 23"/>
            <p:cNvSpPr txBox="1">
              <a:spLocks noChangeArrowheads="1"/>
            </p:cNvSpPr>
            <p:nvPr/>
          </p:nvSpPr>
          <p:spPr bwMode="auto">
            <a:xfrm>
              <a:off x="3087" y="3185"/>
              <a:ext cx="2071" cy="540"/>
            </a:xfrm>
            <a:prstGeom prst="rect">
              <a:avLst/>
            </a:prstGeom>
            <a:noFill/>
            <a:ln w="9525">
              <a:noFill/>
              <a:miter lim="800000"/>
              <a:headEnd/>
              <a:tailEnd/>
            </a:ln>
          </p:spPr>
          <p:txBody>
            <a:bodyPr wrap="none">
              <a:spAutoFit/>
            </a:bodyPr>
            <a:lstStyle/>
            <a:p>
              <a:pPr eaLnBrk="0" hangingPunct="0">
                <a:lnSpc>
                  <a:spcPct val="85000"/>
                </a:lnSpc>
              </a:pPr>
              <a:r>
                <a:rPr lang="en-US" sz="1200" b="1"/>
                <a:t>Ultra low cost</a:t>
              </a:r>
            </a:p>
            <a:p>
              <a:pPr eaLnBrk="0" hangingPunct="0">
                <a:lnSpc>
                  <a:spcPct val="85000"/>
                </a:lnSpc>
              </a:pPr>
              <a:r>
                <a:rPr lang="en-US" sz="1200"/>
                <a:t>Economically sustainable</a:t>
              </a:r>
            </a:p>
          </p:txBody>
        </p:sp>
      </p:grpSp>
      <p:sp>
        <p:nvSpPr>
          <p:cNvPr id="29708" name="Text Box 386"/>
          <p:cNvSpPr txBox="1">
            <a:spLocks noChangeArrowheads="1"/>
          </p:cNvSpPr>
          <p:nvPr/>
        </p:nvSpPr>
        <p:spPr bwMode="auto">
          <a:xfrm>
            <a:off x="533400" y="4724400"/>
            <a:ext cx="1555750" cy="379413"/>
          </a:xfrm>
          <a:prstGeom prst="rect">
            <a:avLst/>
          </a:prstGeom>
          <a:noFill/>
          <a:ln w="12700">
            <a:solidFill>
              <a:srgbClr val="0033CC"/>
            </a:solidFill>
            <a:miter lim="800000"/>
            <a:headEnd/>
            <a:tailEnd/>
          </a:ln>
        </p:spPr>
        <p:txBody>
          <a:bodyPr wrap="none">
            <a:spAutoFit/>
          </a:bodyPr>
          <a:lstStyle/>
          <a:p>
            <a:r>
              <a:rPr lang="en-US" sz="1800" b="1">
                <a:solidFill>
                  <a:srgbClr val="000099"/>
                </a:solidFill>
              </a:rPr>
              <a:t>The I-SLATE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2438400" y="990600"/>
            <a:ext cx="4648200" cy="1470025"/>
          </a:xfrm>
        </p:spPr>
        <p:txBody>
          <a:bodyPr/>
          <a:lstStyle/>
          <a:p>
            <a:r>
              <a:rPr lang="en-US" smtClean="0"/>
              <a:t>Sir Isaac Newton</a:t>
            </a:r>
          </a:p>
        </p:txBody>
      </p:sp>
      <p:sp>
        <p:nvSpPr>
          <p:cNvPr id="31746" name="Rectangle 3"/>
          <p:cNvSpPr>
            <a:spLocks noGrp="1" noChangeArrowheads="1"/>
          </p:cNvSpPr>
          <p:nvPr>
            <p:ph type="subTitle" idx="1"/>
          </p:nvPr>
        </p:nvSpPr>
        <p:spPr>
          <a:xfrm>
            <a:off x="1371600" y="1981200"/>
            <a:ext cx="6400800" cy="1752600"/>
          </a:xfrm>
        </p:spPr>
        <p:txBody>
          <a:bodyPr/>
          <a:lstStyle/>
          <a:p>
            <a:r>
              <a:rPr lang="en-US" smtClean="0">
                <a:solidFill>
                  <a:srgbClr val="0033CC"/>
                </a:solidFill>
              </a:rPr>
              <a:t>“If I can see so far, it is because I stand on the shoulders of giants”</a:t>
            </a:r>
          </a:p>
        </p:txBody>
      </p:sp>
      <p:pic>
        <p:nvPicPr>
          <p:cNvPr id="31747" name="Picture 5" descr="isaac_newton_hd"/>
          <p:cNvPicPr>
            <a:picLocks noChangeAspect="1" noChangeArrowheads="1"/>
          </p:cNvPicPr>
          <p:nvPr/>
        </p:nvPicPr>
        <p:blipFill>
          <a:blip r:embed="rId2"/>
          <a:srcRect/>
          <a:stretch>
            <a:fillRect/>
          </a:stretch>
        </p:blipFill>
        <p:spPr bwMode="auto">
          <a:xfrm>
            <a:off x="1676400" y="3124200"/>
            <a:ext cx="2909888"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ctrTitle"/>
          </p:nvPr>
        </p:nvSpPr>
        <p:spPr>
          <a:xfrm>
            <a:off x="685800" y="1752600"/>
            <a:ext cx="7772400" cy="1470025"/>
          </a:xfrm>
        </p:spPr>
        <p:txBody>
          <a:bodyPr/>
          <a:lstStyle/>
          <a:p>
            <a:r>
              <a:rPr lang="en-US" sz="2800" smtClean="0"/>
              <a:t>My deepest thanks to all of you for your dedication, energy, and enthusiasm for IEEE…..</a:t>
            </a:r>
          </a:p>
        </p:txBody>
      </p:sp>
      <p:sp>
        <p:nvSpPr>
          <p:cNvPr id="32770" name="Rectangle 5"/>
          <p:cNvSpPr>
            <a:spLocks noGrp="1" noChangeArrowheads="1"/>
          </p:cNvSpPr>
          <p:nvPr>
            <p:ph type="subTitle" idx="1"/>
          </p:nvPr>
        </p:nvSpPr>
        <p:spPr/>
        <p:txBody>
          <a:bodyPr/>
          <a:lstStyle/>
          <a:p>
            <a:r>
              <a:rPr lang="en-US" sz="3200" i="1" smtClean="0">
                <a:solidFill>
                  <a:schemeClr val="tx2"/>
                </a:solidFill>
              </a:rPr>
              <a:t>You are invaluable to the success of the organization!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4"/>
          <p:cNvSpPr>
            <a:spLocks noGrp="1"/>
          </p:cNvSpPr>
          <p:nvPr>
            <p:ph type="subTitle" idx="4294967295"/>
          </p:nvPr>
        </p:nvSpPr>
        <p:spPr>
          <a:xfrm>
            <a:off x="685800" y="4114800"/>
            <a:ext cx="6934200" cy="1981200"/>
          </a:xfrm>
        </p:spPr>
        <p:txBody>
          <a:bodyPr/>
          <a:lstStyle/>
          <a:p>
            <a:pPr marL="0" indent="0">
              <a:lnSpc>
                <a:spcPct val="90000"/>
              </a:lnSpc>
              <a:buFont typeface="Wingdings" pitchFamily="2" charset="2"/>
              <a:buNone/>
            </a:pPr>
            <a:endParaRPr lang="en-US" sz="2200" b="1" smtClean="0">
              <a:solidFill>
                <a:schemeClr val="tx2"/>
              </a:solidFill>
            </a:endParaRPr>
          </a:p>
        </p:txBody>
      </p:sp>
      <p:pic>
        <p:nvPicPr>
          <p:cNvPr id="33794" name="Picture 5" descr="Venice%20Ital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795" name="Title 3"/>
          <p:cNvSpPr>
            <a:spLocks noGrp="1"/>
          </p:cNvSpPr>
          <p:nvPr>
            <p:ph type="ctrTitle" idx="4294967295"/>
          </p:nvPr>
        </p:nvSpPr>
        <p:spPr>
          <a:xfrm>
            <a:off x="533400" y="609600"/>
            <a:ext cx="7924800" cy="1355725"/>
          </a:xfrm>
        </p:spPr>
        <p:txBody>
          <a:bodyPr/>
          <a:lstStyle/>
          <a:p>
            <a:pPr algn="ctr">
              <a:lnSpc>
                <a:spcPct val="90000"/>
              </a:lnSpc>
            </a:pPr>
            <a:r>
              <a:rPr lang="en-US" sz="3600" smtClean="0">
                <a:solidFill>
                  <a:schemeClr val="bg1"/>
                </a:solidFill>
              </a:rPr>
              <a:t/>
            </a:r>
            <a:br>
              <a:rPr lang="en-US" sz="3600" smtClean="0">
                <a:solidFill>
                  <a:schemeClr val="bg1"/>
                </a:solidFill>
              </a:rPr>
            </a:br>
            <a:endParaRPr lang="en-US" sz="3600" smtClean="0">
              <a:solidFill>
                <a:schemeClr val="bg1"/>
              </a:solidFill>
            </a:endParaRPr>
          </a:p>
        </p:txBody>
      </p:sp>
      <p:pic>
        <p:nvPicPr>
          <p:cNvPr id="33796" name="Picture 4" descr="Eta Kappa Nu"/>
          <p:cNvPicPr>
            <a:picLocks noChangeAspect="1" noChangeArrowheads="1"/>
          </p:cNvPicPr>
          <p:nvPr/>
        </p:nvPicPr>
        <p:blipFill>
          <a:blip r:embed="rId4"/>
          <a:srcRect/>
          <a:stretch>
            <a:fillRect/>
          </a:stretch>
        </p:blipFill>
        <p:spPr bwMode="auto">
          <a:xfrm>
            <a:off x="4343400" y="457200"/>
            <a:ext cx="4400550" cy="647700"/>
          </a:xfrm>
          <a:prstGeom prst="rect">
            <a:avLst/>
          </a:prstGeom>
          <a:solidFill>
            <a:srgbClr val="3399FF"/>
          </a:solidFill>
          <a:ln w="9525">
            <a:noFill/>
            <a:miter lim="800000"/>
            <a:headEnd/>
            <a:tailEnd/>
          </a:ln>
        </p:spPr>
      </p:pic>
      <p:sp>
        <p:nvSpPr>
          <p:cNvPr id="33797" name="Rectangle 6"/>
          <p:cNvSpPr>
            <a:spLocks noChangeArrowheads="1"/>
          </p:cNvSpPr>
          <p:nvPr/>
        </p:nvSpPr>
        <p:spPr bwMode="auto">
          <a:xfrm>
            <a:off x="76200" y="152400"/>
            <a:ext cx="3168650" cy="1689100"/>
          </a:xfrm>
          <a:prstGeom prst="rect">
            <a:avLst/>
          </a:prstGeom>
          <a:noFill/>
          <a:ln w="9525">
            <a:noFill/>
            <a:miter lim="800000"/>
            <a:headEnd/>
            <a:tailEnd/>
          </a:ln>
        </p:spPr>
        <p:txBody>
          <a:bodyPr wrap="none">
            <a:spAutoFit/>
          </a:bodyPr>
          <a:lstStyle/>
          <a:p>
            <a:pPr eaLnBrk="0" hangingPunct="0">
              <a:lnSpc>
                <a:spcPct val="80000"/>
              </a:lnSpc>
            </a:pPr>
            <a:r>
              <a:rPr lang="en-US" sz="2800" b="1">
                <a:solidFill>
                  <a:srgbClr val="0033CC"/>
                </a:solidFill>
              </a:rPr>
              <a:t>IEEE-HKN Merger</a:t>
            </a:r>
          </a:p>
          <a:p>
            <a:pPr eaLnBrk="0" hangingPunct="0">
              <a:lnSpc>
                <a:spcPct val="80000"/>
              </a:lnSpc>
            </a:pPr>
            <a:r>
              <a:rPr lang="en-US" sz="2800" b="1">
                <a:solidFill>
                  <a:srgbClr val="0033CC"/>
                </a:solidFill>
              </a:rPr>
              <a:t>Lew Terman</a:t>
            </a:r>
          </a:p>
          <a:p>
            <a:pPr eaLnBrk="0" hangingPunct="0"/>
            <a:r>
              <a:rPr lang="en-US" sz="2000" b="1">
                <a:solidFill>
                  <a:srgbClr val="0033CC"/>
                </a:solidFill>
              </a:rPr>
              <a:t>2008 IEEE President</a:t>
            </a:r>
          </a:p>
          <a:p>
            <a:pPr eaLnBrk="0" hangingPunct="0"/>
            <a:r>
              <a:rPr lang="en-US" sz="2000" b="1">
                <a:solidFill>
                  <a:srgbClr val="0033CC"/>
                </a:solidFill>
              </a:rPr>
              <a:t>26 April, 2009</a:t>
            </a:r>
          </a:p>
          <a:p>
            <a:pPr eaLnBrk="0" hangingPunct="0"/>
            <a:r>
              <a:rPr lang="en-US" sz="2000" b="1">
                <a:solidFill>
                  <a:srgbClr val="0033CC"/>
                </a:solidFill>
              </a:rPr>
              <a:t>Venice, Italy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mtClean="0"/>
              <a:t>What is Eta Kappa Nu (HKN)?</a:t>
            </a:r>
          </a:p>
        </p:txBody>
      </p:sp>
      <p:sp>
        <p:nvSpPr>
          <p:cNvPr id="35842" name="Rectangle 3"/>
          <p:cNvSpPr>
            <a:spLocks noGrp="1" noChangeArrowheads="1"/>
          </p:cNvSpPr>
          <p:nvPr>
            <p:ph type="body" idx="4294967295"/>
          </p:nvPr>
        </p:nvSpPr>
        <p:spPr>
          <a:xfrm>
            <a:off x="457200" y="1295400"/>
            <a:ext cx="7848600" cy="4648200"/>
          </a:xfrm>
        </p:spPr>
        <p:txBody>
          <a:bodyPr/>
          <a:lstStyle/>
          <a:p>
            <a:r>
              <a:rPr lang="en-US" sz="2200" smtClean="0"/>
              <a:t>Founded in 1904</a:t>
            </a:r>
          </a:p>
          <a:p>
            <a:r>
              <a:rPr lang="en-US" sz="2200" smtClean="0"/>
              <a:t>Dedicated to encouraging and recognizing </a:t>
            </a:r>
            <a:r>
              <a:rPr lang="en-US" sz="2200" smtClean="0">
                <a:solidFill>
                  <a:srgbClr val="0033CC"/>
                </a:solidFill>
              </a:rPr>
              <a:t>excellence</a:t>
            </a:r>
            <a:r>
              <a:rPr lang="en-US" sz="2200" smtClean="0"/>
              <a:t> in electrical and computer engineering</a:t>
            </a:r>
          </a:p>
          <a:p>
            <a:pPr lvl="1"/>
            <a:r>
              <a:rPr lang="en-US" sz="2200" smtClean="0"/>
              <a:t>students, alumni, and other professionals who have demonstrated </a:t>
            </a:r>
            <a:r>
              <a:rPr lang="en-US" sz="2200" smtClean="0">
                <a:solidFill>
                  <a:srgbClr val="0033CC"/>
                </a:solidFill>
              </a:rPr>
              <a:t>exceptional academic and professional accomplishments</a:t>
            </a:r>
          </a:p>
          <a:p>
            <a:r>
              <a:rPr lang="en-US" sz="2200" smtClean="0"/>
              <a:t>Members inducted for life, pay a one-time fee at that time</a:t>
            </a:r>
          </a:p>
          <a:p>
            <a:r>
              <a:rPr lang="en-US" sz="2200" smtClean="0"/>
              <a:t>Currently, has </a:t>
            </a:r>
          </a:p>
          <a:p>
            <a:pPr lvl="1"/>
            <a:r>
              <a:rPr lang="en-US" sz="2200" smtClean="0"/>
              <a:t>approximately 150,000 members</a:t>
            </a:r>
          </a:p>
          <a:p>
            <a:pPr lvl="1"/>
            <a:r>
              <a:rPr lang="en-US" sz="2200" smtClean="0"/>
              <a:t>200 Chapters</a:t>
            </a:r>
          </a:p>
          <a:p>
            <a:pPr lvl="1"/>
            <a:r>
              <a:rPr lang="en-US" sz="2200" smtClean="0"/>
              <a:t>Geographically in the US</a:t>
            </a:r>
          </a:p>
          <a:p>
            <a:pPr lvl="1"/>
            <a:r>
              <a:rPr lang="en-US" sz="2200" smtClean="0"/>
              <a:t>Scope limited to electrical and computer engineering</a:t>
            </a:r>
          </a:p>
          <a:p>
            <a:pPr lvl="1"/>
            <a:endParaRPr lang="en-US" sz="2200" smtClean="0">
              <a:solidFill>
                <a:srgbClr val="CC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685800" y="457200"/>
            <a:ext cx="7772400" cy="1143000"/>
          </a:xfrm>
        </p:spPr>
        <p:txBody>
          <a:bodyPr/>
          <a:lstStyle/>
          <a:p>
            <a:pPr eaLnBrk="1" hangingPunct="1"/>
            <a:r>
              <a:rPr lang="en-US" smtClean="0"/>
              <a:t>Principal Activities of HKN</a:t>
            </a:r>
          </a:p>
        </p:txBody>
      </p:sp>
      <p:sp>
        <p:nvSpPr>
          <p:cNvPr id="37890" name="Content Placeholder 2"/>
          <p:cNvSpPr>
            <a:spLocks noGrp="1"/>
          </p:cNvSpPr>
          <p:nvPr>
            <p:ph idx="4294967295"/>
          </p:nvPr>
        </p:nvSpPr>
        <p:spPr>
          <a:xfrm>
            <a:off x="685800" y="1524000"/>
            <a:ext cx="7772400" cy="4114800"/>
          </a:xfrm>
        </p:spPr>
        <p:txBody>
          <a:bodyPr/>
          <a:lstStyle/>
          <a:p>
            <a:pPr eaLnBrk="1" hangingPunct="1">
              <a:lnSpc>
                <a:spcPct val="90000"/>
              </a:lnSpc>
            </a:pPr>
            <a:r>
              <a:rPr lang="en-US" sz="2600" smtClean="0"/>
              <a:t>Induct and recognize excellent students</a:t>
            </a:r>
          </a:p>
          <a:p>
            <a:pPr eaLnBrk="1" hangingPunct="1">
              <a:lnSpc>
                <a:spcPct val="90000"/>
              </a:lnSpc>
            </a:pPr>
            <a:r>
              <a:rPr lang="en-US" sz="2600" smtClean="0"/>
              <a:t>Provide service to the community through the 200 student chapters </a:t>
            </a:r>
          </a:p>
          <a:p>
            <a:pPr eaLnBrk="1" hangingPunct="1">
              <a:lnSpc>
                <a:spcPct val="90000"/>
              </a:lnSpc>
            </a:pPr>
            <a:r>
              <a:rPr lang="en-US" sz="2600" smtClean="0"/>
              <a:t>Recognize excellence in EE&amp;CE through awards for</a:t>
            </a:r>
          </a:p>
          <a:p>
            <a:pPr lvl="1" eaLnBrk="1" hangingPunct="1">
              <a:lnSpc>
                <a:spcPct val="90000"/>
              </a:lnSpc>
            </a:pPr>
            <a:r>
              <a:rPr lang="en-US" sz="2400" smtClean="0"/>
              <a:t>Eminent Members</a:t>
            </a:r>
          </a:p>
          <a:p>
            <a:pPr lvl="1" eaLnBrk="1" hangingPunct="1">
              <a:lnSpc>
                <a:spcPct val="90000"/>
              </a:lnSpc>
            </a:pPr>
            <a:r>
              <a:rPr lang="en-US" sz="2400" smtClean="0"/>
              <a:t>Students</a:t>
            </a:r>
          </a:p>
          <a:p>
            <a:pPr lvl="1" eaLnBrk="1" hangingPunct="1">
              <a:lnSpc>
                <a:spcPct val="90000"/>
              </a:lnSpc>
            </a:pPr>
            <a:r>
              <a:rPr lang="en-US" sz="2400" smtClean="0"/>
              <a:t>Young Professionals</a:t>
            </a:r>
          </a:p>
          <a:p>
            <a:pPr lvl="1" eaLnBrk="1" hangingPunct="1">
              <a:lnSpc>
                <a:spcPct val="90000"/>
              </a:lnSpc>
            </a:pPr>
            <a:r>
              <a:rPr lang="en-US" sz="2400" smtClean="0"/>
              <a:t>Young Faculty</a:t>
            </a:r>
          </a:p>
          <a:p>
            <a:pPr lvl="1" eaLnBrk="1" hangingPunct="1">
              <a:lnSpc>
                <a:spcPct val="90000"/>
              </a:lnSpc>
            </a:pPr>
            <a:r>
              <a:rPr lang="en-US" sz="2400" smtClean="0"/>
              <a:t>Technical contributors </a:t>
            </a:r>
          </a:p>
          <a:p>
            <a:pPr eaLnBrk="1" hangingPunct="1">
              <a:lnSpc>
                <a:spcPct val="90000"/>
              </a:lnSpc>
            </a:pPr>
            <a:r>
              <a:rPr lang="en-US" sz="2600" smtClean="0"/>
              <a:t>Publish </a:t>
            </a:r>
            <a:r>
              <a:rPr lang="en-US" sz="2600" i="1" smtClean="0"/>
              <a:t>The Bridge</a:t>
            </a:r>
            <a:r>
              <a:rPr lang="en-US" sz="2600" smtClean="0"/>
              <a:t>, a quarterly magazine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57200" y="274638"/>
            <a:ext cx="8229600" cy="1143000"/>
          </a:xfrm>
        </p:spPr>
        <p:txBody>
          <a:bodyPr/>
          <a:lstStyle/>
          <a:p>
            <a:pPr eaLnBrk="1" hangingPunct="1"/>
            <a:r>
              <a:rPr lang="en-US" smtClean="0"/>
              <a:t>HKN Chapter Activities</a:t>
            </a:r>
          </a:p>
        </p:txBody>
      </p:sp>
      <p:sp>
        <p:nvSpPr>
          <p:cNvPr id="39938" name="Content Placeholder 2"/>
          <p:cNvSpPr>
            <a:spLocks noGrp="1"/>
          </p:cNvSpPr>
          <p:nvPr>
            <p:ph sz="half" idx="4294967295"/>
          </p:nvPr>
        </p:nvSpPr>
        <p:spPr>
          <a:xfrm>
            <a:off x="457200" y="1143000"/>
            <a:ext cx="4040188" cy="4332288"/>
          </a:xfrm>
        </p:spPr>
        <p:txBody>
          <a:bodyPr/>
          <a:lstStyle/>
          <a:p>
            <a:pPr eaLnBrk="1" hangingPunct="1"/>
            <a:r>
              <a:rPr lang="en-US" smtClean="0"/>
              <a:t>Tutoring services</a:t>
            </a:r>
          </a:p>
          <a:p>
            <a:pPr eaLnBrk="1" hangingPunct="1"/>
            <a:endParaRPr lang="en-US" smtClean="0"/>
          </a:p>
          <a:p>
            <a:pPr eaLnBrk="1" hangingPunct="1"/>
            <a:r>
              <a:rPr lang="en-US" smtClean="0"/>
              <a:t>Community outreach  </a:t>
            </a:r>
          </a:p>
          <a:p>
            <a:pPr eaLnBrk="1" hangingPunct="1"/>
            <a:endParaRPr lang="en-US" smtClean="0"/>
          </a:p>
          <a:p>
            <a:pPr eaLnBrk="1" hangingPunct="1"/>
            <a:r>
              <a:rPr lang="en-US" smtClean="0"/>
              <a:t>Fund raising for charitable purposes and awards </a:t>
            </a:r>
          </a:p>
          <a:p>
            <a:pPr eaLnBrk="1" hangingPunct="1"/>
            <a:endParaRPr lang="en-US" smtClean="0"/>
          </a:p>
          <a:p>
            <a:pPr eaLnBrk="1" hangingPunct="1"/>
            <a:r>
              <a:rPr lang="en-US" smtClean="0"/>
              <a:t>Engineering and Career Days</a:t>
            </a:r>
          </a:p>
        </p:txBody>
      </p:sp>
      <p:sp>
        <p:nvSpPr>
          <p:cNvPr id="39939" name="Content Placeholder 6"/>
          <p:cNvSpPr>
            <a:spLocks noGrp="1"/>
          </p:cNvSpPr>
          <p:nvPr>
            <p:ph sz="quarter" idx="4294967295"/>
          </p:nvPr>
        </p:nvSpPr>
        <p:spPr>
          <a:xfrm>
            <a:off x="4645025" y="1066800"/>
            <a:ext cx="4041775" cy="4408488"/>
          </a:xfrm>
        </p:spPr>
        <p:txBody>
          <a:bodyPr/>
          <a:lstStyle/>
          <a:p>
            <a:pPr eaLnBrk="1" hangingPunct="1"/>
            <a:r>
              <a:rPr lang="en-US" smtClean="0"/>
              <a:t>Career guidance events</a:t>
            </a:r>
          </a:p>
          <a:p>
            <a:pPr eaLnBrk="1" hangingPunct="1"/>
            <a:endParaRPr lang="en-US" smtClean="0"/>
          </a:p>
          <a:p>
            <a:pPr eaLnBrk="1" hangingPunct="1"/>
            <a:r>
              <a:rPr lang="en-US" smtClean="0"/>
              <a:t>Faculty and Course Evaluation</a:t>
            </a:r>
          </a:p>
          <a:p>
            <a:pPr eaLnBrk="1" hangingPunct="1"/>
            <a:endParaRPr lang="en-US" smtClean="0"/>
          </a:p>
          <a:p>
            <a:pPr eaLnBrk="1" hangingPunct="1"/>
            <a:r>
              <a:rPr lang="en-US" smtClean="0"/>
              <a:t>Sponsoring seminars and workshops</a:t>
            </a:r>
          </a:p>
          <a:p>
            <a:pPr eaLnBrk="1" hangingPunct="1"/>
            <a:endParaRPr lang="en-US" smtClean="0"/>
          </a:p>
          <a:p>
            <a:pPr eaLnBrk="1" hangingPunct="1"/>
            <a:r>
              <a:rPr lang="en-US" smtClean="0"/>
              <a:t>Social activities </a:t>
            </a:r>
          </a:p>
          <a:p>
            <a:pPr eaLnBrk="1" hangingPunct="1"/>
            <a:endParaRPr lang="en-US"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_DSF6907"/>
          <p:cNvPicPr>
            <a:picLocks noChangeAspect="1" noChangeArrowheads="1"/>
          </p:cNvPicPr>
          <p:nvPr/>
        </p:nvPicPr>
        <p:blipFill>
          <a:blip r:embed="rId2"/>
          <a:srcRect/>
          <a:stretch>
            <a:fillRect/>
          </a:stretch>
        </p:blipFill>
        <p:spPr bwMode="auto">
          <a:xfrm>
            <a:off x="-1009650" y="-304800"/>
            <a:ext cx="1116330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457200"/>
            <a:ext cx="9144000" cy="1143000"/>
          </a:xfrm>
        </p:spPr>
        <p:txBody>
          <a:bodyPr/>
          <a:lstStyle/>
          <a:p>
            <a:pPr algn="ctr" eaLnBrk="1" hangingPunct="1"/>
            <a:r>
              <a:rPr lang="en-US" sz="3600" smtClean="0"/>
              <a:t>The Merger Timeline</a:t>
            </a:r>
          </a:p>
        </p:txBody>
      </p:sp>
      <p:sp>
        <p:nvSpPr>
          <p:cNvPr id="41986" name="Content Placeholder 2"/>
          <p:cNvSpPr>
            <a:spLocks noGrp="1"/>
          </p:cNvSpPr>
          <p:nvPr>
            <p:ph idx="4294967295"/>
          </p:nvPr>
        </p:nvSpPr>
        <p:spPr>
          <a:xfrm>
            <a:off x="228600" y="1371600"/>
            <a:ext cx="8458200" cy="4724400"/>
          </a:xfrm>
        </p:spPr>
        <p:txBody>
          <a:bodyPr/>
          <a:lstStyle/>
          <a:p>
            <a:pPr eaLnBrk="1" hangingPunct="1"/>
            <a:r>
              <a:rPr lang="en-US" sz="2400" smtClean="0"/>
              <a:t>Initially discussed at an informal gathering during the February 2006 BoD Series.</a:t>
            </a:r>
          </a:p>
          <a:p>
            <a:pPr eaLnBrk="1" hangingPunct="1"/>
            <a:r>
              <a:rPr lang="en-US" sz="2400" smtClean="0"/>
              <a:t>Proposal first presented to the BoD in November, 2007, and accepted by the BoD in February 2008</a:t>
            </a:r>
          </a:p>
          <a:p>
            <a:pPr eaLnBrk="1" hangingPunct="1"/>
            <a:r>
              <a:rPr lang="en-US" sz="2400" smtClean="0"/>
              <a:t>Further discussion in 2008, including….</a:t>
            </a:r>
          </a:p>
          <a:p>
            <a:pPr lvl="1" eaLnBrk="1" hangingPunct="1"/>
            <a:r>
              <a:rPr lang="en-US" sz="2200" smtClean="0"/>
              <a:t>Technical scope: IEEE’s is significantly broader than HKN’s </a:t>
            </a:r>
          </a:p>
          <a:p>
            <a:pPr lvl="1" eaLnBrk="1" hangingPunct="1"/>
            <a:r>
              <a:rPr lang="en-US" sz="2200" smtClean="0"/>
              <a:t>Geography: IEEE is global, HKN is US-focused </a:t>
            </a:r>
          </a:p>
          <a:p>
            <a:pPr lvl="1" eaLnBrk="1" hangingPunct="1"/>
            <a:r>
              <a:rPr lang="en-US" sz="2200" smtClean="0"/>
              <a:t>Overlapping chapters at some academic institutions</a:t>
            </a:r>
          </a:p>
          <a:p>
            <a:pPr lvl="1" eaLnBrk="1" hangingPunct="1"/>
            <a:r>
              <a:rPr lang="en-US" sz="2200" smtClean="0"/>
              <a:t>HKN finances, financial impact on IEEE</a:t>
            </a:r>
          </a:p>
          <a:p>
            <a:pPr eaLnBrk="1" hangingPunct="1"/>
            <a:r>
              <a:rPr lang="en-US" sz="2400" smtClean="0"/>
              <a:t>Formal agreement signed </a:t>
            </a:r>
            <a:r>
              <a:rPr lang="en-US" sz="1400" b="1" i="1" smtClean="0"/>
              <a:t>(at last!)</a:t>
            </a:r>
            <a:r>
              <a:rPr lang="en-US" sz="1000" i="1" smtClean="0"/>
              <a:t> </a:t>
            </a:r>
            <a:r>
              <a:rPr lang="en-US" sz="2400" smtClean="0"/>
              <a:t>February, 2009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57200" y="457200"/>
            <a:ext cx="8229600" cy="838200"/>
          </a:xfrm>
        </p:spPr>
        <p:txBody>
          <a:bodyPr/>
          <a:lstStyle/>
          <a:p>
            <a:pPr algn="ctr" eaLnBrk="1" hangingPunct="1"/>
            <a:r>
              <a:rPr lang="en-US" sz="3600" smtClean="0"/>
              <a:t>Key aspects of the merger</a:t>
            </a:r>
          </a:p>
        </p:txBody>
      </p:sp>
      <p:sp>
        <p:nvSpPr>
          <p:cNvPr id="44034" name="Content Placeholder 2"/>
          <p:cNvSpPr>
            <a:spLocks noGrp="1"/>
          </p:cNvSpPr>
          <p:nvPr>
            <p:ph idx="4294967295"/>
          </p:nvPr>
        </p:nvSpPr>
        <p:spPr>
          <a:xfrm>
            <a:off x="152400" y="1524000"/>
            <a:ext cx="8915400" cy="4191000"/>
          </a:xfrm>
        </p:spPr>
        <p:txBody>
          <a:bodyPr/>
          <a:lstStyle/>
          <a:p>
            <a:pPr eaLnBrk="1" hangingPunct="1"/>
            <a:r>
              <a:rPr lang="en-US" b="1" i="1" smtClean="0">
                <a:solidFill>
                  <a:srgbClr val="0033CC"/>
                </a:solidFill>
              </a:rPr>
              <a:t>HKN</a:t>
            </a:r>
            <a:r>
              <a:rPr lang="en-US" sz="2600" smtClean="0"/>
              <a:t> becomes part of IEEE </a:t>
            </a:r>
            <a:r>
              <a:rPr lang="en-US" sz="2600" smtClean="0">
                <a:sym typeface="Wingdings" pitchFamily="2" charset="2"/>
              </a:rPr>
              <a:t> </a:t>
            </a:r>
            <a:r>
              <a:rPr lang="en-US" b="1" i="1" smtClean="0">
                <a:solidFill>
                  <a:srgbClr val="0033CC"/>
                </a:solidFill>
                <a:sym typeface="Wingdings" pitchFamily="2" charset="2"/>
              </a:rPr>
              <a:t>IEEE-HKN</a:t>
            </a:r>
            <a:endParaRPr lang="en-US" b="1" i="1" smtClean="0">
              <a:solidFill>
                <a:srgbClr val="0033CC"/>
              </a:solidFill>
            </a:endParaRPr>
          </a:p>
          <a:p>
            <a:pPr lvl="1" eaLnBrk="1" hangingPunct="1"/>
            <a:r>
              <a:rPr lang="en-US" sz="2400" smtClean="0"/>
              <a:t>A new IEEE OU (“</a:t>
            </a:r>
            <a:r>
              <a:rPr lang="en-US" sz="2400" i="1" smtClean="0"/>
              <a:t>HKN Board of Governors”</a:t>
            </a:r>
            <a:r>
              <a:rPr lang="en-US" sz="2400" smtClean="0"/>
              <a:t>)* </a:t>
            </a:r>
            <a:br>
              <a:rPr lang="en-US" sz="2400" smtClean="0"/>
            </a:br>
            <a:endParaRPr lang="en-US" sz="2400" smtClean="0"/>
          </a:p>
          <a:p>
            <a:pPr lvl="1" eaLnBrk="1" hangingPunct="1"/>
            <a:endParaRPr lang="en-US" sz="2400" smtClean="0"/>
          </a:p>
          <a:p>
            <a:pPr lvl="1" eaLnBrk="1" hangingPunct="1"/>
            <a:r>
              <a:rPr lang="en-US" sz="2400" smtClean="0"/>
              <a:t>Reporting structure: </a:t>
            </a:r>
            <a:r>
              <a:rPr lang="en-US" sz="2400" smtClean="0">
                <a:solidFill>
                  <a:srgbClr val="0033CC"/>
                </a:solidFill>
              </a:rPr>
              <a:t>HKN BoG </a:t>
            </a:r>
            <a:r>
              <a:rPr lang="en-US" sz="2400" smtClean="0">
                <a:solidFill>
                  <a:srgbClr val="0033CC"/>
                </a:solidFill>
                <a:sym typeface="Wingdings" pitchFamily="2" charset="2"/>
              </a:rPr>
              <a:t> EAB  IEEE </a:t>
            </a:r>
            <a:r>
              <a:rPr lang="en-US" sz="2400" smtClean="0">
                <a:solidFill>
                  <a:srgbClr val="0033CC"/>
                </a:solidFill>
              </a:rPr>
              <a:t>BoD</a:t>
            </a:r>
            <a:r>
              <a:rPr lang="en-US" sz="2400" smtClean="0"/>
              <a:t/>
            </a:r>
            <a:br>
              <a:rPr lang="en-US" sz="2400" smtClean="0"/>
            </a:br>
            <a:r>
              <a:rPr lang="en-US" sz="2400" smtClean="0"/>
              <a:t> </a:t>
            </a:r>
          </a:p>
          <a:p>
            <a:pPr eaLnBrk="1" hangingPunct="1"/>
            <a:r>
              <a:rPr lang="en-US" sz="2600" smtClean="0"/>
              <a:t>All pre-merger members of HKN continue to have the same rights and privileges they had before</a:t>
            </a:r>
          </a:p>
          <a:p>
            <a:pPr lvl="1" eaLnBrk="1" hangingPunct="1"/>
            <a:r>
              <a:rPr lang="en-US" sz="2400" smtClean="0"/>
              <a:t>They receive THE BRIDGE if subscribed-to for life</a:t>
            </a:r>
          </a:p>
          <a:p>
            <a:pPr lvl="1" eaLnBrk="1" hangingPunct="1"/>
            <a:r>
              <a:rPr lang="en-US" sz="2400" smtClean="0"/>
              <a:t>They are allowed to use the title </a:t>
            </a:r>
            <a:r>
              <a:rPr lang="en-US" sz="2400" i="1" smtClean="0">
                <a:solidFill>
                  <a:srgbClr val="0033CC"/>
                </a:solidFill>
              </a:rPr>
              <a:t>Member IEEE-HKN</a:t>
            </a:r>
          </a:p>
        </p:txBody>
      </p:sp>
      <p:sp>
        <p:nvSpPr>
          <p:cNvPr id="44035" name="TextBox 3"/>
          <p:cNvSpPr txBox="1">
            <a:spLocks noChangeArrowheads="1"/>
          </p:cNvSpPr>
          <p:nvPr/>
        </p:nvSpPr>
        <p:spPr bwMode="auto">
          <a:xfrm>
            <a:off x="914400" y="2438400"/>
            <a:ext cx="6248400" cy="650875"/>
          </a:xfrm>
          <a:prstGeom prst="rect">
            <a:avLst/>
          </a:prstGeom>
          <a:noFill/>
          <a:ln w="9525">
            <a:solidFill>
              <a:srgbClr val="002060"/>
            </a:solidFill>
            <a:miter lim="800000"/>
            <a:headEnd/>
            <a:tailEnd/>
          </a:ln>
        </p:spPr>
        <p:txBody>
          <a:bodyPr>
            <a:spAutoFit/>
          </a:bodyPr>
          <a:lstStyle/>
          <a:p>
            <a:pPr eaLnBrk="0" hangingPunct="0"/>
            <a:r>
              <a:rPr lang="en-US" sz="1800">
                <a:solidFill>
                  <a:srgbClr val="000066"/>
                </a:solidFill>
                <a:latin typeface="Verdana" pitchFamily="34" charset="0"/>
              </a:rPr>
              <a:t>*Initially, members are the same as the current HKN BoG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381000" y="533400"/>
            <a:ext cx="8077200" cy="914400"/>
          </a:xfrm>
        </p:spPr>
        <p:txBody>
          <a:bodyPr/>
          <a:lstStyle/>
          <a:p>
            <a:pPr algn="ctr" eaLnBrk="1" hangingPunct="1"/>
            <a:r>
              <a:rPr lang="en-US" sz="3600" smtClean="0"/>
              <a:t>Key aspects (con’t)</a:t>
            </a:r>
          </a:p>
        </p:txBody>
      </p:sp>
      <p:sp>
        <p:nvSpPr>
          <p:cNvPr id="46082" name="Content Placeholder 2"/>
          <p:cNvSpPr>
            <a:spLocks noGrp="1"/>
          </p:cNvSpPr>
          <p:nvPr>
            <p:ph idx="4294967295"/>
          </p:nvPr>
        </p:nvSpPr>
        <p:spPr>
          <a:xfrm>
            <a:off x="457200" y="1524000"/>
            <a:ext cx="8458200" cy="4343400"/>
          </a:xfrm>
        </p:spPr>
        <p:txBody>
          <a:bodyPr/>
          <a:lstStyle/>
          <a:p>
            <a:pPr eaLnBrk="1" hangingPunct="1"/>
            <a:r>
              <a:rPr lang="en-US" sz="2600" smtClean="0"/>
              <a:t>All post-merger inductees into HKN become members of IEEE-HKN </a:t>
            </a:r>
            <a:r>
              <a:rPr lang="en-US" sz="2600" u="sng" smtClean="0"/>
              <a:t>and</a:t>
            </a:r>
            <a:r>
              <a:rPr lang="en-US" sz="2600" smtClean="0"/>
              <a:t> members of IEEE for the year of induction</a:t>
            </a:r>
          </a:p>
          <a:p>
            <a:pPr lvl="1" eaLnBrk="1" hangingPunct="1"/>
            <a:r>
              <a:rPr lang="en-US" sz="2400" smtClean="0"/>
              <a:t>Part of the induction fee is paid as IEEE membership fee in the first year</a:t>
            </a:r>
            <a:br>
              <a:rPr lang="en-US" sz="2400" smtClean="0"/>
            </a:br>
            <a:endParaRPr lang="en-US" sz="2400" smtClean="0"/>
          </a:p>
          <a:p>
            <a:pPr eaLnBrk="1" hangingPunct="1"/>
            <a:r>
              <a:rPr lang="en-US" sz="2600" smtClean="0">
                <a:solidFill>
                  <a:srgbClr val="0033CC"/>
                </a:solidFill>
              </a:rPr>
              <a:t>Continued membership of post-merger inductees in IEEE-HKN </a:t>
            </a:r>
            <a:r>
              <a:rPr lang="en-US" sz="2600" u="sng" smtClean="0">
                <a:solidFill>
                  <a:srgbClr val="0033CC"/>
                </a:solidFill>
              </a:rPr>
              <a:t>requires continued membership in IEEE</a:t>
            </a:r>
          </a:p>
          <a:p>
            <a:pPr lvl="1" eaLnBrk="1" hangingPunct="1"/>
            <a:r>
              <a:rPr lang="en-US" sz="2400" smtClean="0"/>
              <a:t>A person who drops his/her IEEE membership can continue to declare that he/she was “inducted into IEEE-HKN”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457200" y="609600"/>
            <a:ext cx="8470900" cy="1004888"/>
          </a:xfrm>
        </p:spPr>
        <p:txBody>
          <a:bodyPr/>
          <a:lstStyle/>
          <a:p>
            <a:pPr algn="ctr"/>
            <a:r>
              <a:rPr lang="en-US" sz="3600" smtClean="0"/>
              <a:t>Why is a Merger with HKN good for IEEE?</a:t>
            </a:r>
          </a:p>
        </p:txBody>
      </p:sp>
      <p:sp>
        <p:nvSpPr>
          <p:cNvPr id="48130" name="Rectangle 3"/>
          <p:cNvSpPr>
            <a:spLocks noGrp="1" noChangeArrowheads="1"/>
          </p:cNvSpPr>
          <p:nvPr>
            <p:ph type="body" idx="4294967295"/>
          </p:nvPr>
        </p:nvSpPr>
        <p:spPr/>
        <p:txBody>
          <a:bodyPr/>
          <a:lstStyle/>
          <a:p>
            <a:pPr marL="609600" indent="-609600"/>
            <a:r>
              <a:rPr lang="en-US" sz="2600" smtClean="0"/>
              <a:t>HKN may help us identify, serve and nurture…</a:t>
            </a:r>
          </a:p>
          <a:p>
            <a:pPr marL="990600" lvl="1" indent="-533400"/>
            <a:r>
              <a:rPr lang="en-US" sz="2400" smtClean="0"/>
              <a:t>Student leaders </a:t>
            </a:r>
          </a:p>
          <a:p>
            <a:pPr marL="990600" lvl="1" indent="-533400"/>
            <a:r>
              <a:rPr lang="en-US" sz="2400" smtClean="0"/>
              <a:t>Young faculty – outstanding educators</a:t>
            </a:r>
          </a:p>
          <a:p>
            <a:pPr marL="990600" lvl="1" indent="-533400"/>
            <a:r>
              <a:rPr lang="en-US" sz="2400" smtClean="0"/>
              <a:t>Young practitioners – working engineers</a:t>
            </a:r>
          </a:p>
          <a:p>
            <a:pPr marL="609600" indent="-609600"/>
            <a:r>
              <a:rPr lang="en-US" sz="2600" smtClean="0"/>
              <a:t>Incorporation</a:t>
            </a:r>
            <a:r>
              <a:rPr lang="en-US" sz="2500" smtClean="0"/>
              <a:t> of the HKN recognition process may address one of our main problems: </a:t>
            </a:r>
            <a:r>
              <a:rPr lang="en-US" sz="2500" smtClean="0">
                <a:solidFill>
                  <a:srgbClr val="0033CC"/>
                </a:solidFill>
              </a:rPr>
              <a:t>the inability to retain students after graduation</a:t>
            </a:r>
          </a:p>
          <a:p>
            <a:pPr marL="990600" lvl="1" indent="-533400"/>
            <a:endParaRPr lang="en-US" sz="2400" smtClean="0">
              <a:solidFill>
                <a:srgbClr val="0033CC"/>
              </a:solidFill>
            </a:endParaRPr>
          </a:p>
          <a:p>
            <a:pPr marL="609600" indent="-609600"/>
            <a:endParaRPr lang="en-US" smtClean="0">
              <a:solidFill>
                <a:srgbClr val="CC0000"/>
              </a:solidFill>
            </a:endParaRPr>
          </a:p>
          <a:p>
            <a:pPr marL="609600" indent="-609600"/>
            <a:endParaRPr lang="en-US" smtClean="0"/>
          </a:p>
        </p:txBody>
      </p:sp>
      <p:sp>
        <p:nvSpPr>
          <p:cNvPr id="48131" name="Text Box 4"/>
          <p:cNvSpPr txBox="1">
            <a:spLocks noChangeArrowheads="1"/>
          </p:cNvSpPr>
          <p:nvPr/>
        </p:nvSpPr>
        <p:spPr bwMode="auto">
          <a:xfrm>
            <a:off x="2971800" y="2438400"/>
            <a:ext cx="1752600" cy="466725"/>
          </a:xfrm>
          <a:prstGeom prst="rect">
            <a:avLst/>
          </a:prstGeom>
          <a:noFill/>
          <a:ln w="9525">
            <a:solidFill>
              <a:srgbClr val="0033CC"/>
            </a:solidFill>
            <a:miter lim="800000"/>
            <a:headEnd/>
            <a:tailEnd/>
          </a:ln>
        </p:spPr>
        <p:txBody>
          <a:bodyPr>
            <a:spAutoFit/>
          </a:bodyPr>
          <a:lstStyle/>
          <a:p>
            <a:pPr eaLnBrk="0" hangingPunct="0">
              <a:spcBef>
                <a:spcPct val="50000"/>
              </a:spcBef>
            </a:pPr>
            <a:r>
              <a:rPr lang="en-US" b="1">
                <a:solidFill>
                  <a:srgbClr val="0033CC"/>
                </a:solidFill>
              </a:rPr>
              <a:t>Worldwide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US" smtClean="0"/>
              <a:t>Benefits to IEEE (con’t)</a:t>
            </a:r>
          </a:p>
        </p:txBody>
      </p:sp>
      <p:sp>
        <p:nvSpPr>
          <p:cNvPr id="50178" name="Content Placeholder 2"/>
          <p:cNvSpPr>
            <a:spLocks noGrp="1"/>
          </p:cNvSpPr>
          <p:nvPr>
            <p:ph idx="4294967295"/>
          </p:nvPr>
        </p:nvSpPr>
        <p:spPr>
          <a:xfrm>
            <a:off x="228600" y="1295400"/>
            <a:ext cx="8458200" cy="5105400"/>
          </a:xfrm>
        </p:spPr>
        <p:txBody>
          <a:bodyPr/>
          <a:lstStyle/>
          <a:p>
            <a:pPr eaLnBrk="1" hangingPunct="1"/>
            <a:r>
              <a:rPr lang="en-US" sz="2400" smtClean="0"/>
              <a:t>A merger with HKN gives IEEE…</a:t>
            </a:r>
          </a:p>
          <a:p>
            <a:pPr lvl="1" eaLnBrk="1" hangingPunct="1"/>
            <a:r>
              <a:rPr lang="en-US" sz="2400" smtClean="0"/>
              <a:t>Access to a long established, well-known, and venerated organization</a:t>
            </a:r>
          </a:p>
          <a:p>
            <a:pPr lvl="1" eaLnBrk="1" hangingPunct="1"/>
            <a:r>
              <a:rPr lang="en-US" sz="2400" smtClean="0"/>
              <a:t>Instant access to a large pool of the best Electrical and Computer Engineering students in the US</a:t>
            </a:r>
          </a:p>
          <a:p>
            <a:pPr lvl="1" eaLnBrk="1" hangingPunct="1"/>
            <a:r>
              <a:rPr lang="en-US" sz="2400" smtClean="0"/>
              <a:t>The infrastructure and methodology to expand the honor society to other Regions </a:t>
            </a:r>
          </a:p>
          <a:p>
            <a:pPr lvl="1" eaLnBrk="1" hangingPunct="1"/>
            <a:r>
              <a:rPr lang="en-US" sz="2400" smtClean="0"/>
              <a:t>The opportunity to bring into IEEE the student segment recognized as having the best leadership potential </a:t>
            </a:r>
          </a:p>
          <a:p>
            <a:pPr lvl="1" eaLnBrk="1" hangingPunct="1"/>
            <a:r>
              <a:rPr lang="en-US" sz="2400" smtClean="0"/>
              <a:t>The infrastructure to recognize students and young practitioners/professionals </a:t>
            </a:r>
          </a:p>
          <a:p>
            <a:pPr eaLnBrk="1" hangingPunct="1"/>
            <a:endParaRPr lang="en-US"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457200" y="609600"/>
            <a:ext cx="8382000" cy="1143000"/>
          </a:xfrm>
        </p:spPr>
        <p:txBody>
          <a:bodyPr/>
          <a:lstStyle/>
          <a:p>
            <a:pPr eaLnBrk="1" hangingPunct="1"/>
            <a:r>
              <a:rPr lang="en-US" smtClean="0"/>
              <a:t>Gives IEEE a Student Honor Society</a:t>
            </a:r>
          </a:p>
        </p:txBody>
      </p:sp>
      <p:sp>
        <p:nvSpPr>
          <p:cNvPr id="52226" name="Content Placeholder 2"/>
          <p:cNvSpPr>
            <a:spLocks noGrp="1"/>
          </p:cNvSpPr>
          <p:nvPr>
            <p:ph idx="4294967295"/>
          </p:nvPr>
        </p:nvSpPr>
        <p:spPr>
          <a:xfrm>
            <a:off x="457200" y="1417638"/>
            <a:ext cx="8153400" cy="4525962"/>
          </a:xfrm>
        </p:spPr>
        <p:txBody>
          <a:bodyPr/>
          <a:lstStyle/>
          <a:p>
            <a:pPr eaLnBrk="1" hangingPunct="1"/>
            <a:r>
              <a:rPr lang="en-US" smtClean="0"/>
              <a:t>IEEE is not associated at present with an academic honor society</a:t>
            </a:r>
          </a:p>
          <a:p>
            <a:pPr lvl="1" eaLnBrk="1" hangingPunct="1"/>
            <a:r>
              <a:rPr lang="en-US" smtClean="0"/>
              <a:t>ACM is associated with Upsilon Pi Epsilon</a:t>
            </a:r>
          </a:p>
          <a:p>
            <a:pPr lvl="1" eaLnBrk="1" hangingPunct="1"/>
            <a:r>
              <a:rPr lang="en-US" smtClean="0"/>
              <a:t>Every new member of Upsilon Pi Epsilon becomes a member of ACM</a:t>
            </a:r>
          </a:p>
          <a:p>
            <a:pPr lvl="1" eaLnBrk="1" hangingPunct="1"/>
            <a:endParaRPr lang="en-US" smtClean="0"/>
          </a:p>
          <a:p>
            <a:pPr eaLnBrk="1" hangingPunct="1"/>
            <a:r>
              <a:rPr lang="en-US" smtClean="0"/>
              <a:t>A significant segment of the future leadership of the profession has been “nurtured and developed” by HKN – outside of IEEE</a:t>
            </a:r>
          </a:p>
          <a:p>
            <a:pPr lvl="1" eaLnBrk="1" hangingPunct="1">
              <a:buFontTx/>
              <a:buNone/>
            </a:pPr>
            <a:endParaRPr lang="en-US" smtClean="0"/>
          </a:p>
          <a:p>
            <a:pPr lvl="1"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pPr eaLnBrk="1" hangingPunct="1"/>
            <a:r>
              <a:rPr lang="en-US" smtClean="0"/>
              <a:t>What are the benefits to HKN?</a:t>
            </a:r>
          </a:p>
        </p:txBody>
      </p:sp>
      <p:sp>
        <p:nvSpPr>
          <p:cNvPr id="54274" name="Content Placeholder 2"/>
          <p:cNvSpPr>
            <a:spLocks noGrp="1"/>
          </p:cNvSpPr>
          <p:nvPr>
            <p:ph idx="4294967295"/>
          </p:nvPr>
        </p:nvSpPr>
        <p:spPr>
          <a:xfrm>
            <a:off x="228600" y="1295400"/>
            <a:ext cx="8458200" cy="5105400"/>
          </a:xfrm>
        </p:spPr>
        <p:txBody>
          <a:bodyPr/>
          <a:lstStyle/>
          <a:p>
            <a:pPr eaLnBrk="1" hangingPunct="1"/>
            <a:r>
              <a:rPr lang="en-US" smtClean="0"/>
              <a:t>A merger with IEEE gives HKN…</a:t>
            </a:r>
          </a:p>
          <a:p>
            <a:pPr lvl="1" eaLnBrk="1" hangingPunct="1"/>
            <a:r>
              <a:rPr lang="en-US" smtClean="0"/>
              <a:t>Instant access to a large pool of candidates for membership outside the United States</a:t>
            </a:r>
          </a:p>
          <a:p>
            <a:pPr lvl="2" eaLnBrk="1" hangingPunct="1"/>
            <a:r>
              <a:rPr lang="en-US" smtClean="0"/>
              <a:t>A transformation of the organization to a transnational organization </a:t>
            </a:r>
          </a:p>
          <a:p>
            <a:pPr lvl="1" eaLnBrk="1" hangingPunct="1"/>
            <a:r>
              <a:rPr lang="en-US" smtClean="0"/>
              <a:t>Better financial stability and growth prospects</a:t>
            </a:r>
          </a:p>
          <a:p>
            <a:pPr lvl="1" eaLnBrk="1" hangingPunct="1"/>
            <a:r>
              <a:rPr lang="en-US" smtClean="0"/>
              <a:t>Better infrastructure in terms of communication with members, recruiting and retention</a:t>
            </a:r>
          </a:p>
          <a:p>
            <a:pPr lvl="2" eaLnBrk="1" hangingPunct="1"/>
            <a:r>
              <a:rPr lang="en-US" smtClean="0"/>
              <a:t>Including long-term savings on infrastructure and administration   </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a:xfrm>
            <a:off x="685800" y="457200"/>
            <a:ext cx="7772400" cy="1143000"/>
          </a:xfrm>
        </p:spPr>
        <p:txBody>
          <a:bodyPr/>
          <a:lstStyle/>
          <a:p>
            <a:r>
              <a:rPr lang="en-US" smtClean="0"/>
              <a:t>Transition Activities  </a:t>
            </a:r>
          </a:p>
        </p:txBody>
      </p:sp>
      <p:sp>
        <p:nvSpPr>
          <p:cNvPr id="56322" name="Content Placeholder 2"/>
          <p:cNvSpPr>
            <a:spLocks noGrp="1"/>
          </p:cNvSpPr>
          <p:nvPr>
            <p:ph idx="4294967295"/>
          </p:nvPr>
        </p:nvSpPr>
        <p:spPr>
          <a:xfrm>
            <a:off x="685800" y="1600200"/>
            <a:ext cx="7772400" cy="4114800"/>
          </a:xfrm>
        </p:spPr>
        <p:txBody>
          <a:bodyPr/>
          <a:lstStyle/>
          <a:p>
            <a:r>
              <a:rPr lang="en-US" smtClean="0"/>
              <a:t>Expansion of IEEE-HKN fields of interest</a:t>
            </a:r>
          </a:p>
          <a:p>
            <a:pPr lvl="1"/>
            <a:r>
              <a:rPr lang="en-US" smtClean="0"/>
              <a:t> to be the same as that for IEEE members</a:t>
            </a:r>
          </a:p>
          <a:p>
            <a:r>
              <a:rPr lang="en-US" smtClean="0"/>
              <a:t>Understand the relationship between IEEE Student Branches and HKN Chapter	</a:t>
            </a:r>
          </a:p>
          <a:p>
            <a:pPr lvl="1"/>
            <a:r>
              <a:rPr lang="en-US" smtClean="0"/>
              <a:t>activities, operations, formation, funding, awards, training…</a:t>
            </a:r>
          </a:p>
          <a:p>
            <a:r>
              <a:rPr lang="en-US" smtClean="0"/>
              <a:t>Determine transition communication plan to IEEE SBs and HKN Chapters</a:t>
            </a:r>
          </a:p>
        </p:txBody>
      </p:sp>
      <p:sp>
        <p:nvSpPr>
          <p:cNvPr id="56323" name="Date Placeholder 3"/>
          <p:cNvSpPr txBox="1">
            <a:spLocks noGrp="1"/>
          </p:cNvSpPr>
          <p:nvPr/>
        </p:nvSpPr>
        <p:spPr bwMode="auto">
          <a:xfrm>
            <a:off x="1219200" y="6172200"/>
            <a:ext cx="3124200" cy="365125"/>
          </a:xfrm>
          <a:prstGeom prst="rect">
            <a:avLst/>
          </a:prstGeom>
          <a:noFill/>
          <a:ln w="9525">
            <a:noFill/>
            <a:miter lim="800000"/>
            <a:headEnd/>
            <a:tailEnd/>
          </a:ln>
        </p:spPr>
        <p:txBody>
          <a:bodyPr anchor="ctr"/>
          <a:lstStyle/>
          <a:p>
            <a:pPr eaLnBrk="0" hangingPunct="0"/>
            <a:fld id="{C2A79DF3-2F02-4787-97CF-CC3B5C97C1D8}" type="datetime5">
              <a:rPr lang="en-US" sz="1000">
                <a:solidFill>
                  <a:srgbClr val="898989"/>
                </a:solidFill>
              </a:rPr>
              <a:pPr eaLnBrk="0" hangingPunct="0"/>
              <a:t>25-Apr-09</a:t>
            </a:fld>
            <a:endParaRPr lang="en-US" sz="1000">
              <a:solidFill>
                <a:srgbClr val="898989"/>
              </a:solidFill>
            </a:endParaRPr>
          </a:p>
        </p:txBody>
      </p:sp>
      <p:sp>
        <p:nvSpPr>
          <p:cNvPr id="56324" name="Slide Number Placeholder 4"/>
          <p:cNvSpPr txBox="1">
            <a:spLocks noGrp="1"/>
          </p:cNvSpPr>
          <p:nvPr/>
        </p:nvSpPr>
        <p:spPr bwMode="auto">
          <a:xfrm>
            <a:off x="533400" y="6172200"/>
            <a:ext cx="685800" cy="365125"/>
          </a:xfrm>
          <a:prstGeom prst="rect">
            <a:avLst/>
          </a:prstGeom>
          <a:noFill/>
          <a:ln w="9525">
            <a:noFill/>
            <a:miter lim="800000"/>
            <a:headEnd/>
            <a:tailEnd/>
          </a:ln>
        </p:spPr>
        <p:txBody>
          <a:bodyPr anchor="ctr"/>
          <a:lstStyle/>
          <a:p>
            <a:pPr eaLnBrk="0" hangingPunct="0"/>
            <a:fld id="{30BEFDBC-91D3-4C68-AD89-EDE1DB83F279}" type="slidenum">
              <a:rPr lang="en-US" sz="1000">
                <a:solidFill>
                  <a:srgbClr val="898989"/>
                </a:solidFill>
              </a:rPr>
              <a:pPr eaLnBrk="0" hangingPunct="0"/>
              <a:t>27</a:t>
            </a:fld>
            <a:endParaRPr lang="en-US" sz="10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685800" y="457200"/>
            <a:ext cx="7772400" cy="1143000"/>
          </a:xfrm>
        </p:spPr>
        <p:txBody>
          <a:bodyPr/>
          <a:lstStyle/>
          <a:p>
            <a:r>
              <a:rPr lang="en-US" smtClean="0"/>
              <a:t>Transition Activities (Cont.)</a:t>
            </a:r>
          </a:p>
        </p:txBody>
      </p:sp>
      <p:sp>
        <p:nvSpPr>
          <p:cNvPr id="57346" name="Content Placeholder 2"/>
          <p:cNvSpPr>
            <a:spLocks noGrp="1"/>
          </p:cNvSpPr>
          <p:nvPr>
            <p:ph idx="4294967295"/>
          </p:nvPr>
        </p:nvSpPr>
        <p:spPr>
          <a:xfrm>
            <a:off x="457200" y="1524000"/>
            <a:ext cx="8305800" cy="4114800"/>
          </a:xfrm>
        </p:spPr>
        <p:txBody>
          <a:bodyPr/>
          <a:lstStyle/>
          <a:p>
            <a:r>
              <a:rPr lang="en-US" smtClean="0"/>
              <a:t>Move the current HKN Member and Chapter database into the IEEE system</a:t>
            </a:r>
          </a:p>
          <a:p>
            <a:r>
              <a:rPr lang="en-US" smtClean="0"/>
              <a:t>Coordination of ieee.org and hkn.org websites</a:t>
            </a:r>
          </a:p>
          <a:p>
            <a:r>
              <a:rPr lang="en-US" smtClean="0"/>
              <a:t>Redefine IEEE-HKN as an international honor society</a:t>
            </a:r>
          </a:p>
          <a:p>
            <a:r>
              <a:rPr lang="en-US" smtClean="0"/>
              <a:t>Identify issues related to global expansion</a:t>
            </a:r>
          </a:p>
          <a:p>
            <a:r>
              <a:rPr lang="en-US" smtClean="0"/>
              <a:t>Identify potential areas of collaboration and growth of IEEE-HKN</a:t>
            </a:r>
          </a:p>
        </p:txBody>
      </p:sp>
      <p:sp>
        <p:nvSpPr>
          <p:cNvPr id="57347" name="Date Placeholder 3"/>
          <p:cNvSpPr txBox="1">
            <a:spLocks noGrp="1"/>
          </p:cNvSpPr>
          <p:nvPr/>
        </p:nvSpPr>
        <p:spPr bwMode="auto">
          <a:xfrm>
            <a:off x="1219200" y="6172200"/>
            <a:ext cx="3124200" cy="365125"/>
          </a:xfrm>
          <a:prstGeom prst="rect">
            <a:avLst/>
          </a:prstGeom>
          <a:noFill/>
          <a:ln w="9525">
            <a:noFill/>
            <a:miter lim="800000"/>
            <a:headEnd/>
            <a:tailEnd/>
          </a:ln>
        </p:spPr>
        <p:txBody>
          <a:bodyPr anchor="ctr"/>
          <a:lstStyle/>
          <a:p>
            <a:pPr eaLnBrk="0" hangingPunct="0"/>
            <a:fld id="{D39301ED-EB86-4642-8232-0A1BF2F4B107}" type="datetime5">
              <a:rPr lang="en-US" sz="1000">
                <a:solidFill>
                  <a:srgbClr val="898989"/>
                </a:solidFill>
              </a:rPr>
              <a:pPr eaLnBrk="0" hangingPunct="0"/>
              <a:t>25-Apr-09</a:t>
            </a:fld>
            <a:endParaRPr lang="en-US" sz="1000">
              <a:solidFill>
                <a:srgbClr val="898989"/>
              </a:solidFill>
            </a:endParaRPr>
          </a:p>
        </p:txBody>
      </p:sp>
      <p:sp>
        <p:nvSpPr>
          <p:cNvPr id="57348" name="Slide Number Placeholder 4"/>
          <p:cNvSpPr txBox="1">
            <a:spLocks noGrp="1"/>
          </p:cNvSpPr>
          <p:nvPr/>
        </p:nvSpPr>
        <p:spPr bwMode="auto">
          <a:xfrm>
            <a:off x="533400" y="6172200"/>
            <a:ext cx="685800" cy="365125"/>
          </a:xfrm>
          <a:prstGeom prst="rect">
            <a:avLst/>
          </a:prstGeom>
          <a:noFill/>
          <a:ln w="9525">
            <a:noFill/>
            <a:miter lim="800000"/>
            <a:headEnd/>
            <a:tailEnd/>
          </a:ln>
        </p:spPr>
        <p:txBody>
          <a:bodyPr anchor="ctr"/>
          <a:lstStyle/>
          <a:p>
            <a:pPr eaLnBrk="0" hangingPunct="0"/>
            <a:fld id="{605CC2DD-29FB-42C9-B4EE-F4E4F5CDEE49}" type="slidenum">
              <a:rPr lang="en-US" sz="1000">
                <a:solidFill>
                  <a:srgbClr val="898989"/>
                </a:solidFill>
              </a:rPr>
              <a:pPr eaLnBrk="0" hangingPunct="0"/>
              <a:t>28</a:t>
            </a:fld>
            <a:endParaRPr lang="en-US" sz="10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09600" y="2209800"/>
            <a:ext cx="7772400" cy="1143000"/>
          </a:xfrm>
        </p:spPr>
        <p:txBody>
          <a:bodyPr/>
          <a:lstStyle/>
          <a:p>
            <a:r>
              <a:rPr lang="en-US" smtClean="0"/>
              <a:t>Transition planning is expected to be completed by YE09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683727520406_0_BG by IEEE 125th Anniversar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Sir Tim Berners-Lee"/>
          <p:cNvPicPr>
            <a:picLocks noChangeAspect="1" noChangeArrowheads="1"/>
          </p:cNvPicPr>
          <p:nvPr/>
        </p:nvPicPr>
        <p:blipFill>
          <a:blip r:embed="rId2"/>
          <a:srcRect/>
          <a:stretch>
            <a:fillRect/>
          </a:stretch>
        </p:blipFill>
        <p:spPr bwMode="auto">
          <a:xfrm>
            <a:off x="381000" y="2819400"/>
            <a:ext cx="4191000" cy="3771900"/>
          </a:xfrm>
          <a:prstGeom prst="rect">
            <a:avLst/>
          </a:prstGeom>
          <a:noFill/>
          <a:ln w="9525">
            <a:noFill/>
            <a:miter lim="800000"/>
            <a:headEnd/>
            <a:tailEnd/>
          </a:ln>
        </p:spPr>
      </p:pic>
      <p:pic>
        <p:nvPicPr>
          <p:cNvPr id="20482" name="Picture 3" descr="Gordon-Moore-speech_lg"/>
          <p:cNvPicPr>
            <a:picLocks noChangeAspect="1" noChangeArrowheads="1"/>
          </p:cNvPicPr>
          <p:nvPr/>
        </p:nvPicPr>
        <p:blipFill>
          <a:blip r:embed="rId3"/>
          <a:srcRect/>
          <a:stretch>
            <a:fillRect/>
          </a:stretch>
        </p:blipFill>
        <p:spPr bwMode="auto">
          <a:xfrm>
            <a:off x="4114800" y="228600"/>
            <a:ext cx="4724400" cy="3317875"/>
          </a:xfrm>
          <a:prstGeom prst="rect">
            <a:avLst/>
          </a:prstGeom>
          <a:noFill/>
          <a:ln w="9525">
            <a:noFill/>
            <a:miter lim="800000"/>
            <a:headEnd/>
            <a:tailEnd/>
          </a:ln>
        </p:spPr>
      </p:pic>
      <p:sp>
        <p:nvSpPr>
          <p:cNvPr id="20483" name="Text Box 4"/>
          <p:cNvSpPr txBox="1">
            <a:spLocks noChangeArrowheads="1"/>
          </p:cNvSpPr>
          <p:nvPr/>
        </p:nvSpPr>
        <p:spPr bwMode="auto">
          <a:xfrm>
            <a:off x="990600" y="685800"/>
            <a:ext cx="2895600" cy="792163"/>
          </a:xfrm>
          <a:prstGeom prst="rect">
            <a:avLst/>
          </a:prstGeom>
          <a:noFill/>
          <a:ln w="9525">
            <a:noFill/>
            <a:miter lim="800000"/>
            <a:headEnd/>
            <a:tailEnd/>
          </a:ln>
        </p:spPr>
        <p:txBody>
          <a:bodyPr>
            <a:spAutoFit/>
          </a:bodyPr>
          <a:lstStyle/>
          <a:p>
            <a:pPr>
              <a:spcBef>
                <a:spcPct val="50000"/>
              </a:spcBef>
            </a:pPr>
            <a:r>
              <a:rPr lang="en-US" sz="3200" i="1">
                <a:solidFill>
                  <a:schemeClr val="accent2"/>
                </a:solidFill>
              </a:rPr>
              <a:t>Gordon Moore</a:t>
            </a:r>
          </a:p>
          <a:p>
            <a:r>
              <a:rPr lang="en-US" sz="1400" i="1">
                <a:solidFill>
                  <a:schemeClr val="accent2"/>
                </a:solidFill>
              </a:rPr>
              <a:t>IEEE Medal of Honor</a:t>
            </a:r>
          </a:p>
        </p:txBody>
      </p:sp>
      <p:sp>
        <p:nvSpPr>
          <p:cNvPr id="20484" name="Text Box 5"/>
          <p:cNvSpPr txBox="1">
            <a:spLocks noChangeArrowheads="1"/>
          </p:cNvSpPr>
          <p:nvPr/>
        </p:nvSpPr>
        <p:spPr bwMode="auto">
          <a:xfrm>
            <a:off x="4953000" y="5181600"/>
            <a:ext cx="3205163" cy="1004888"/>
          </a:xfrm>
          <a:prstGeom prst="rect">
            <a:avLst/>
          </a:prstGeom>
          <a:noFill/>
          <a:ln w="9525">
            <a:noFill/>
            <a:miter lim="800000"/>
            <a:headEnd/>
            <a:tailEnd/>
          </a:ln>
        </p:spPr>
        <p:txBody>
          <a:bodyPr wrap="none">
            <a:spAutoFit/>
          </a:bodyPr>
          <a:lstStyle/>
          <a:p>
            <a:r>
              <a:rPr lang="en-US" sz="3200" i="1">
                <a:solidFill>
                  <a:schemeClr val="accent2"/>
                </a:solidFill>
              </a:rPr>
              <a:t>Tim Berners-Lee</a:t>
            </a:r>
          </a:p>
          <a:p>
            <a:r>
              <a:rPr lang="en-US" sz="1400" i="1">
                <a:solidFill>
                  <a:schemeClr val="accent2"/>
                </a:solidFill>
              </a:rPr>
              <a:t>IEEE/RSE Wolfson</a:t>
            </a:r>
          </a:p>
          <a:p>
            <a:r>
              <a:rPr lang="en-US" sz="1400" i="1">
                <a:solidFill>
                  <a:schemeClr val="accent2"/>
                </a:solidFill>
              </a:rPr>
              <a:t>James Clerk Maxwell Award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2"/>
          <p:cNvPicPr>
            <a:picLocks noChangeAspect="1" noChangeArrowheads="1"/>
          </p:cNvPicPr>
          <p:nvPr/>
        </p:nvPicPr>
        <p:blipFill>
          <a:blip r:embed="rId2"/>
          <a:srcRect/>
          <a:stretch>
            <a:fillRect/>
          </a:stretch>
        </p:blipFill>
        <p:spPr bwMode="auto">
          <a:xfrm>
            <a:off x="685800" y="0"/>
            <a:ext cx="7239000" cy="5605463"/>
          </a:xfrm>
          <a:prstGeom prst="rect">
            <a:avLst/>
          </a:prstGeom>
          <a:noFill/>
          <a:ln w="9525">
            <a:noFill/>
            <a:miter lim="800000"/>
            <a:headEnd/>
            <a:tailEnd/>
          </a:ln>
        </p:spPr>
      </p:pic>
      <p:sp>
        <p:nvSpPr>
          <p:cNvPr id="21506" name="Rectangle 3"/>
          <p:cNvSpPr>
            <a:spLocks noChangeArrowheads="1"/>
          </p:cNvSpPr>
          <p:nvPr/>
        </p:nvSpPr>
        <p:spPr bwMode="auto">
          <a:xfrm>
            <a:off x="609600" y="5634038"/>
            <a:ext cx="7162800" cy="1079500"/>
          </a:xfrm>
          <a:prstGeom prst="rect">
            <a:avLst/>
          </a:prstGeom>
          <a:noFill/>
          <a:ln w="9525">
            <a:solidFill>
              <a:srgbClr val="FF0000"/>
            </a:solidFill>
            <a:miter lim="800000"/>
            <a:headEnd/>
            <a:tailEnd/>
          </a:ln>
        </p:spPr>
        <p:txBody>
          <a:bodyPr anchor="ctr">
            <a:spAutoFit/>
          </a:bodyPr>
          <a:lstStyle/>
          <a:p>
            <a:r>
              <a:rPr lang="en-US" sz="1600"/>
              <a:t>The Fairchild Eight (a.ka. the Shockley Eight) at Fairchild Semiconductor in 1959. From left: </a:t>
            </a:r>
            <a:r>
              <a:rPr lang="en-US" sz="1600" u="sng">
                <a:solidFill>
                  <a:srgbClr val="FF0000"/>
                </a:solidFill>
              </a:rPr>
              <a:t>Gordon Moore</a:t>
            </a:r>
            <a:r>
              <a:rPr lang="en-US" sz="1600"/>
              <a:t>, Sheldon Roberts, Eugene Kleiner, </a:t>
            </a:r>
            <a:r>
              <a:rPr lang="en-US" sz="1600" u="sng"/>
              <a:t>Bob Noyce</a:t>
            </a:r>
            <a:r>
              <a:rPr lang="en-US" sz="1600"/>
              <a:t>, Victor Grinich, Julius Blank, </a:t>
            </a:r>
            <a:r>
              <a:rPr lang="en-US" sz="1600" u="sng"/>
              <a:t>Jean Hoerni</a:t>
            </a:r>
            <a:r>
              <a:rPr lang="en-US" sz="1600"/>
              <a:t>, and </a:t>
            </a:r>
            <a:r>
              <a:rPr lang="en-US" sz="1600" u="sng"/>
              <a:t>Jay Last</a:t>
            </a:r>
            <a:r>
              <a:rPr lang="en-US" sz="1600"/>
              <a:t>.</a:t>
            </a:r>
            <a:br>
              <a:rPr lang="en-US" sz="1600"/>
            </a:br>
            <a:endParaRPr lang="en-US" sz="1600"/>
          </a:p>
        </p:txBody>
      </p:sp>
      <p:sp>
        <p:nvSpPr>
          <p:cNvPr id="21507" name="Line 5"/>
          <p:cNvSpPr>
            <a:spLocks noChangeShapeType="1"/>
          </p:cNvSpPr>
          <p:nvPr/>
        </p:nvSpPr>
        <p:spPr bwMode="auto">
          <a:xfrm flipH="1">
            <a:off x="1524000" y="1752600"/>
            <a:ext cx="533400" cy="609600"/>
          </a:xfrm>
          <a:prstGeom prst="line">
            <a:avLst/>
          </a:prstGeom>
          <a:noFill/>
          <a:ln w="76200">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Gordon-Moore-speech_lg"/>
          <p:cNvPicPr>
            <a:picLocks noChangeAspect="1" noChangeArrowheads="1"/>
          </p:cNvPicPr>
          <p:nvPr/>
        </p:nvPicPr>
        <p:blipFill>
          <a:blip r:embed="rId2"/>
          <a:srcRect/>
          <a:stretch>
            <a:fillRect/>
          </a:stretch>
        </p:blipFill>
        <p:spPr bwMode="auto">
          <a:xfrm>
            <a:off x="0" y="228600"/>
            <a:ext cx="9144000" cy="6400800"/>
          </a:xfrm>
          <a:prstGeom prst="rect">
            <a:avLst/>
          </a:prstGeom>
          <a:noFill/>
          <a:ln w="9525">
            <a:noFill/>
            <a:miter lim="800000"/>
            <a:headEnd/>
            <a:tailEnd/>
          </a:ln>
        </p:spPr>
      </p:pic>
      <p:sp>
        <p:nvSpPr>
          <p:cNvPr id="22530" name="Rectangle 3"/>
          <p:cNvSpPr>
            <a:spLocks noChangeArrowheads="1"/>
          </p:cNvSpPr>
          <p:nvPr/>
        </p:nvSpPr>
        <p:spPr bwMode="auto">
          <a:xfrm>
            <a:off x="0" y="0"/>
            <a:ext cx="9144000" cy="22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2531" name="Rectangle 4"/>
          <p:cNvSpPr>
            <a:spLocks noChangeArrowheads="1"/>
          </p:cNvSpPr>
          <p:nvPr/>
        </p:nvSpPr>
        <p:spPr bwMode="auto">
          <a:xfrm>
            <a:off x="0" y="6629400"/>
            <a:ext cx="9144000" cy="2286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22532" name="Picture 5"/>
          <p:cNvPicPr>
            <a:picLocks noChangeAspect="1" noChangeArrowheads="1"/>
          </p:cNvPicPr>
          <p:nvPr/>
        </p:nvPicPr>
        <p:blipFill>
          <a:blip r:embed="rId3"/>
          <a:srcRect/>
          <a:stretch>
            <a:fillRect/>
          </a:stretch>
        </p:blipFill>
        <p:spPr bwMode="auto">
          <a:xfrm>
            <a:off x="5638800" y="914400"/>
            <a:ext cx="32766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457200" y="646113"/>
            <a:ext cx="8458200" cy="822325"/>
          </a:xfrm>
          <a:prstGeom prst="rect">
            <a:avLst/>
          </a:prstGeom>
          <a:noFill/>
          <a:ln w="9525">
            <a:noFill/>
            <a:miter lim="800000"/>
            <a:headEnd/>
            <a:tailEnd/>
          </a:ln>
        </p:spPr>
        <p:txBody>
          <a:bodyPr>
            <a:spAutoFit/>
          </a:bodyPr>
          <a:lstStyle/>
          <a:p>
            <a:r>
              <a:rPr lang="en-US" b="1"/>
              <a:t>2007 Nobel Prize in Physics for “the discovery of Giant Magnetorestance</a:t>
            </a:r>
            <a:r>
              <a:rPr lang="en-US" sz="1800"/>
              <a:t>”</a:t>
            </a:r>
          </a:p>
        </p:txBody>
      </p:sp>
      <p:grpSp>
        <p:nvGrpSpPr>
          <p:cNvPr id="23554" name="Group 3"/>
          <p:cNvGrpSpPr>
            <a:grpSpLocks/>
          </p:cNvGrpSpPr>
          <p:nvPr/>
        </p:nvGrpSpPr>
        <p:grpSpPr bwMode="auto">
          <a:xfrm>
            <a:off x="4419600" y="1828800"/>
            <a:ext cx="4286250" cy="3262313"/>
            <a:chOff x="1584" y="1152"/>
            <a:chExt cx="2700" cy="2055"/>
          </a:xfrm>
        </p:grpSpPr>
        <p:pic>
          <p:nvPicPr>
            <p:cNvPr id="23558" name="Picture 4" descr="Peter Gruenberg (L) of Germany and Albert Fert of France pose in Tokyo in this April 18, 2007 file picture. Albert Fert and Peter Gruenberg won the 2007 Nobel Prize for physics for their work with nanotechnology, the Nobel Committee for Physics at the Royal Swedish Academy of Sciences said on October 9, 2007. The prestigious 10 million Swedish crown ($1.54 million) prize recognised the pair's work which has allowed the radical miniaturisation of hard disks. Picture taken April 18, 2007. "/>
            <p:cNvPicPr>
              <a:picLocks noChangeAspect="1" noChangeArrowheads="1"/>
            </p:cNvPicPr>
            <p:nvPr/>
          </p:nvPicPr>
          <p:blipFill>
            <a:blip r:embed="rId2"/>
            <a:srcRect/>
            <a:stretch>
              <a:fillRect/>
            </a:stretch>
          </p:blipFill>
          <p:spPr bwMode="auto">
            <a:xfrm>
              <a:off x="1584" y="1152"/>
              <a:ext cx="2700" cy="1764"/>
            </a:xfrm>
            <a:prstGeom prst="rect">
              <a:avLst/>
            </a:prstGeom>
            <a:noFill/>
            <a:ln w="9525">
              <a:noFill/>
              <a:miter lim="800000"/>
              <a:headEnd/>
              <a:tailEnd/>
            </a:ln>
          </p:spPr>
        </p:pic>
        <p:sp>
          <p:nvSpPr>
            <p:cNvPr id="23559" name="Text Box 5"/>
            <p:cNvSpPr txBox="1">
              <a:spLocks noChangeArrowheads="1"/>
            </p:cNvSpPr>
            <p:nvPr/>
          </p:nvSpPr>
          <p:spPr bwMode="auto">
            <a:xfrm>
              <a:off x="1872" y="2976"/>
              <a:ext cx="2100" cy="231"/>
            </a:xfrm>
            <a:prstGeom prst="rect">
              <a:avLst/>
            </a:prstGeom>
            <a:noFill/>
            <a:ln w="9525">
              <a:noFill/>
              <a:miter lim="800000"/>
              <a:headEnd/>
              <a:tailEnd/>
            </a:ln>
          </p:spPr>
          <p:txBody>
            <a:bodyPr wrap="none">
              <a:spAutoFit/>
            </a:bodyPr>
            <a:lstStyle/>
            <a:p>
              <a:r>
                <a:rPr lang="en-US" sz="1800"/>
                <a:t>Peter Grunberg and Albert Fert</a:t>
              </a:r>
            </a:p>
          </p:txBody>
        </p:sp>
      </p:grpSp>
      <p:sp>
        <p:nvSpPr>
          <p:cNvPr id="23555" name="Text Box 6"/>
          <p:cNvSpPr txBox="1">
            <a:spLocks noChangeArrowheads="1"/>
          </p:cNvSpPr>
          <p:nvPr/>
        </p:nvSpPr>
        <p:spPr bwMode="auto">
          <a:xfrm>
            <a:off x="3810000" y="5638800"/>
            <a:ext cx="3162300" cy="366713"/>
          </a:xfrm>
          <a:prstGeom prst="rect">
            <a:avLst/>
          </a:prstGeom>
          <a:noFill/>
          <a:ln w="9525">
            <a:noFill/>
            <a:miter lim="800000"/>
            <a:headEnd/>
            <a:tailEnd/>
          </a:ln>
        </p:spPr>
        <p:txBody>
          <a:bodyPr wrap="none">
            <a:spAutoFit/>
          </a:bodyPr>
          <a:lstStyle/>
          <a:p>
            <a:r>
              <a:rPr lang="en-US" sz="1800"/>
              <a:t>1 TB Storage for &lt; 100 Euros</a:t>
            </a:r>
          </a:p>
        </p:txBody>
      </p:sp>
      <p:pic>
        <p:nvPicPr>
          <p:cNvPr id="23556" name="Picture 7" descr="237242c"/>
          <p:cNvPicPr>
            <a:picLocks noChangeAspect="1" noChangeArrowheads="1"/>
          </p:cNvPicPr>
          <p:nvPr/>
        </p:nvPicPr>
        <p:blipFill>
          <a:blip r:embed="rId3"/>
          <a:srcRect/>
          <a:stretch>
            <a:fillRect/>
          </a:stretch>
        </p:blipFill>
        <p:spPr bwMode="auto">
          <a:xfrm>
            <a:off x="990600" y="4000500"/>
            <a:ext cx="2590800" cy="2590800"/>
          </a:xfrm>
          <a:prstGeom prst="rect">
            <a:avLst/>
          </a:prstGeom>
          <a:noFill/>
          <a:ln w="9525">
            <a:noFill/>
            <a:miter lim="800000"/>
            <a:headEnd/>
            <a:tailEnd/>
          </a:ln>
        </p:spPr>
      </p:pic>
      <p:pic>
        <p:nvPicPr>
          <p:cNvPr id="23557" name="Picture 8"/>
          <p:cNvPicPr>
            <a:picLocks noChangeAspect="1" noChangeArrowheads="1"/>
          </p:cNvPicPr>
          <p:nvPr/>
        </p:nvPicPr>
        <p:blipFill>
          <a:blip r:embed="rId4"/>
          <a:srcRect l="21875" t="19792" r="14844" b="20833"/>
          <a:stretch>
            <a:fillRect/>
          </a:stretch>
        </p:blipFill>
        <p:spPr bwMode="auto">
          <a:xfrm>
            <a:off x="609600" y="1524000"/>
            <a:ext cx="3200400" cy="225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rojected Performance Development"/>
          <p:cNvPicPr>
            <a:picLocks noChangeAspect="1" noChangeArrowheads="1"/>
          </p:cNvPicPr>
          <p:nvPr/>
        </p:nvPicPr>
        <p:blipFill>
          <a:blip r:embed="rId2"/>
          <a:srcRect/>
          <a:stretch>
            <a:fillRect/>
          </a:stretch>
        </p:blipFill>
        <p:spPr bwMode="auto">
          <a:xfrm>
            <a:off x="0" y="-44450"/>
            <a:ext cx="7315200" cy="6902450"/>
          </a:xfrm>
          <a:prstGeom prst="rect">
            <a:avLst/>
          </a:prstGeom>
          <a:noFill/>
          <a:ln w="9525">
            <a:noFill/>
            <a:miter lim="800000"/>
            <a:headEnd/>
            <a:tailEnd/>
          </a:ln>
        </p:spPr>
      </p:pic>
      <p:grpSp>
        <p:nvGrpSpPr>
          <p:cNvPr id="24578" name="Group 7"/>
          <p:cNvGrpSpPr>
            <a:grpSpLocks/>
          </p:cNvGrpSpPr>
          <p:nvPr/>
        </p:nvGrpSpPr>
        <p:grpSpPr bwMode="auto">
          <a:xfrm>
            <a:off x="5791200" y="4495800"/>
            <a:ext cx="1504950" cy="1174750"/>
            <a:chOff x="3648" y="2784"/>
            <a:chExt cx="948" cy="740"/>
          </a:xfrm>
        </p:grpSpPr>
        <p:pic>
          <p:nvPicPr>
            <p:cNvPr id="24581" name="Picture 3" descr="jack"/>
            <p:cNvPicPr>
              <a:picLocks noChangeAspect="1" noChangeArrowheads="1"/>
            </p:cNvPicPr>
            <p:nvPr/>
          </p:nvPicPr>
          <p:blipFill>
            <a:blip r:embed="rId3"/>
            <a:srcRect/>
            <a:stretch>
              <a:fillRect/>
            </a:stretch>
          </p:blipFill>
          <p:spPr bwMode="auto">
            <a:xfrm>
              <a:off x="3792" y="2784"/>
              <a:ext cx="624" cy="486"/>
            </a:xfrm>
            <a:prstGeom prst="rect">
              <a:avLst/>
            </a:prstGeom>
            <a:noFill/>
            <a:ln w="9525">
              <a:noFill/>
              <a:miter lim="800000"/>
              <a:headEnd/>
              <a:tailEnd/>
            </a:ln>
          </p:spPr>
        </p:pic>
        <p:sp>
          <p:nvSpPr>
            <p:cNvPr id="24582" name="Text Box 4"/>
            <p:cNvSpPr txBox="1">
              <a:spLocks noChangeArrowheads="1"/>
            </p:cNvSpPr>
            <p:nvPr/>
          </p:nvSpPr>
          <p:spPr bwMode="auto">
            <a:xfrm>
              <a:off x="3648" y="3312"/>
              <a:ext cx="948" cy="212"/>
            </a:xfrm>
            <a:prstGeom prst="rect">
              <a:avLst/>
            </a:prstGeom>
            <a:noFill/>
            <a:ln w="9525">
              <a:noFill/>
              <a:miter lim="800000"/>
              <a:headEnd/>
              <a:tailEnd/>
            </a:ln>
          </p:spPr>
          <p:txBody>
            <a:bodyPr wrap="none">
              <a:spAutoFit/>
            </a:bodyPr>
            <a:lstStyle/>
            <a:p>
              <a:r>
                <a:rPr lang="en-US" sz="1600"/>
                <a:t>Jack Dongarra</a:t>
              </a:r>
            </a:p>
          </p:txBody>
        </p:sp>
      </p:grpSp>
      <p:pic>
        <p:nvPicPr>
          <p:cNvPr id="24579" name="Picture 5" descr="Zoom in on terraflop wafer"/>
          <p:cNvPicPr>
            <a:picLocks noChangeAspect="1" noChangeArrowheads="1"/>
          </p:cNvPicPr>
          <p:nvPr/>
        </p:nvPicPr>
        <p:blipFill>
          <a:blip r:embed="rId4"/>
          <a:srcRect/>
          <a:stretch>
            <a:fillRect/>
          </a:stretch>
        </p:blipFill>
        <p:spPr bwMode="auto">
          <a:xfrm>
            <a:off x="6959600" y="1066800"/>
            <a:ext cx="2184400" cy="3276600"/>
          </a:xfrm>
          <a:prstGeom prst="rect">
            <a:avLst/>
          </a:prstGeom>
          <a:noFill/>
          <a:ln w="9525">
            <a:noFill/>
            <a:miter lim="800000"/>
            <a:headEnd/>
            <a:tailEnd/>
          </a:ln>
        </p:spPr>
      </p:pic>
      <p:sp>
        <p:nvSpPr>
          <p:cNvPr id="24580" name="Text Box 6"/>
          <p:cNvSpPr txBox="1">
            <a:spLocks noChangeArrowheads="1"/>
          </p:cNvSpPr>
          <p:nvPr/>
        </p:nvSpPr>
        <p:spPr bwMode="auto">
          <a:xfrm>
            <a:off x="7391400" y="4495800"/>
            <a:ext cx="1644650" cy="654050"/>
          </a:xfrm>
          <a:prstGeom prst="rect">
            <a:avLst/>
          </a:prstGeom>
          <a:noFill/>
          <a:ln w="12700">
            <a:solidFill>
              <a:srgbClr val="0033CC"/>
            </a:solidFill>
            <a:miter lim="800000"/>
            <a:headEnd/>
            <a:tailEnd/>
          </a:ln>
        </p:spPr>
        <p:txBody>
          <a:bodyPr wrap="none">
            <a:spAutoFit/>
          </a:bodyPr>
          <a:lstStyle/>
          <a:p>
            <a:r>
              <a:rPr lang="en-US" sz="1800">
                <a:solidFill>
                  <a:srgbClr val="0033CC"/>
                </a:solidFill>
              </a:rPr>
              <a:t>Intel Teraflops</a:t>
            </a:r>
          </a:p>
          <a:p>
            <a:r>
              <a:rPr lang="en-US" sz="1800">
                <a:solidFill>
                  <a:srgbClr val="0033CC"/>
                </a:solidFill>
              </a:rPr>
              <a:t>Chip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idx="4294967295"/>
          </p:nvPr>
        </p:nvSpPr>
        <p:spPr/>
        <p:txBody>
          <a:bodyPr/>
          <a:lstStyle/>
          <a:p>
            <a:r>
              <a:rPr lang="en-US" smtClean="0"/>
              <a:t>IEEE Humanitarian Activities</a:t>
            </a:r>
          </a:p>
        </p:txBody>
      </p:sp>
      <p:sp>
        <p:nvSpPr>
          <p:cNvPr id="59395" name="Rectangle 5"/>
          <p:cNvSpPr>
            <a:spLocks noGrp="1" noChangeArrowheads="1"/>
          </p:cNvSpPr>
          <p:nvPr>
            <p:ph type="body" sz="half" idx="4294967295"/>
          </p:nvPr>
        </p:nvSpPr>
        <p:spPr>
          <a:xfrm>
            <a:off x="685800" y="1676400"/>
            <a:ext cx="3810000" cy="4114800"/>
          </a:xfrm>
        </p:spPr>
        <p:txBody>
          <a:bodyPr/>
          <a:lstStyle/>
          <a:p>
            <a:pPr marL="457200" indent="-457200">
              <a:lnSpc>
                <a:spcPct val="90000"/>
              </a:lnSpc>
              <a:buClr>
                <a:schemeClr val="tx1"/>
              </a:buClr>
              <a:buSzTx/>
              <a:buFont typeface="Wingdings" pitchFamily="2" charset="2"/>
              <a:buAutoNum type="arabicPeriod"/>
            </a:pPr>
            <a:r>
              <a:rPr lang="en-US" sz="1400" smtClean="0"/>
              <a:t>Humanitarian Technology Network (IEEE Foundation)</a:t>
            </a:r>
          </a:p>
          <a:p>
            <a:pPr marL="457200" indent="-457200">
              <a:lnSpc>
                <a:spcPct val="90000"/>
              </a:lnSpc>
              <a:buClr>
                <a:schemeClr val="tx1"/>
              </a:buClr>
              <a:buSzTx/>
              <a:buFont typeface="Wingdings" pitchFamily="2" charset="2"/>
              <a:buAutoNum type="arabicPeriod"/>
            </a:pPr>
            <a:r>
              <a:rPr lang="en-US" sz="1400" smtClean="0"/>
              <a:t>Humanitarian Technology Fund (IEEE Foundation)</a:t>
            </a:r>
          </a:p>
          <a:p>
            <a:pPr marL="457200" indent="-457200">
              <a:lnSpc>
                <a:spcPct val="90000"/>
              </a:lnSpc>
              <a:buClr>
                <a:schemeClr val="tx1"/>
              </a:buClr>
              <a:buSzTx/>
              <a:buFont typeface="Wingdings" pitchFamily="2" charset="2"/>
              <a:buAutoNum type="arabicPeriod"/>
            </a:pPr>
            <a:r>
              <a:rPr lang="en-US" sz="1400" smtClean="0"/>
              <a:t>Humanitarian Technology Challenge (with the UN Foundation)</a:t>
            </a:r>
          </a:p>
          <a:p>
            <a:pPr marL="457200" indent="-457200">
              <a:lnSpc>
                <a:spcPct val="90000"/>
              </a:lnSpc>
              <a:buClr>
                <a:schemeClr val="tx1"/>
              </a:buClr>
              <a:buSzTx/>
              <a:buFont typeface="Wingdings" pitchFamily="2" charset="2"/>
              <a:buAutoNum type="arabicPeriod"/>
            </a:pPr>
            <a:r>
              <a:rPr lang="en-US" sz="1400" smtClean="0"/>
              <a:t>Grameen Foundation project with IEEE Foundation (India)</a:t>
            </a:r>
          </a:p>
          <a:p>
            <a:pPr marL="457200" indent="-457200">
              <a:lnSpc>
                <a:spcPct val="90000"/>
              </a:lnSpc>
              <a:buClr>
                <a:schemeClr val="tx1"/>
              </a:buClr>
              <a:buSzTx/>
              <a:buFont typeface="Wingdings" pitchFamily="2" charset="2"/>
              <a:buAutoNum type="arabicPeriod"/>
            </a:pPr>
            <a:r>
              <a:rPr lang="en-US" sz="1400" smtClean="0"/>
              <a:t>Humanitarian Conference (India)</a:t>
            </a:r>
          </a:p>
          <a:p>
            <a:pPr marL="457200" indent="-457200">
              <a:lnSpc>
                <a:spcPct val="90000"/>
              </a:lnSpc>
              <a:buClr>
                <a:schemeClr val="tx1"/>
              </a:buClr>
              <a:buSzTx/>
              <a:buFont typeface="Wingdings" pitchFamily="2" charset="2"/>
              <a:buAutoNum type="arabicPeriod"/>
            </a:pPr>
            <a:r>
              <a:rPr lang="en-US" sz="1400" smtClean="0"/>
              <a:t>Brahamam Research Forum (India)</a:t>
            </a:r>
          </a:p>
          <a:p>
            <a:pPr marL="457200" indent="-457200">
              <a:lnSpc>
                <a:spcPct val="90000"/>
              </a:lnSpc>
              <a:buClr>
                <a:schemeClr val="tx1"/>
              </a:buClr>
              <a:buSzTx/>
              <a:buFont typeface="Wingdings" pitchFamily="2" charset="2"/>
              <a:buAutoNum type="arabicPeriod"/>
            </a:pPr>
            <a:r>
              <a:rPr lang="en-US" sz="1400" smtClean="0"/>
              <a:t>Tsunami Relief Communication Effort (India)</a:t>
            </a:r>
          </a:p>
          <a:p>
            <a:pPr marL="457200" indent="-457200">
              <a:lnSpc>
                <a:spcPct val="90000"/>
              </a:lnSpc>
              <a:buClr>
                <a:schemeClr val="tx1"/>
              </a:buClr>
              <a:buSzTx/>
              <a:buFont typeface="Wingdings" pitchFamily="2" charset="2"/>
              <a:buAutoNum type="arabicPeriod"/>
            </a:pPr>
            <a:r>
              <a:rPr lang="en-US" sz="1400" smtClean="0"/>
              <a:t>Information System for Health and Human Services – ISHHS - (India)</a:t>
            </a:r>
          </a:p>
          <a:p>
            <a:pPr marL="457200" indent="-457200">
              <a:lnSpc>
                <a:spcPct val="90000"/>
              </a:lnSpc>
              <a:buClr>
                <a:schemeClr val="tx1"/>
              </a:buClr>
              <a:buSzTx/>
              <a:buFont typeface="Wingdings" pitchFamily="2" charset="2"/>
              <a:buAutoNum type="arabicPeriod"/>
            </a:pPr>
            <a:r>
              <a:rPr lang="en-US" sz="1400" smtClean="0"/>
              <a:t>Global Earth Observation System of Systems - GEOSS (International)</a:t>
            </a:r>
          </a:p>
          <a:p>
            <a:pPr marL="457200" indent="-457200">
              <a:lnSpc>
                <a:spcPct val="90000"/>
              </a:lnSpc>
            </a:pPr>
            <a:endParaRPr lang="en-US" sz="1400" smtClean="0"/>
          </a:p>
          <a:p>
            <a:pPr marL="457200" indent="-457200">
              <a:lnSpc>
                <a:spcPct val="90000"/>
              </a:lnSpc>
            </a:pPr>
            <a:endParaRPr lang="en-US" sz="1400" smtClean="0"/>
          </a:p>
          <a:p>
            <a:pPr marL="457200" indent="-457200">
              <a:lnSpc>
                <a:spcPct val="90000"/>
              </a:lnSpc>
            </a:pPr>
            <a:endParaRPr lang="en-US" sz="1400" smtClean="0"/>
          </a:p>
          <a:p>
            <a:pPr marL="457200" indent="-457200">
              <a:lnSpc>
                <a:spcPct val="90000"/>
              </a:lnSpc>
            </a:pPr>
            <a:endParaRPr lang="en-US" sz="1400" smtClean="0"/>
          </a:p>
        </p:txBody>
      </p:sp>
      <p:sp>
        <p:nvSpPr>
          <p:cNvPr id="59396" name="Rectangle 6"/>
          <p:cNvSpPr>
            <a:spLocks noGrp="1" noChangeArrowheads="1"/>
          </p:cNvSpPr>
          <p:nvPr>
            <p:ph type="body" sz="half" idx="4294967295"/>
          </p:nvPr>
        </p:nvSpPr>
        <p:spPr>
          <a:xfrm>
            <a:off x="4648200" y="1676400"/>
            <a:ext cx="3810000" cy="4419600"/>
          </a:xfrm>
        </p:spPr>
        <p:txBody>
          <a:bodyPr/>
          <a:lstStyle/>
          <a:p>
            <a:pPr marL="457200" indent="-457200">
              <a:lnSpc>
                <a:spcPct val="80000"/>
              </a:lnSpc>
              <a:buClr>
                <a:schemeClr val="tx1"/>
              </a:buClr>
              <a:buSzTx/>
              <a:buFont typeface="Wingdings" pitchFamily="2" charset="2"/>
              <a:buAutoNum type="arabicPeriod" startAt="10"/>
            </a:pPr>
            <a:r>
              <a:rPr lang="en-US" sz="1600" smtClean="0"/>
              <a:t>IEEE Committee on Earth Observation</a:t>
            </a:r>
          </a:p>
          <a:p>
            <a:pPr marL="457200" indent="-457200">
              <a:lnSpc>
                <a:spcPct val="80000"/>
              </a:lnSpc>
              <a:buClr>
                <a:schemeClr val="tx1"/>
              </a:buClr>
              <a:buSzTx/>
              <a:buFont typeface="Wingdings" pitchFamily="2" charset="2"/>
              <a:buAutoNum type="arabicPeriod" startAt="10"/>
            </a:pPr>
            <a:r>
              <a:rPr lang="en-US" sz="1600" smtClean="0"/>
              <a:t>IEEE Lethal Arc Flash Standard Development</a:t>
            </a:r>
          </a:p>
          <a:p>
            <a:pPr marL="457200" indent="-457200">
              <a:lnSpc>
                <a:spcPct val="80000"/>
              </a:lnSpc>
              <a:buClr>
                <a:schemeClr val="tx1"/>
              </a:buClr>
              <a:buSzTx/>
              <a:buFont typeface="Wingdings" pitchFamily="2" charset="2"/>
              <a:buAutoNum type="arabicPeriod" startAt="10"/>
            </a:pPr>
            <a:r>
              <a:rPr lang="en-US" sz="1600" smtClean="0"/>
              <a:t>IEEE - South Africa MOU “Advisor to Nations”</a:t>
            </a:r>
          </a:p>
          <a:p>
            <a:pPr marL="457200" indent="-457200">
              <a:lnSpc>
                <a:spcPct val="80000"/>
              </a:lnSpc>
              <a:buClr>
                <a:schemeClr val="tx1"/>
              </a:buClr>
              <a:buSzTx/>
              <a:buFont typeface="Wingdings" pitchFamily="2" charset="2"/>
              <a:buAutoNum type="arabicPeriod" startAt="10"/>
            </a:pPr>
            <a:r>
              <a:rPr lang="en-US" sz="1600" smtClean="0"/>
              <a:t>IEEE Clean Water Seed Grant</a:t>
            </a:r>
          </a:p>
          <a:p>
            <a:pPr marL="457200" indent="-457200">
              <a:lnSpc>
                <a:spcPct val="80000"/>
              </a:lnSpc>
              <a:buClr>
                <a:schemeClr val="tx1"/>
              </a:buClr>
              <a:buSzTx/>
              <a:buFont typeface="Wingdings" pitchFamily="2" charset="2"/>
              <a:buAutoNum type="arabicPeriod" startAt="10"/>
            </a:pPr>
            <a:r>
              <a:rPr lang="en-US" sz="1600" smtClean="0"/>
              <a:t>IEEE Presidents’ Change the World Competition</a:t>
            </a:r>
          </a:p>
          <a:p>
            <a:pPr marL="457200" indent="-457200">
              <a:lnSpc>
                <a:spcPct val="80000"/>
              </a:lnSpc>
              <a:buClr>
                <a:schemeClr val="tx1"/>
              </a:buClr>
              <a:buSzTx/>
              <a:buFont typeface="Wingdings" pitchFamily="2" charset="2"/>
              <a:buAutoNum type="arabicPeriod" startAt="10"/>
            </a:pPr>
            <a:r>
              <a:rPr lang="en-US" sz="1600" smtClean="0"/>
              <a:t>IEEE Sustainability AHC</a:t>
            </a:r>
          </a:p>
          <a:p>
            <a:pPr marL="457200" indent="-457200">
              <a:lnSpc>
                <a:spcPct val="80000"/>
              </a:lnSpc>
              <a:buClr>
                <a:schemeClr val="tx1"/>
              </a:buClr>
              <a:buSzTx/>
              <a:buFont typeface="Wingdings" pitchFamily="2" charset="2"/>
              <a:buAutoNum type="arabicPeriod" startAt="10"/>
            </a:pPr>
            <a:r>
              <a:rPr lang="en-US" sz="1600" smtClean="0"/>
              <a:t>IEEE Humanitarian AHC</a:t>
            </a:r>
          </a:p>
          <a:p>
            <a:pPr marL="457200" indent="-457200">
              <a:lnSpc>
                <a:spcPct val="80000"/>
              </a:lnSpc>
              <a:buClr>
                <a:schemeClr val="tx1"/>
              </a:buClr>
              <a:buSzTx/>
              <a:buFont typeface="Wingdings" pitchFamily="2" charset="2"/>
              <a:buAutoNum type="arabicPeriod" startAt="10"/>
            </a:pPr>
            <a:r>
              <a:rPr lang="en-US" sz="1600" smtClean="0"/>
              <a:t>2008 GOLD Humanitarian Workshop</a:t>
            </a:r>
          </a:p>
          <a:p>
            <a:pPr marL="457200" indent="-457200">
              <a:lnSpc>
                <a:spcPct val="80000"/>
              </a:lnSpc>
              <a:buClr>
                <a:schemeClr val="tx1"/>
              </a:buClr>
              <a:buSzTx/>
              <a:buFont typeface="Wingdings" pitchFamily="2" charset="2"/>
              <a:buAutoNum type="arabicPeriod" startAt="10"/>
            </a:pPr>
            <a:r>
              <a:rPr lang="en-US" sz="1600" smtClean="0"/>
              <a:t>IEEE members humanitarian work in Panama</a:t>
            </a:r>
          </a:p>
          <a:p>
            <a:pPr marL="457200" indent="-457200">
              <a:lnSpc>
                <a:spcPct val="80000"/>
              </a:lnSpc>
              <a:buClr>
                <a:schemeClr val="tx1"/>
              </a:buClr>
              <a:buSzTx/>
              <a:buFont typeface="Wingdings" pitchFamily="2" charset="2"/>
              <a:buAutoNum type="arabicPeriod" startAt="10"/>
            </a:pPr>
            <a:r>
              <a:rPr lang="en-US" sz="1600" smtClean="0"/>
              <a:t>Megacities (TAB)</a:t>
            </a:r>
          </a:p>
          <a:p>
            <a:pPr marL="457200" indent="-457200">
              <a:lnSpc>
                <a:spcPct val="80000"/>
              </a:lnSpc>
              <a:buClr>
                <a:schemeClr val="tx1"/>
              </a:buClr>
              <a:buSzTx/>
              <a:buFont typeface="Wingdings" pitchFamily="2" charset="2"/>
              <a:buAutoNum type="arabicPeriod" startAt="10"/>
            </a:pPr>
            <a:r>
              <a:rPr lang="en-US" sz="1600" smtClean="0"/>
              <a:t>125</a:t>
            </a:r>
            <a:r>
              <a:rPr lang="en-US" sz="1600" baseline="30000" smtClean="0"/>
              <a:t>th</a:t>
            </a:r>
            <a:r>
              <a:rPr lang="en-US" sz="1600" smtClean="0"/>
              <a:t> Anniversary AHC</a:t>
            </a:r>
          </a:p>
          <a:p>
            <a:pPr marL="457200" indent="-457200">
              <a:lnSpc>
                <a:spcPct val="80000"/>
              </a:lnSpc>
              <a:buClr>
                <a:schemeClr val="tx1"/>
              </a:buClr>
              <a:buSzTx/>
              <a:buFont typeface="Wingdings" pitchFamily="2" charset="2"/>
              <a:buAutoNum type="arabicPeriod" startAt="10"/>
            </a:pPr>
            <a:r>
              <a:rPr lang="en-US" sz="1600" smtClean="0"/>
              <a:t>Public Visibility AHC</a:t>
            </a:r>
          </a:p>
          <a:p>
            <a:pPr marL="457200" indent="-457200">
              <a:lnSpc>
                <a:spcPct val="80000"/>
              </a:lnSpc>
              <a:buClr>
                <a:schemeClr val="tx1"/>
              </a:buClr>
              <a:buSzTx/>
              <a:buFont typeface="Wingdings" pitchFamily="2" charset="2"/>
              <a:buAutoNum type="arabicPeriod" startAt="10"/>
            </a:pPr>
            <a:r>
              <a:rPr lang="en-US" sz="1600" smtClean="0"/>
              <a:t>India AHC</a:t>
            </a:r>
          </a:p>
          <a:p>
            <a:pPr marL="457200" indent="-457200">
              <a:lnSpc>
                <a:spcPct val="80000"/>
              </a:lnSpc>
              <a:buFont typeface="Wingdings" pitchFamily="2" charset="2"/>
              <a:buNone/>
            </a:pPr>
            <a:endParaRPr lang="en-US" sz="16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9771493">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~9771493</Template>
  <TotalTime>1347</TotalTime>
  <Words>1146</Words>
  <Application>Microsoft PowerPoint</Application>
  <PresentationFormat>On-screen Show (4:3)</PresentationFormat>
  <Paragraphs>193</Paragraphs>
  <Slides>29</Slides>
  <Notes>12</Notes>
  <HiddenSlides>0</HiddenSlides>
  <MMClips>1</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29</vt:i4>
      </vt:variant>
    </vt:vector>
  </HeadingPairs>
  <TitlesOfParts>
    <vt:vector size="38" baseType="lpstr">
      <vt:lpstr>Arial</vt:lpstr>
      <vt:lpstr>MS PGothic</vt:lpstr>
      <vt:lpstr>Verdana</vt:lpstr>
      <vt:lpstr>Wingdings</vt:lpstr>
      <vt:lpstr>Calibri</vt:lpstr>
      <vt:lpstr>SimSun</vt:lpstr>
      <vt:lpstr>Vendana</vt:lpstr>
      <vt:lpstr>Symbol</vt:lpstr>
      <vt:lpstr>~9771493</vt:lpstr>
      <vt:lpstr>Slide 1</vt:lpstr>
      <vt:lpstr>Slide 2</vt:lpstr>
      <vt:lpstr>Slide 3</vt:lpstr>
      <vt:lpstr>Slide 4</vt:lpstr>
      <vt:lpstr>Slide 5</vt:lpstr>
      <vt:lpstr>Slide 6</vt:lpstr>
      <vt:lpstr>Slide 7</vt:lpstr>
      <vt:lpstr>Slide 8</vt:lpstr>
      <vt:lpstr>IEEE Humanitarian Activities</vt:lpstr>
      <vt:lpstr>Slide 10</vt:lpstr>
      <vt:lpstr>Slide 11</vt:lpstr>
      <vt:lpstr>Slide 12</vt:lpstr>
      <vt:lpstr>Delivering Sustainable Literacy in India</vt:lpstr>
      <vt:lpstr>Sir Isaac Newton</vt:lpstr>
      <vt:lpstr>My deepest thanks to all of you for your dedication, energy, and enthusiasm for IEEE…..</vt:lpstr>
      <vt:lpstr> </vt:lpstr>
      <vt:lpstr>What is Eta Kappa Nu (HKN)?</vt:lpstr>
      <vt:lpstr>Principal Activities of HKN</vt:lpstr>
      <vt:lpstr>HKN Chapter Activities</vt:lpstr>
      <vt:lpstr>The Merger Timeline</vt:lpstr>
      <vt:lpstr>Key aspects of the merger</vt:lpstr>
      <vt:lpstr>Key aspects (con’t)</vt:lpstr>
      <vt:lpstr>Why is a Merger with HKN good for IEEE?</vt:lpstr>
      <vt:lpstr>Benefits to IEEE (con’t)</vt:lpstr>
      <vt:lpstr>Gives IEEE a Student Honor Society</vt:lpstr>
      <vt:lpstr>What are the benefits to HKN?</vt:lpstr>
      <vt:lpstr>Transition Activities  </vt:lpstr>
      <vt:lpstr>Transition Activities (Cont.)</vt:lpstr>
      <vt:lpstr>Transition planning is expected to be completed by YE09</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Yolanda Paskovich</dc:creator>
  <cp:lastModifiedBy>Terman</cp:lastModifiedBy>
  <cp:revision>97</cp:revision>
  <dcterms:created xsi:type="dcterms:W3CDTF">2008-10-21T14:29:15Z</dcterms:created>
  <dcterms:modified xsi:type="dcterms:W3CDTF">2009-04-25T22:43:51Z</dcterms:modified>
</cp:coreProperties>
</file>