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5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8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2" d="100"/>
          <a:sy n="102" d="100"/>
        </p:scale>
        <p:origin x="-3558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3298373-AEA3-46CF-9EF1-9188DFB1A449}" type="datetime1">
              <a:rPr lang="en-US"/>
              <a:pPr>
                <a:defRPr/>
              </a:pPr>
              <a:t>5/3/2009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E1A1DB4-5515-43BC-8AE8-C5A1316CA2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739E5AD-E315-433A-AA4F-B0578047E1B9}" type="datetime1">
              <a:rPr lang="en-US"/>
              <a:pPr>
                <a:defRPr/>
              </a:pPr>
              <a:t>5/3/2009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2523742-76C3-4CE1-B359-683955E143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2" charset="-128"/>
        <a:cs typeface="ＭＳ Ｐゴシック" pitchFamily="-112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2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2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2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s-ES" smtClean="0"/>
          </a:p>
        </p:txBody>
      </p:sp>
      <p:sp>
        <p:nvSpPr>
          <p:cNvPr id="11268" name="3 Marcador de fecha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A209B10-B6FF-4BA7-B446-090412AAAF41}" type="datetime1">
              <a:rPr lang="en-US" smtClean="0"/>
              <a:pPr/>
              <a:t>5/3/2009</a:t>
            </a:fld>
            <a:endParaRPr lang="en-US" smtClean="0"/>
          </a:p>
        </p:txBody>
      </p:sp>
      <p:sp>
        <p:nvSpPr>
          <p:cNvPr id="11269" name="4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18A8F5C-4077-4875-93C6-87AE1859D952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s-E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42FF21D-91FE-44D5-9596-9AA9FA863682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2293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C0E2FA7-C70A-47ED-8D73-F6F7C90347AA}" type="datetime1">
              <a:rPr lang="en-US" smtClean="0"/>
              <a:pPr/>
              <a:t>5/3/2009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s-ES" smtClean="0"/>
          </a:p>
        </p:txBody>
      </p:sp>
      <p:sp>
        <p:nvSpPr>
          <p:cNvPr id="13316" name="3 Marcador de fecha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FD14E0E-2BC6-4745-96FB-60FC58B6F377}" type="datetime1">
              <a:rPr lang="en-US" smtClean="0"/>
              <a:pPr/>
              <a:t>5/3/2009</a:t>
            </a:fld>
            <a:endParaRPr lang="en-US" smtClean="0"/>
          </a:p>
        </p:txBody>
      </p:sp>
      <p:sp>
        <p:nvSpPr>
          <p:cNvPr id="13317" name="4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431A4D-092F-4F22-A3D4-5C3ECAA506C6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s-ES" smtClean="0"/>
          </a:p>
        </p:txBody>
      </p:sp>
      <p:sp>
        <p:nvSpPr>
          <p:cNvPr id="14340" name="3 Marcador de fecha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7A226B-EC0F-4EC2-9491-5F515929D320}" type="datetime1">
              <a:rPr lang="en-US" smtClean="0"/>
              <a:pPr/>
              <a:t>5/3/2009</a:t>
            </a:fld>
            <a:endParaRPr lang="en-US" smtClean="0"/>
          </a:p>
        </p:txBody>
      </p:sp>
      <p:sp>
        <p:nvSpPr>
          <p:cNvPr id="14341" name="4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5B58568-39A4-44C0-990A-47F5E2F141FE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EEE_125_cmyk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6019800"/>
            <a:ext cx="1143000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822325"/>
            <a:ext cx="7162800" cy="1143000"/>
          </a:xfrm>
        </p:spPr>
        <p:txBody>
          <a:bodyPr/>
          <a:lstStyle>
            <a:lvl1pPr>
              <a:lnSpc>
                <a:spcPct val="9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85863" y="3962400"/>
            <a:ext cx="3919537" cy="1752600"/>
          </a:xfrm>
        </p:spPr>
        <p:txBody>
          <a:bodyPr/>
          <a:lstStyle>
            <a:lvl1pPr marL="0" indent="0">
              <a:lnSpc>
                <a:spcPct val="90000"/>
              </a:lnSpc>
              <a:buFont typeface="Wingdings" pitchFamily="28" charset="2"/>
              <a:buNone/>
              <a:defRPr sz="22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AE4AA-D018-46B2-BE22-304ACBFC3C85}" type="datetime5">
              <a:rPr lang="en-US"/>
              <a:pPr>
                <a:defRPr/>
              </a:pPr>
              <a:t>3-May-09</a:t>
            </a:fld>
            <a:endParaRPr 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33E52-EE6D-4E54-884F-0F970EB571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03C63-3015-4BB1-B02A-73FBA87624E5}" type="datetime5">
              <a:rPr lang="en-US"/>
              <a:pPr>
                <a:defRPr/>
              </a:pPr>
              <a:t>3-May-09</a:t>
            </a:fld>
            <a:endParaRPr lang="en-US"/>
          </a:p>
        </p:txBody>
      </p:sp>
      <p:sp>
        <p:nvSpPr>
          <p:cNvPr id="5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B5A30-4B2F-48DD-A6AA-7E03109E8B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B84AF-1338-4B6F-9BAF-DBF9D1250B77}" type="datetime5">
              <a:rPr lang="en-US"/>
              <a:pPr>
                <a:defRPr/>
              </a:pPr>
              <a:t>3-May-09</a:t>
            </a:fld>
            <a:endParaRPr lang="en-US"/>
          </a:p>
        </p:txBody>
      </p:sp>
      <p:sp>
        <p:nvSpPr>
          <p:cNvPr id="5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DF62F-B2D9-45E6-92C9-05B2338D6F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CAE8C-B2E8-4326-90F2-62EE441811C9}" type="datetime5">
              <a:rPr lang="en-US"/>
              <a:pPr>
                <a:defRPr/>
              </a:pPr>
              <a:t>3-May-09</a:t>
            </a:fld>
            <a:endParaRPr lang="en-US"/>
          </a:p>
        </p:txBody>
      </p:sp>
      <p:sp>
        <p:nvSpPr>
          <p:cNvPr id="5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42817-7789-4A64-83B5-30BDAB2A6D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C645E-B1B8-468E-A07A-44617E9A5392}" type="datetime5">
              <a:rPr lang="en-US"/>
              <a:pPr>
                <a:defRPr/>
              </a:pPr>
              <a:t>3-May-09</a:t>
            </a:fld>
            <a:endParaRPr lang="en-US"/>
          </a:p>
        </p:txBody>
      </p:sp>
      <p:sp>
        <p:nvSpPr>
          <p:cNvPr id="5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C5162-8781-49EF-B05E-69052588D6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D0033-E775-4E3F-8359-2A57008CC13E}" type="datetime5">
              <a:rPr lang="en-US"/>
              <a:pPr>
                <a:defRPr/>
              </a:pPr>
              <a:t>3-May-09</a:t>
            </a:fld>
            <a:endParaRPr lang="en-US"/>
          </a:p>
        </p:txBody>
      </p:sp>
      <p:sp>
        <p:nvSpPr>
          <p:cNvPr id="5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B91E5-DDB6-4917-89D6-FFF8AD8B6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EFCCC-C04A-4787-93AC-54BD3A999391}" type="datetime5">
              <a:rPr lang="en-US"/>
              <a:pPr>
                <a:defRPr/>
              </a:pPr>
              <a:t>3-May-09</a:t>
            </a:fld>
            <a:endParaRPr 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4EA91-16EB-4664-80D9-221A13A744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9AADD-CBDC-4CEF-B958-D75491CDB916}" type="datetime5">
              <a:rPr lang="en-US"/>
              <a:pPr>
                <a:defRPr/>
              </a:pPr>
              <a:t>3-May-09</a:t>
            </a:fld>
            <a:endParaRPr lang="en-US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DAE48-3917-49C4-A619-34E45FEC14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EEEFA-CFA8-4B1A-BA67-6EF5C3C0E4F7}" type="datetime5">
              <a:rPr lang="en-US"/>
              <a:pPr>
                <a:defRPr/>
              </a:pPr>
              <a:t>3-May-09</a:t>
            </a:fld>
            <a:endParaRPr lang="en-US"/>
          </a:p>
        </p:txBody>
      </p:sp>
      <p:sp>
        <p:nvSpPr>
          <p:cNvPr id="4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85D5C-2D72-45B8-BAA4-C4DBD65C6B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ACDF3-32E1-4B84-951E-D4BD52BE6133}" type="datetime5">
              <a:rPr lang="en-US"/>
              <a:pPr>
                <a:defRPr/>
              </a:pPr>
              <a:t>3-May-09</a:t>
            </a:fld>
            <a:endParaRPr lang="en-US"/>
          </a:p>
        </p:txBody>
      </p:sp>
      <p:sp>
        <p:nvSpPr>
          <p:cNvPr id="3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C33A0-43A2-4C09-9973-F65730090F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7E0E3-F994-463F-AF61-01ED1CF37FD5}" type="datetime5">
              <a:rPr lang="en-US"/>
              <a:pPr>
                <a:defRPr/>
              </a:pPr>
              <a:t>3-May-09</a:t>
            </a:fld>
            <a:endParaRPr 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865CC-F126-4A1D-B528-E7AEF9923B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4" descr="IEEE_125_cmyk.pn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001000" y="5862638"/>
            <a:ext cx="914400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1219200" y="6172200"/>
            <a:ext cx="3124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D0075BE-D95E-4DC9-B408-D9D4B166D22E}" type="datetime5">
              <a:rPr lang="en-US"/>
              <a:pPr>
                <a:defRPr/>
              </a:pPr>
              <a:t>3-May-09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533400" y="6172200"/>
            <a:ext cx="685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EB08A61-6941-430B-9F15-0922058F0E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127" r:id="rId2"/>
    <p:sldLayoutId id="2147484126" r:id="rId3"/>
    <p:sldLayoutId id="2147484125" r:id="rId4"/>
    <p:sldLayoutId id="2147484124" r:id="rId5"/>
    <p:sldLayoutId id="2147484123" r:id="rId6"/>
    <p:sldLayoutId id="2147484122" r:id="rId7"/>
    <p:sldLayoutId id="2147484121" r:id="rId8"/>
    <p:sldLayoutId id="2147484120" r:id="rId9"/>
    <p:sldLayoutId id="2147484119" r:id="rId10"/>
    <p:sldLayoutId id="2147484118" r:id="rId11"/>
    <p:sldLayoutId id="2147484117" r:id="rId12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-112" charset="0"/>
          <a:ea typeface="ＭＳ Ｐゴシック" pitchFamily="28" charset="-128"/>
          <a:cs typeface="ＭＳ Ｐゴシック" pitchFamily="2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-112" charset="0"/>
          <a:ea typeface="ＭＳ Ｐゴシック" pitchFamily="28" charset="-128"/>
          <a:cs typeface="ＭＳ Ｐゴシック" pitchFamily="2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-112" charset="0"/>
          <a:ea typeface="ＭＳ Ｐゴシック" pitchFamily="28" charset="-128"/>
          <a:cs typeface="ＭＳ Ｐゴシック" pitchFamily="2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-112" charset="0"/>
          <a:ea typeface="ＭＳ Ｐゴシック" pitchFamily="28" charset="-128"/>
          <a:cs typeface="ＭＳ Ｐゴシック" pitchFamily="2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28" charset="0"/>
          <a:ea typeface="ＭＳ Ｐゴシック" pitchFamily="28" charset="-128"/>
          <a:cs typeface="ＭＳ Ｐゴシック" pitchFamily="2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28" charset="0"/>
          <a:ea typeface="ＭＳ Ｐゴシック" pitchFamily="28" charset="-128"/>
          <a:cs typeface="ＭＳ Ｐゴシック" pitchFamily="2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28" charset="0"/>
          <a:ea typeface="ＭＳ Ｐゴシック" pitchFamily="28" charset="-128"/>
          <a:cs typeface="ＭＳ Ｐゴシック" pitchFamily="2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28" charset="0"/>
          <a:ea typeface="ＭＳ Ｐゴシック" pitchFamily="28" charset="-128"/>
          <a:cs typeface="ＭＳ Ｐゴシック" pitchFamily="28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80000"/>
        <a:buFont typeface="Wingdings" pitchFamily="-112" charset="2"/>
        <a:buBlip>
          <a:blip r:embed="rId16"/>
        </a:buBlip>
        <a:defRPr sz="28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sz="26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-112" charset="2"/>
        <a:buChar char="§"/>
        <a:defRPr sz="22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-112" charset="2"/>
        <a:buChar char="§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8" charset="2"/>
        <a:buChar char="§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8" charset="2"/>
        <a:buChar char="§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8" charset="2"/>
        <a:buChar char="§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8" charset="2"/>
        <a:buChar char="§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Caucus </a:t>
            </a:r>
            <a:r>
              <a:rPr lang="es-ES" err="1" smtClean="0"/>
              <a:t>group</a:t>
            </a:r>
            <a:r>
              <a:rPr lang="es-ES" smtClean="0"/>
              <a:t> no. 3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85863" y="3962400"/>
            <a:ext cx="7577137" cy="1752600"/>
          </a:xfrm>
        </p:spPr>
        <p:txBody>
          <a:bodyPr/>
          <a:lstStyle/>
          <a:p>
            <a:pPr eaLnBrk="1" hangingPunct="1">
              <a:buFont typeface="Wingdings" pitchFamily="-112" charset="2"/>
              <a:buNone/>
            </a:pPr>
            <a:r>
              <a:rPr lang="es-ES" err="1" smtClean="0"/>
              <a:t>Section</a:t>
            </a:r>
            <a:r>
              <a:rPr lang="es-ES" smtClean="0"/>
              <a:t> </a:t>
            </a:r>
            <a:r>
              <a:rPr lang="es-ES" err="1" smtClean="0"/>
              <a:t>Chair</a:t>
            </a:r>
            <a:endParaRPr lang="es-ES" smtClean="0"/>
          </a:p>
          <a:p>
            <a:pPr eaLnBrk="1" hangingPunct="1">
              <a:buFont typeface="Wingdings" pitchFamily="-112" charset="2"/>
              <a:buNone/>
            </a:pPr>
            <a:r>
              <a:rPr lang="es-ES" smtClean="0"/>
              <a:t>Nabil Al-</a:t>
            </a:r>
            <a:r>
              <a:rPr lang="es-ES" err="1" smtClean="0"/>
              <a:t>Dabal</a:t>
            </a:r>
            <a:endParaRPr lang="es-ES" smtClean="0"/>
          </a:p>
          <a:p>
            <a:pPr eaLnBrk="1" hangingPunct="1">
              <a:buFont typeface="Wingdings" pitchFamily="-112" charset="2"/>
              <a:buNone/>
            </a:pPr>
            <a:endParaRPr lang="es-ES" smtClean="0"/>
          </a:p>
          <a:p>
            <a:pPr eaLnBrk="1" hangingPunct="1">
              <a:buFont typeface="Wingdings" pitchFamily="-112" charset="2"/>
              <a:buNone/>
            </a:pPr>
            <a:endParaRPr lang="es-ES" smtClean="0"/>
          </a:p>
          <a:p>
            <a:pPr eaLnBrk="1" hangingPunct="1">
              <a:buFont typeface="Wingdings" pitchFamily="-112" charset="2"/>
              <a:buNone/>
            </a:pPr>
            <a:r>
              <a:rPr lang="es-ES" smtClean="0"/>
              <a:t>In </a:t>
            </a:r>
            <a:r>
              <a:rPr lang="es-ES" err="1" smtClean="0"/>
              <a:t>conjuction</a:t>
            </a:r>
            <a:r>
              <a:rPr lang="es-ES" smtClean="0"/>
              <a:t> </a:t>
            </a:r>
            <a:r>
              <a:rPr lang="es-ES" err="1" smtClean="0"/>
              <a:t>with</a:t>
            </a:r>
            <a:r>
              <a:rPr lang="es-ES" smtClean="0"/>
              <a:t> R8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ontent Placeholder 22"/>
          <p:cNvSpPr>
            <a:spLocks noGrp="1"/>
          </p:cNvSpPr>
          <p:nvPr>
            <p:ph idx="1"/>
          </p:nvPr>
        </p:nvSpPr>
        <p:spPr>
          <a:xfrm>
            <a:off x="457200" y="1219200"/>
            <a:ext cx="7772400" cy="2286000"/>
          </a:xfrm>
        </p:spPr>
        <p:txBody>
          <a:bodyPr/>
          <a:lstStyle/>
          <a:p>
            <a:pPr lvl="1" eaLnBrk="1" hangingPunct="1"/>
            <a:r>
              <a:rPr lang="es-ES" dirty="0" err="1" smtClean="0"/>
              <a:t>How</a:t>
            </a:r>
            <a:r>
              <a:rPr lang="es-ES" dirty="0" smtClean="0"/>
              <a:t> can </a:t>
            </a:r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attract</a:t>
            </a:r>
            <a:r>
              <a:rPr lang="es-ES" dirty="0" smtClean="0"/>
              <a:t> more </a:t>
            </a:r>
            <a:r>
              <a:rPr lang="es-ES" dirty="0" err="1" smtClean="0"/>
              <a:t>Industry</a:t>
            </a:r>
            <a:r>
              <a:rPr lang="es-ES" dirty="0" smtClean="0"/>
              <a:t> </a:t>
            </a:r>
            <a:r>
              <a:rPr lang="es-ES" dirty="0" err="1" smtClean="0"/>
              <a:t>professionals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become</a:t>
            </a:r>
            <a:r>
              <a:rPr lang="es-ES" dirty="0" smtClean="0"/>
              <a:t> active IEEE </a:t>
            </a:r>
            <a:r>
              <a:rPr lang="es-ES" dirty="0" err="1" smtClean="0"/>
              <a:t>members</a:t>
            </a:r>
            <a:r>
              <a:rPr lang="es-ES" dirty="0" smtClean="0"/>
              <a:t> in R-8 </a:t>
            </a:r>
            <a:r>
              <a:rPr lang="es-ES" dirty="0" err="1" smtClean="0"/>
              <a:t>society</a:t>
            </a:r>
            <a:r>
              <a:rPr lang="es-ES" dirty="0" smtClean="0"/>
              <a:t> </a:t>
            </a:r>
            <a:r>
              <a:rPr lang="es-ES" dirty="0" err="1" smtClean="0"/>
              <a:t>Chapters</a:t>
            </a:r>
            <a:r>
              <a:rPr lang="es-ES" dirty="0" smtClean="0"/>
              <a:t>? </a:t>
            </a:r>
          </a:p>
          <a:p>
            <a:pPr lvl="1" eaLnBrk="1" hangingPunct="1"/>
            <a:endParaRPr lang="es-ES" dirty="0" smtClean="0"/>
          </a:p>
          <a:p>
            <a:pPr lvl="1" eaLnBrk="1" hangingPunct="1"/>
            <a:r>
              <a:rPr lang="es-ES" dirty="0" err="1" smtClean="0"/>
              <a:t>Industry</a:t>
            </a:r>
            <a:r>
              <a:rPr lang="es-ES" dirty="0" smtClean="0"/>
              <a:t> </a:t>
            </a:r>
            <a:r>
              <a:rPr lang="es-ES" dirty="0" err="1" smtClean="0"/>
              <a:t>members</a:t>
            </a:r>
            <a:r>
              <a:rPr lang="es-ES" dirty="0" smtClean="0"/>
              <a:t> in IEEE R-8 </a:t>
            </a:r>
            <a:r>
              <a:rPr lang="es-ES" dirty="0" err="1" smtClean="0"/>
              <a:t>tend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drop</a:t>
            </a:r>
            <a:r>
              <a:rPr lang="es-ES" dirty="0" smtClean="0"/>
              <a:t> </a:t>
            </a:r>
            <a:r>
              <a:rPr lang="es-ES" dirty="0" err="1" smtClean="0"/>
              <a:t>out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</a:t>
            </a:r>
            <a:r>
              <a:rPr lang="es-ES" dirty="0" err="1" smtClean="0"/>
              <a:t>technical</a:t>
            </a:r>
            <a:r>
              <a:rPr lang="es-ES" dirty="0" smtClean="0"/>
              <a:t> </a:t>
            </a:r>
            <a:r>
              <a:rPr lang="es-ES" dirty="0" err="1" smtClean="0"/>
              <a:t>society</a:t>
            </a:r>
            <a:r>
              <a:rPr lang="es-ES" dirty="0" smtClean="0"/>
              <a:t> </a:t>
            </a:r>
            <a:r>
              <a:rPr lang="es-ES" dirty="0" err="1" smtClean="0"/>
              <a:t>membership</a:t>
            </a:r>
            <a:r>
              <a:rPr lang="es-ES" dirty="0" smtClean="0"/>
              <a:t> </a:t>
            </a:r>
            <a:r>
              <a:rPr lang="es-ES" dirty="0" err="1" smtClean="0"/>
              <a:t>after</a:t>
            </a:r>
            <a:r>
              <a:rPr lang="es-ES" dirty="0" smtClean="0"/>
              <a:t> </a:t>
            </a:r>
            <a:r>
              <a:rPr lang="es-ES" dirty="0" err="1" smtClean="0"/>
              <a:t>few</a:t>
            </a:r>
            <a:r>
              <a:rPr lang="es-ES" dirty="0" smtClean="0"/>
              <a:t> </a:t>
            </a:r>
            <a:r>
              <a:rPr lang="es-ES" dirty="0" err="1" smtClean="0"/>
              <a:t>years</a:t>
            </a:r>
            <a:r>
              <a:rPr lang="es-ES" dirty="0" smtClean="0"/>
              <a:t>. </a:t>
            </a:r>
          </a:p>
          <a:p>
            <a:pPr lvl="1" eaLnBrk="1" hangingPunct="1"/>
            <a:endParaRPr lang="es-ES" dirty="0" smtClean="0"/>
          </a:p>
          <a:p>
            <a:pPr lvl="1" eaLnBrk="1" hangingPunct="1"/>
            <a:r>
              <a:rPr lang="es-ES" dirty="0" err="1" smtClean="0"/>
              <a:t>There</a:t>
            </a:r>
            <a:r>
              <a:rPr lang="es-ES" dirty="0" smtClean="0"/>
              <a:t> are </a:t>
            </a:r>
            <a:r>
              <a:rPr lang="es-ES" dirty="0" err="1" smtClean="0"/>
              <a:t>lack</a:t>
            </a:r>
            <a:r>
              <a:rPr lang="es-ES" dirty="0" smtClean="0"/>
              <a:t> of </a:t>
            </a:r>
            <a:r>
              <a:rPr lang="es-ES" dirty="0" err="1" smtClean="0"/>
              <a:t>society</a:t>
            </a:r>
            <a:r>
              <a:rPr lang="es-ES" dirty="0" smtClean="0"/>
              <a:t> </a:t>
            </a:r>
            <a:r>
              <a:rPr lang="es-ES" dirty="0" err="1" smtClean="0"/>
              <a:t>membership</a:t>
            </a:r>
            <a:r>
              <a:rPr lang="es-ES" dirty="0" smtClean="0"/>
              <a:t> </a:t>
            </a:r>
            <a:r>
              <a:rPr lang="es-ES" dirty="0" err="1" smtClean="0"/>
              <a:t>continuity</a:t>
            </a:r>
            <a:r>
              <a:rPr lang="es-ES" dirty="0" smtClean="0"/>
              <a:t> and active </a:t>
            </a:r>
            <a:r>
              <a:rPr lang="es-ES" dirty="0" err="1" smtClean="0"/>
              <a:t>participation</a:t>
            </a:r>
            <a:endParaRPr lang="es-ES" dirty="0" smtClean="0"/>
          </a:p>
        </p:txBody>
      </p:sp>
      <p:sp>
        <p:nvSpPr>
          <p:cNvPr id="410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dirty="0" smtClean="0"/>
          </a:p>
        </p:txBody>
      </p:sp>
      <p:sp>
        <p:nvSpPr>
          <p:cNvPr id="4101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D162776-21F8-41DF-B0DB-9D1B784F3009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err="1" smtClean="0"/>
              <a:t>Team</a:t>
            </a:r>
            <a:r>
              <a:rPr lang="es-ES" dirty="0" smtClean="0"/>
              <a:t> </a:t>
            </a:r>
            <a:r>
              <a:rPr lang="es-ES" dirty="0" err="1" smtClean="0"/>
              <a:t>Members</a:t>
            </a:r>
            <a:endParaRPr lang="es-ES" dirty="0" smtClean="0"/>
          </a:p>
        </p:txBody>
      </p:sp>
      <p:sp>
        <p:nvSpPr>
          <p:cNvPr id="5123" name="2 Marcador de contenido"/>
          <p:cNvSpPr>
            <a:spLocks noGrp="1"/>
          </p:cNvSpPr>
          <p:nvPr>
            <p:ph idx="1"/>
          </p:nvPr>
        </p:nvSpPr>
        <p:spPr>
          <a:xfrm>
            <a:off x="609600" y="1295400"/>
            <a:ext cx="7772400" cy="4648200"/>
          </a:xfrm>
        </p:spPr>
        <p:txBody>
          <a:bodyPr/>
          <a:lstStyle/>
          <a:p>
            <a:r>
              <a:rPr lang="es-ES" dirty="0" smtClean="0"/>
              <a:t>Peter Magyar, </a:t>
            </a:r>
            <a:r>
              <a:rPr lang="es-ES" dirty="0" err="1" smtClean="0"/>
              <a:t>Germany</a:t>
            </a:r>
            <a:endParaRPr lang="es-ES" dirty="0" smtClean="0"/>
          </a:p>
          <a:p>
            <a:r>
              <a:rPr lang="es-ES" dirty="0" smtClean="0"/>
              <a:t>Benito </a:t>
            </a:r>
            <a:r>
              <a:rPr lang="es-ES" dirty="0" err="1" smtClean="0"/>
              <a:t>Palumbo</a:t>
            </a:r>
            <a:r>
              <a:rPr lang="es-ES" dirty="0" smtClean="0"/>
              <a:t>, </a:t>
            </a:r>
            <a:r>
              <a:rPr lang="es-ES" dirty="0" err="1" smtClean="0"/>
              <a:t>Italy</a:t>
            </a:r>
            <a:endParaRPr lang="es-ES" dirty="0" smtClean="0"/>
          </a:p>
          <a:p>
            <a:r>
              <a:rPr lang="es-ES" dirty="0" err="1" smtClean="0"/>
              <a:t>Emre</a:t>
            </a:r>
            <a:r>
              <a:rPr lang="es-ES" dirty="0" smtClean="0"/>
              <a:t> </a:t>
            </a:r>
            <a:r>
              <a:rPr lang="es-ES" dirty="0" err="1" smtClean="0"/>
              <a:t>Ayranci</a:t>
            </a:r>
            <a:r>
              <a:rPr lang="es-ES" dirty="0" smtClean="0"/>
              <a:t>, Benelux</a:t>
            </a:r>
          </a:p>
          <a:p>
            <a:r>
              <a:rPr lang="es-ES" dirty="0" smtClean="0"/>
              <a:t>Frank </a:t>
            </a:r>
            <a:r>
              <a:rPr lang="es-ES" dirty="0" err="1" smtClean="0"/>
              <a:t>Sabath</a:t>
            </a:r>
            <a:r>
              <a:rPr lang="es-ES" dirty="0" smtClean="0"/>
              <a:t>, </a:t>
            </a:r>
            <a:r>
              <a:rPr lang="es-ES" dirty="0" err="1" smtClean="0"/>
              <a:t>Germany</a:t>
            </a:r>
            <a:endParaRPr lang="es-ES" dirty="0" smtClean="0"/>
          </a:p>
          <a:p>
            <a:r>
              <a:rPr lang="es-ES" dirty="0" err="1" smtClean="0"/>
              <a:t>Yacob</a:t>
            </a:r>
            <a:r>
              <a:rPr lang="es-ES" dirty="0" smtClean="0"/>
              <a:t> </a:t>
            </a:r>
            <a:r>
              <a:rPr lang="es-ES" dirty="0" err="1" smtClean="0"/>
              <a:t>Almulla</a:t>
            </a:r>
            <a:r>
              <a:rPr lang="es-ES" dirty="0" smtClean="0"/>
              <a:t>, Qatar</a:t>
            </a:r>
          </a:p>
          <a:p>
            <a:r>
              <a:rPr lang="es-ES" dirty="0" smtClean="0"/>
              <a:t>Isa </a:t>
            </a:r>
            <a:r>
              <a:rPr lang="es-ES" dirty="0" err="1" smtClean="0"/>
              <a:t>Quambar</a:t>
            </a:r>
            <a:r>
              <a:rPr lang="es-ES" dirty="0" smtClean="0"/>
              <a:t>, </a:t>
            </a:r>
            <a:r>
              <a:rPr lang="es-ES" dirty="0" err="1" smtClean="0"/>
              <a:t>Bahrain</a:t>
            </a:r>
            <a:endParaRPr lang="es-ES" dirty="0" smtClean="0"/>
          </a:p>
          <a:p>
            <a:r>
              <a:rPr lang="es-ES" dirty="0" smtClean="0"/>
              <a:t>Gloria </a:t>
            </a:r>
            <a:r>
              <a:rPr lang="es-ES" dirty="0" err="1" smtClean="0"/>
              <a:t>Chukwulebe</a:t>
            </a:r>
            <a:r>
              <a:rPr lang="es-ES" dirty="0" smtClean="0"/>
              <a:t>, Nigeria</a:t>
            </a:r>
          </a:p>
          <a:p>
            <a:r>
              <a:rPr lang="es-ES" dirty="0" err="1" smtClean="0"/>
              <a:t>Noureddin</a:t>
            </a:r>
            <a:r>
              <a:rPr lang="es-ES" dirty="0" smtClean="0"/>
              <a:t> </a:t>
            </a:r>
            <a:r>
              <a:rPr lang="es-ES" dirty="0" err="1" smtClean="0"/>
              <a:t>Ibrahi</a:t>
            </a:r>
            <a:r>
              <a:rPr lang="es-ES" dirty="0" smtClean="0"/>
              <a:t>, </a:t>
            </a:r>
            <a:r>
              <a:rPr lang="es-ES" dirty="0" err="1" smtClean="0"/>
              <a:t>Saudi</a:t>
            </a:r>
            <a:r>
              <a:rPr lang="es-ES" dirty="0" smtClean="0"/>
              <a:t> Arabia, West</a:t>
            </a:r>
          </a:p>
          <a:p>
            <a:r>
              <a:rPr lang="es-ES" dirty="0" smtClean="0"/>
              <a:t>Nabil Al-</a:t>
            </a:r>
            <a:r>
              <a:rPr lang="es-ES" dirty="0" err="1" smtClean="0"/>
              <a:t>Dabal</a:t>
            </a:r>
            <a:r>
              <a:rPr lang="es-ES" dirty="0" smtClean="0"/>
              <a:t>, </a:t>
            </a:r>
            <a:r>
              <a:rPr lang="es-ES" dirty="0" err="1" smtClean="0"/>
              <a:t>Saudi</a:t>
            </a:r>
            <a:r>
              <a:rPr lang="es-ES" dirty="0" smtClean="0"/>
              <a:t> Arabia</a:t>
            </a:r>
            <a:r>
              <a:rPr lang="es-ES" smtClean="0"/>
              <a:t>, East</a:t>
            </a:r>
            <a:endParaRPr lang="es-ES" dirty="0" smtClean="0"/>
          </a:p>
          <a:p>
            <a:endParaRPr lang="es-ES" dirty="0" smtClean="0"/>
          </a:p>
        </p:txBody>
      </p:sp>
      <p:sp>
        <p:nvSpPr>
          <p:cNvPr id="5124" name="3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dirty="0" smtClean="0"/>
          </a:p>
        </p:txBody>
      </p:sp>
      <p:sp>
        <p:nvSpPr>
          <p:cNvPr id="5125" name="4 Marcador de número de diapositiva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8D856F8-1649-403D-8FFE-6B866B37E918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Recommendation</a:t>
            </a:r>
            <a:endParaRPr lang="es-ES" dirty="0" smtClean="0"/>
          </a:p>
        </p:txBody>
      </p:sp>
      <p:sp>
        <p:nvSpPr>
          <p:cNvPr id="6147" name="2 Marcador de contenido"/>
          <p:cNvSpPr>
            <a:spLocks noGrp="1"/>
          </p:cNvSpPr>
          <p:nvPr>
            <p:ph idx="1"/>
          </p:nvPr>
        </p:nvSpPr>
        <p:spPr>
          <a:xfrm>
            <a:off x="685800" y="1295400"/>
            <a:ext cx="7772400" cy="5410200"/>
          </a:xfrm>
        </p:spPr>
        <p:txBody>
          <a:bodyPr/>
          <a:lstStyle/>
          <a:p>
            <a:endParaRPr lang="es-ES" sz="2400" dirty="0" smtClean="0"/>
          </a:p>
          <a:p>
            <a:r>
              <a:rPr lang="es-ES" sz="2400" dirty="0" err="1" smtClean="0"/>
              <a:t>Visibility</a:t>
            </a:r>
            <a:r>
              <a:rPr lang="es-ES" sz="2400" dirty="0" smtClean="0"/>
              <a:t> of IEEE </a:t>
            </a:r>
            <a:r>
              <a:rPr lang="es-ES" sz="2400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 err="1" smtClean="0"/>
              <a:t>companies</a:t>
            </a:r>
            <a:r>
              <a:rPr lang="es-ES" sz="2400" dirty="0" smtClean="0"/>
              <a:t>:</a:t>
            </a:r>
          </a:p>
          <a:p>
            <a:r>
              <a:rPr lang="es-ES" sz="2400" dirty="0" smtClean="0"/>
              <a:t>Short </a:t>
            </a:r>
            <a:r>
              <a:rPr lang="es-ES" sz="2400" dirty="0" err="1" smtClean="0"/>
              <a:t>term</a:t>
            </a:r>
            <a:r>
              <a:rPr lang="es-ES" sz="2400" dirty="0" smtClean="0"/>
              <a:t> </a:t>
            </a:r>
            <a:r>
              <a:rPr lang="es-ES" sz="2400" dirty="0" err="1" smtClean="0"/>
              <a:t>advantages</a:t>
            </a:r>
            <a:r>
              <a:rPr lang="es-ES" sz="2400" dirty="0" smtClean="0"/>
              <a:t> vs </a:t>
            </a:r>
            <a:r>
              <a:rPr lang="es-ES" sz="2400" dirty="0" err="1" smtClean="0"/>
              <a:t>long</a:t>
            </a:r>
            <a:r>
              <a:rPr lang="es-ES" sz="2400" dirty="0" smtClean="0"/>
              <a:t> </a:t>
            </a:r>
            <a:r>
              <a:rPr lang="es-ES" sz="2400" dirty="0" err="1" smtClean="0"/>
              <a:t>term</a:t>
            </a:r>
            <a:r>
              <a:rPr lang="es-ES" sz="2400" dirty="0" smtClean="0"/>
              <a:t> </a:t>
            </a:r>
            <a:r>
              <a:rPr lang="es-ES" sz="2400" dirty="0" err="1" smtClean="0"/>
              <a:t>advantages</a:t>
            </a:r>
            <a:r>
              <a:rPr lang="es-ES" sz="2400" dirty="0" smtClean="0"/>
              <a:t>.</a:t>
            </a:r>
          </a:p>
          <a:p>
            <a:r>
              <a:rPr lang="es-ES" sz="2400" dirty="0" smtClean="0"/>
              <a:t>Clear </a:t>
            </a:r>
            <a:r>
              <a:rPr lang="es-ES" sz="2400" dirty="0" err="1" smtClean="0"/>
              <a:t>benifits</a:t>
            </a:r>
            <a:r>
              <a:rPr lang="es-ES" sz="2400" dirty="0" smtClean="0"/>
              <a:t> </a:t>
            </a:r>
            <a:r>
              <a:rPr lang="es-ES" sz="2400" dirty="0" err="1" smtClean="0"/>
              <a:t>for</a:t>
            </a:r>
            <a:r>
              <a:rPr lang="es-ES" sz="2400" dirty="0" smtClean="0"/>
              <a:t> </a:t>
            </a:r>
            <a:r>
              <a:rPr lang="es-ES" sz="2400" dirty="0" err="1" smtClean="0"/>
              <a:t>individuals</a:t>
            </a:r>
            <a:r>
              <a:rPr lang="es-ES" sz="2400" dirty="0" smtClean="0"/>
              <a:t> and </a:t>
            </a:r>
            <a:r>
              <a:rPr lang="es-ES" sz="2400" dirty="0" err="1" smtClean="0"/>
              <a:t>companies</a:t>
            </a:r>
            <a:r>
              <a:rPr lang="es-ES" sz="2400" dirty="0" smtClean="0"/>
              <a:t>.</a:t>
            </a:r>
          </a:p>
          <a:p>
            <a:r>
              <a:rPr lang="es-ES" sz="2400" dirty="0" smtClean="0"/>
              <a:t>“</a:t>
            </a:r>
            <a:r>
              <a:rPr lang="es-ES" sz="2400" dirty="0" err="1" smtClean="0"/>
              <a:t>Registered</a:t>
            </a:r>
            <a:r>
              <a:rPr lang="es-ES" sz="2400" dirty="0" smtClean="0"/>
              <a:t> Professional </a:t>
            </a:r>
            <a:r>
              <a:rPr lang="es-ES" sz="2400" dirty="0" err="1" smtClean="0"/>
              <a:t>Engineers</a:t>
            </a:r>
            <a:r>
              <a:rPr lang="es-ES" sz="2400" dirty="0" smtClean="0"/>
              <a:t>”</a:t>
            </a:r>
          </a:p>
          <a:p>
            <a:r>
              <a:rPr lang="es-ES" sz="2400" dirty="0" smtClean="0"/>
              <a:t>More </a:t>
            </a:r>
            <a:r>
              <a:rPr lang="es-ES" sz="2400" dirty="0" err="1" smtClean="0"/>
              <a:t>industry</a:t>
            </a:r>
            <a:r>
              <a:rPr lang="es-ES" sz="2400" dirty="0" smtClean="0"/>
              <a:t> managers </a:t>
            </a:r>
            <a:r>
              <a:rPr lang="es-ES" sz="2400" dirty="0" err="1" smtClean="0"/>
              <a:t>to</a:t>
            </a:r>
            <a:r>
              <a:rPr lang="es-ES" sz="2400" dirty="0" smtClean="0"/>
              <a:t> lead </a:t>
            </a:r>
            <a:r>
              <a:rPr lang="es-ES" sz="2400" dirty="0" err="1" smtClean="0"/>
              <a:t>society</a:t>
            </a:r>
            <a:r>
              <a:rPr lang="es-ES" sz="2400" dirty="0" smtClean="0"/>
              <a:t>.</a:t>
            </a:r>
          </a:p>
          <a:p>
            <a:r>
              <a:rPr lang="es-ES" sz="2400" dirty="0" smtClean="0"/>
              <a:t>IEEE R-8 </a:t>
            </a:r>
            <a:r>
              <a:rPr lang="es-ES" sz="2400" dirty="0" err="1" smtClean="0"/>
              <a:t>should</a:t>
            </a:r>
            <a:r>
              <a:rPr lang="es-ES" sz="2400" dirty="0" smtClean="0"/>
              <a:t> </a:t>
            </a:r>
            <a:r>
              <a:rPr lang="es-ES" sz="2400" dirty="0" err="1" smtClean="0"/>
              <a:t>give</a:t>
            </a:r>
            <a:r>
              <a:rPr lang="es-ES" sz="2400" dirty="0" smtClean="0"/>
              <a:t> </a:t>
            </a:r>
            <a:r>
              <a:rPr lang="es-ES" sz="2400" dirty="0" err="1" smtClean="0"/>
              <a:t>certificates</a:t>
            </a:r>
            <a:r>
              <a:rPr lang="es-ES" sz="2400" dirty="0" smtClean="0"/>
              <a:t>- </a:t>
            </a:r>
            <a:r>
              <a:rPr lang="es-ES" sz="2400" dirty="0" err="1" smtClean="0"/>
              <a:t>prizes</a:t>
            </a:r>
            <a:r>
              <a:rPr lang="es-ES" sz="2400" dirty="0" smtClean="0"/>
              <a:t> </a:t>
            </a:r>
            <a:r>
              <a:rPr lang="es-ES" sz="2400" dirty="0" err="1" smtClean="0"/>
              <a:t>for</a:t>
            </a:r>
            <a:r>
              <a:rPr lang="es-ES" sz="2400" dirty="0" smtClean="0"/>
              <a:t> </a:t>
            </a:r>
            <a:r>
              <a:rPr lang="es-ES" sz="2400" dirty="0" err="1" smtClean="0"/>
              <a:t>industry</a:t>
            </a:r>
            <a:r>
              <a:rPr lang="es-ES" sz="2400" dirty="0" smtClean="0"/>
              <a:t> </a:t>
            </a:r>
            <a:r>
              <a:rPr lang="es-ES" sz="2400" dirty="0" err="1" smtClean="0"/>
              <a:t>Leaders</a:t>
            </a:r>
            <a:endParaRPr lang="es-ES" sz="2400" dirty="0" smtClean="0"/>
          </a:p>
          <a:p>
            <a:r>
              <a:rPr lang="en-US" sz="2400" dirty="0" smtClean="0"/>
              <a:t>R-8 long term strategy planning should address continuity of industry members  </a:t>
            </a:r>
          </a:p>
          <a:p>
            <a:r>
              <a:rPr lang="es-ES" sz="2400" dirty="0" smtClean="0"/>
              <a:t> </a:t>
            </a:r>
          </a:p>
        </p:txBody>
      </p:sp>
      <p:sp>
        <p:nvSpPr>
          <p:cNvPr id="6148" name="3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dirty="0" smtClean="0"/>
          </a:p>
        </p:txBody>
      </p:sp>
      <p:sp>
        <p:nvSpPr>
          <p:cNvPr id="6149" name="4 Marcador de número de diapositiva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08ED30F-8743-447E-96C1-AF4B2075A932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~9771493">
  <a:themeElements>
    <a:clrScheme name="Custom 3">
      <a:dk1>
        <a:srgbClr val="000000"/>
      </a:dk1>
      <a:lt1>
        <a:srgbClr val="FFFFFF"/>
      </a:lt1>
      <a:dk2>
        <a:srgbClr val="005582"/>
      </a:dk2>
      <a:lt2>
        <a:srgbClr val="808080"/>
      </a:lt2>
      <a:accent1>
        <a:srgbClr val="DC5D26"/>
      </a:accent1>
      <a:accent2>
        <a:srgbClr val="52A93A"/>
      </a:accent2>
      <a:accent3>
        <a:srgbClr val="FFFFFF"/>
      </a:accent3>
      <a:accent4>
        <a:srgbClr val="000000"/>
      </a:accent4>
      <a:accent5>
        <a:srgbClr val="6C0521"/>
      </a:accent5>
      <a:accent6>
        <a:srgbClr val="477E27"/>
      </a:accent6>
      <a:hlink>
        <a:srgbClr val="0080FF"/>
      </a:hlink>
      <a:folHlink>
        <a:srgbClr val="481861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28" charset="0"/>
            <a:ea typeface="ＭＳ Ｐゴシック" pitchFamily="28" charset="-128"/>
            <a:cs typeface="ＭＳ Ｐゴシック" pitchFamily="2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28" charset="0"/>
            <a:ea typeface="ＭＳ Ｐゴシック" pitchFamily="28" charset="-128"/>
            <a:cs typeface="ＭＳ Ｐゴシック" pitchFamily="28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FFFFFF"/>
        </a:lt1>
        <a:dk2>
          <a:srgbClr val="0F3D88"/>
        </a:dk2>
        <a:lt2>
          <a:srgbClr val="808080"/>
        </a:lt2>
        <a:accent1>
          <a:srgbClr val="FF8000"/>
        </a:accent1>
        <a:accent2>
          <a:srgbClr val="59B308"/>
        </a:accent2>
        <a:accent3>
          <a:srgbClr val="FFFFFF"/>
        </a:accent3>
        <a:accent4>
          <a:srgbClr val="000000"/>
        </a:accent4>
        <a:accent5>
          <a:srgbClr val="FFC0AA"/>
        </a:accent5>
        <a:accent6>
          <a:srgbClr val="50A206"/>
        </a:accent6>
        <a:hlink>
          <a:srgbClr val="008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~9771493</Template>
  <TotalTime>268</TotalTime>
  <Words>167</Words>
  <Application>Microsoft PowerPoint</Application>
  <PresentationFormat>Προβολή στην οθόνη (4:3)</PresentationFormat>
  <Paragraphs>42</Paragraphs>
  <Slides>4</Slides>
  <Notes>4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</vt:i4>
      </vt:variant>
    </vt:vector>
  </HeadingPairs>
  <TitlesOfParts>
    <vt:vector size="5" baseType="lpstr">
      <vt:lpstr>~9771493</vt:lpstr>
      <vt:lpstr>Caucus group no. 3</vt:lpstr>
      <vt:lpstr>Διαφάνεια 2</vt:lpstr>
      <vt:lpstr>Team Members</vt:lpstr>
      <vt:lpstr>Recommendation</vt:lpstr>
    </vt:vector>
  </TitlesOfParts>
  <Company>IEEE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Yolanda Paskovich</dc:creator>
  <cp:lastModifiedBy>Windows User</cp:lastModifiedBy>
  <cp:revision>31</cp:revision>
  <dcterms:created xsi:type="dcterms:W3CDTF">2008-10-21T14:29:15Z</dcterms:created>
  <dcterms:modified xsi:type="dcterms:W3CDTF">2009-05-03T15:24:59Z</dcterms:modified>
</cp:coreProperties>
</file>